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48" d="100"/>
          <a:sy n="48" d="100"/>
        </p:scale>
        <p:origin x="-96" y="-8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4DF3E-38E2-4222-AA8B-CD872873EB37}" type="datetimeFigureOut">
              <a:rPr lang="en-US" smtClean="0"/>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998B99-B828-498F-99EC-74A8D30DFF02}" type="slidenum">
              <a:rPr lang="en-US" smtClean="0"/>
              <a:t>‹#›</a:t>
            </a:fld>
            <a:endParaRPr lang="en-US"/>
          </a:p>
        </p:txBody>
      </p:sp>
    </p:spTree>
    <p:extLst>
      <p:ext uri="{BB962C8B-B14F-4D97-AF65-F5344CB8AC3E}">
        <p14:creationId xmlns:p14="http://schemas.microsoft.com/office/powerpoint/2010/main" val="41654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B9FDEA0-7B84-4B6F-9003-1FB137D5353A}" type="datetime1">
              <a:rPr lang="en-US" smtClean="0"/>
              <a:t>1/17/2012</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67CCE-96AD-4BBD-970B-F6D400E9908C}" type="datetime1">
              <a:rPr lang="en-US" smtClean="0"/>
              <a:t>1/17/2012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2D2BF-33AE-434D-982D-32A77A2E3DC4}" type="datetime1">
              <a:rPr lang="en-US" smtClean="0"/>
              <a:t>1/17/2012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DD3F8CE-7255-4854-A93C-A83D0306CEE5}" type="datetime1">
              <a:rPr lang="en-US" smtClean="0"/>
              <a:t>1/17/2012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81548B-3975-4E3E-863C-2B0BB50C87B4}" type="datetime1">
              <a:rPr lang="en-US" smtClean="0"/>
              <a:t>1/17/2012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40F3E9AB-BD57-426F-BAEA-A3102D76691A}" type="datetime1">
              <a:rPr lang="en-US" smtClean="0"/>
              <a:t>1/17/2012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4592F67-803C-4C4C-B61B-BCEE35DCF2A0}" type="datetime1">
              <a:rPr lang="en-US" smtClean="0"/>
              <a:t>1/17/2012</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65B6AA-651E-4795-97B6-772E770313F3}" type="datetime1">
              <a:rPr lang="en-US" smtClean="0"/>
              <a:t>1/17/2012</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B3996-DBE2-4AE4-A0D4-959F754DF7FA}" type="datetime1">
              <a:rPr lang="en-US" smtClean="0"/>
              <a:t>1/17/2012</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D0E4B-4119-4A58-B406-A1C3EE92914C}" type="datetime1">
              <a:rPr lang="en-US" smtClean="0"/>
              <a:t>1/17/2012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430A26-26B2-469E-84DF-24424A610C9D}" type="datetime1">
              <a:rPr lang="en-US" smtClean="0"/>
              <a:t>1/17/2012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E935E03-45ED-4EC7-822F-B9A73D594E50}" type="datetime1">
              <a:rPr lang="en-US" smtClean="0"/>
              <a:t>1/17/2012</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www.merriam-webster.com/audio.php?file=extol001&amp;word=extol&amp;text=\ik-%3cSPAN%20class=unicode%3e%CB%88%3c/SPAN%3est%C5%8Dl\" TargetMode="Externa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hyperlink" Target="http://www.merriam-webster.com/audio.php?file=revere01&amp;word=revere&amp;text=\ri-%3cSPAN%20class=unicode%3e%CB%88%3c/SPAN%3evir\" TargetMode="Externa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www.merriam-webster.com/audio.php?file=venera05&amp;word=venerate&amp;text=\%3cSPAN%20class=unicode%3e%CB%88%3c/SPAN%3eve-n%C9%99-%3cSPAN%20class=unicode%3e%CB%8C%3c/SPAN%3er%C4%81t\" TargetMode="Externa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hyperlink" Target="http://www.merriam-webster.com/audio.php?file=accola01&amp;word=accolade&amp;text=\%3cSPAN%20class=unicode%3e%CB%88%3c/SPAN%3ea-k%C9%99-%3cSPAN%20class=unicode%3e%CB%8C%3c/SPAN%3el%C4%81d,%20-%3cSPAN%20class=unicode%3e%CB%8C%3c/SPAN%3el%C3%A4d\" TargetMode="Externa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Word of the Day</a:t>
            </a:r>
            <a:endParaRPr lang="en-US" dirty="0"/>
          </a:p>
        </p:txBody>
      </p:sp>
      <p:sp>
        <p:nvSpPr>
          <p:cNvPr id="3" name="Subtitle 2"/>
          <p:cNvSpPr>
            <a:spLocks noGrp="1"/>
          </p:cNvSpPr>
          <p:nvPr>
            <p:ph type="subTitle" idx="1"/>
          </p:nvPr>
        </p:nvSpPr>
        <p:spPr/>
        <p:txBody>
          <a:bodyPr/>
          <a:lstStyle/>
          <a:p>
            <a:r>
              <a:rPr lang="en-US" dirty="0" smtClean="0"/>
              <a:t>Week of Tuesday, January 17</a:t>
            </a:r>
            <a:r>
              <a:rPr lang="en-US" baseline="30000" dirty="0" smtClean="0"/>
              <a:t>th</a:t>
            </a:r>
            <a:r>
              <a:rPr lang="en-US" dirty="0" smtClean="0"/>
              <a:t> through Friday, January 20</a:t>
            </a:r>
            <a:r>
              <a:rPr lang="en-US" baseline="30000" dirty="0" smtClean="0"/>
              <a:t>th</a:t>
            </a:r>
            <a:r>
              <a:rPr lang="en-US" dirty="0" smtClean="0"/>
              <a:t> </a:t>
            </a:r>
            <a:endParaRPr lang="en-US" dirty="0"/>
          </a:p>
        </p:txBody>
      </p:sp>
    </p:spTree>
    <p:custDataLst>
      <p:tags r:id="rId1"/>
    </p:custDataLst>
    <p:extLst>
      <p:ext uri="{BB962C8B-B14F-4D97-AF65-F5344CB8AC3E}">
        <p14:creationId xmlns:p14="http://schemas.microsoft.com/office/powerpoint/2010/main" val="436249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dirty="0" smtClean="0"/>
              <a:t>Thursday, January 19</a:t>
            </a:r>
            <a:r>
              <a:rPr lang="en-US" sz="4000" baseline="30000" dirty="0" smtClean="0"/>
              <a:t>th</a:t>
            </a:r>
            <a:r>
              <a:rPr lang="en-US" sz="4000" dirty="0" smtClean="0"/>
              <a:t> – 1</a:t>
            </a:r>
            <a:r>
              <a:rPr lang="en-US" sz="4000" baseline="30000" dirty="0" smtClean="0"/>
              <a:t>st</a:t>
            </a:r>
            <a:r>
              <a:rPr lang="en-US" sz="4000" dirty="0" smtClean="0"/>
              <a:t> Block</a:t>
            </a:r>
            <a:endParaRPr lang="en-US" sz="4000" dirty="0"/>
          </a:p>
        </p:txBody>
      </p:sp>
      <p:sp>
        <p:nvSpPr>
          <p:cNvPr id="3" name="Content Placeholder 2"/>
          <p:cNvSpPr>
            <a:spLocks noGrp="1"/>
          </p:cNvSpPr>
          <p:nvPr>
            <p:ph sz="half" idx="2"/>
          </p:nvPr>
        </p:nvSpPr>
        <p:spPr>
          <a:xfrm>
            <a:off x="4605337" y="4343400"/>
            <a:ext cx="4038600" cy="2392363"/>
          </a:xfrm>
        </p:spPr>
        <p:txBody>
          <a:bodyPr>
            <a:normAutofit fontScale="85000" lnSpcReduction="20000"/>
          </a:bodyPr>
          <a:lstStyle/>
          <a:p>
            <a:pPr marL="0" indent="0">
              <a:buNone/>
            </a:pPr>
            <a:r>
              <a:rPr lang="en-US" dirty="0"/>
              <a:t>“Many are always praising the by-gone time, for it is natural that the old should </a:t>
            </a:r>
            <a:r>
              <a:rPr lang="en-US" b="1" dirty="0">
                <a:solidFill>
                  <a:srgbClr val="002060"/>
                </a:solidFill>
              </a:rPr>
              <a:t>extol</a:t>
            </a:r>
            <a:r>
              <a:rPr lang="en-US" dirty="0">
                <a:solidFill>
                  <a:srgbClr val="002060"/>
                </a:solidFill>
              </a:rPr>
              <a:t> </a:t>
            </a:r>
            <a:r>
              <a:rPr lang="en-US" dirty="0"/>
              <a:t>the days of their youth; the weak, the time of their strength; the sick, the season of their vigor; and the disappointed, the spring-tide of their hopes</a:t>
            </a:r>
            <a:r>
              <a:rPr lang="en-US" dirty="0" smtClean="0"/>
              <a:t>”</a:t>
            </a:r>
          </a:p>
          <a:p>
            <a:pPr marL="0" indent="0">
              <a:buNone/>
            </a:pPr>
            <a:r>
              <a:rPr lang="en-US" dirty="0"/>
              <a:t> </a:t>
            </a:r>
            <a:r>
              <a:rPr lang="en-US" dirty="0" smtClean="0"/>
              <a:t>   -- George Caleb Bingham</a:t>
            </a:r>
            <a:endParaRPr lang="en-US" dirty="0"/>
          </a:p>
        </p:txBody>
      </p:sp>
      <p:sp>
        <p:nvSpPr>
          <p:cNvPr id="4" name="Content Placeholder 3"/>
          <p:cNvSpPr>
            <a:spLocks noGrp="1"/>
          </p:cNvSpPr>
          <p:nvPr>
            <p:ph sz="quarter" idx="13"/>
          </p:nvPr>
        </p:nvSpPr>
        <p:spPr/>
        <p:txBody>
          <a:bodyPr/>
          <a:lstStyle/>
          <a:p>
            <a:r>
              <a:rPr lang="en-US" dirty="0" smtClean="0"/>
              <a:t>What does the word </a:t>
            </a:r>
            <a:r>
              <a:rPr lang="en-US" b="1" dirty="0" smtClean="0">
                <a:hlinkClick r:id="rId3"/>
              </a:rPr>
              <a:t>extol</a:t>
            </a:r>
            <a:r>
              <a:rPr lang="en-US" dirty="0" smtClean="0"/>
              <a:t> [</a:t>
            </a:r>
            <a:r>
              <a:rPr lang="en-US" dirty="0" err="1" smtClean="0"/>
              <a:t>ik-</a:t>
            </a:r>
            <a:r>
              <a:rPr lang="en-US" b="1" dirty="0" err="1" smtClean="0"/>
              <a:t>stohl</a:t>
            </a:r>
            <a:r>
              <a:rPr lang="en-US" dirty="0" smtClean="0"/>
              <a:t>] mean?</a:t>
            </a:r>
          </a:p>
          <a:p>
            <a:r>
              <a:rPr lang="en-US" dirty="0" smtClean="0"/>
              <a:t>Can you guess what part of speech </a:t>
            </a:r>
            <a:r>
              <a:rPr lang="en-US" b="1" dirty="0" smtClean="0"/>
              <a:t>extol</a:t>
            </a:r>
            <a:r>
              <a:rPr lang="en-US" dirty="0" smtClean="0"/>
              <a:t> is?</a:t>
            </a:r>
          </a:p>
          <a:p>
            <a:r>
              <a:rPr lang="en-US" dirty="0"/>
              <a:t>From the Latin  </a:t>
            </a:r>
            <a:r>
              <a:rPr lang="en-US" b="1" dirty="0"/>
              <a:t>ex-</a:t>
            </a:r>
            <a:r>
              <a:rPr lang="en-US" dirty="0"/>
              <a:t> (</a:t>
            </a:r>
            <a:r>
              <a:rPr lang="en-US" i="1" dirty="0"/>
              <a:t>up</a:t>
            </a:r>
            <a:r>
              <a:rPr lang="en-US" dirty="0"/>
              <a:t>) +  </a:t>
            </a:r>
            <a:r>
              <a:rPr lang="en-US" b="1" dirty="0" err="1"/>
              <a:t>tollere</a:t>
            </a:r>
            <a:r>
              <a:rPr lang="en-US" dirty="0"/>
              <a:t> (</a:t>
            </a:r>
            <a:r>
              <a:rPr lang="en-US" i="1" dirty="0"/>
              <a:t>to raise</a:t>
            </a:r>
            <a:r>
              <a:rPr lang="en-US" i="1" dirty="0" smtClean="0"/>
              <a:t>)</a:t>
            </a:r>
          </a:p>
          <a:p>
            <a:r>
              <a:rPr lang="en-US" u="sng" dirty="0" smtClean="0"/>
              <a:t>Other Forms</a:t>
            </a:r>
            <a:r>
              <a:rPr lang="en-US" dirty="0" smtClean="0"/>
              <a:t>: </a:t>
            </a:r>
            <a:r>
              <a:rPr lang="en-US" dirty="0">
                <a:solidFill>
                  <a:srgbClr val="C00000"/>
                </a:solidFill>
              </a:rPr>
              <a:t>extoller </a:t>
            </a:r>
            <a:r>
              <a:rPr lang="en-US" dirty="0"/>
              <a:t>(noun), </a:t>
            </a:r>
            <a:r>
              <a:rPr lang="en-US" dirty="0" err="1" smtClean="0">
                <a:solidFill>
                  <a:srgbClr val="00B050"/>
                </a:solidFill>
              </a:rPr>
              <a:t>extollingly</a:t>
            </a:r>
            <a:r>
              <a:rPr lang="en-US" dirty="0" smtClean="0">
                <a:solidFill>
                  <a:srgbClr val="00B050"/>
                </a:solidFill>
              </a:rPr>
              <a:t> </a:t>
            </a:r>
            <a:r>
              <a:rPr lang="en-US" dirty="0"/>
              <a:t>(</a:t>
            </a:r>
            <a:r>
              <a:rPr lang="en-US" dirty="0" err="1"/>
              <a:t>adv</a:t>
            </a:r>
            <a:r>
              <a:rPr lang="en-US" dirty="0"/>
              <a:t>), </a:t>
            </a:r>
            <a:r>
              <a:rPr lang="en-US" dirty="0" smtClean="0">
                <a:solidFill>
                  <a:srgbClr val="7030A0"/>
                </a:solidFill>
              </a:rPr>
              <a:t>extolment </a:t>
            </a:r>
            <a:r>
              <a:rPr lang="en-US" dirty="0" smtClean="0"/>
              <a:t>(noun</a:t>
            </a:r>
            <a:r>
              <a:rPr lang="en-US" dirty="0"/>
              <a:t>)</a:t>
            </a:r>
          </a:p>
          <a:p>
            <a:endParaRPr lang="en-US" u="sng"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599" y="1350818"/>
            <a:ext cx="2886075"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9757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5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000" dirty="0" smtClean="0"/>
              <a:t>Thursday, January 19</a:t>
            </a:r>
            <a:r>
              <a:rPr lang="en-US" sz="4000" baseline="30000" dirty="0" smtClean="0"/>
              <a:t>th</a:t>
            </a:r>
            <a:r>
              <a:rPr lang="en-US" sz="4000" dirty="0" smtClean="0"/>
              <a:t> – 2</a:t>
            </a:r>
            <a:r>
              <a:rPr lang="en-US" sz="4000" baseline="30000" dirty="0" smtClean="0"/>
              <a:t>nd</a:t>
            </a:r>
            <a:r>
              <a:rPr lang="en-US" sz="4000" dirty="0" smtClean="0"/>
              <a:t> Block</a:t>
            </a:r>
            <a:endParaRPr lang="en-US" sz="4000" dirty="0"/>
          </a:p>
        </p:txBody>
      </p:sp>
      <p:sp>
        <p:nvSpPr>
          <p:cNvPr id="3" name="Content Placeholder 2"/>
          <p:cNvSpPr>
            <a:spLocks noGrp="1"/>
          </p:cNvSpPr>
          <p:nvPr>
            <p:ph idx="1"/>
          </p:nvPr>
        </p:nvSpPr>
        <p:spPr/>
        <p:txBody>
          <a:bodyPr/>
          <a:lstStyle/>
          <a:p>
            <a:r>
              <a:rPr lang="en-US" b="1" dirty="0">
                <a:solidFill>
                  <a:srgbClr val="002060"/>
                </a:solidFill>
              </a:rPr>
              <a:t>extol </a:t>
            </a:r>
            <a:r>
              <a:rPr lang="en-US" dirty="0">
                <a:solidFill>
                  <a:srgbClr val="002060"/>
                </a:solidFill>
              </a:rPr>
              <a:t> – </a:t>
            </a:r>
            <a:r>
              <a:rPr lang="en-US" dirty="0" smtClean="0">
                <a:solidFill>
                  <a:srgbClr val="002060"/>
                </a:solidFill>
              </a:rPr>
              <a:t>verb. To </a:t>
            </a:r>
            <a:r>
              <a:rPr lang="en-US" dirty="0">
                <a:solidFill>
                  <a:srgbClr val="002060"/>
                </a:solidFill>
              </a:rPr>
              <a:t>praise highly; </a:t>
            </a:r>
            <a:r>
              <a:rPr lang="en-US" dirty="0" smtClean="0">
                <a:solidFill>
                  <a:srgbClr val="002060"/>
                </a:solidFill>
              </a:rPr>
              <a:t>laud</a:t>
            </a:r>
          </a:p>
          <a:p>
            <a:r>
              <a:rPr lang="en-US" dirty="0" smtClean="0">
                <a:solidFill>
                  <a:schemeClr val="bg1">
                    <a:lumMod val="50000"/>
                  </a:schemeClr>
                </a:solidFill>
              </a:rPr>
              <a:t>What other words or phrases mean the same as </a:t>
            </a:r>
            <a:r>
              <a:rPr lang="en-US" b="1" dirty="0" smtClean="0">
                <a:solidFill>
                  <a:schemeClr val="bg1">
                    <a:lumMod val="50000"/>
                  </a:schemeClr>
                </a:solidFill>
              </a:rPr>
              <a:t>extol </a:t>
            </a:r>
            <a:r>
              <a:rPr lang="en-US" dirty="0" smtClean="0">
                <a:solidFill>
                  <a:schemeClr val="bg1">
                    <a:lumMod val="50000"/>
                  </a:schemeClr>
                </a:solidFill>
              </a:rPr>
              <a:t>(synonyms)?</a:t>
            </a:r>
          </a:p>
          <a:p>
            <a:r>
              <a:rPr lang="en-US" b="1" dirty="0">
                <a:solidFill>
                  <a:srgbClr val="00B050"/>
                </a:solidFill>
              </a:rPr>
              <a:t>C</a:t>
            </a:r>
            <a:r>
              <a:rPr lang="en-US" b="1" dirty="0" smtClean="0">
                <a:solidFill>
                  <a:srgbClr val="00B050"/>
                </a:solidFill>
              </a:rPr>
              <a:t>ommend</a:t>
            </a:r>
            <a:r>
              <a:rPr lang="en-US" b="1" dirty="0">
                <a:solidFill>
                  <a:srgbClr val="00B050"/>
                </a:solidFill>
              </a:rPr>
              <a:t>, venerate, acclaim, </a:t>
            </a:r>
            <a:r>
              <a:rPr lang="en-US" b="1" dirty="0" smtClean="0">
                <a:solidFill>
                  <a:srgbClr val="00B050"/>
                </a:solidFill>
              </a:rPr>
              <a:t>esteem</a:t>
            </a:r>
          </a:p>
          <a:p>
            <a:r>
              <a:rPr lang="en-US" dirty="0" smtClean="0">
                <a:solidFill>
                  <a:schemeClr val="bg1">
                    <a:lumMod val="50000"/>
                  </a:schemeClr>
                </a:solidFill>
              </a:rPr>
              <a:t>What words mean the opposite of </a:t>
            </a:r>
            <a:r>
              <a:rPr lang="en-US" b="1" dirty="0" smtClean="0">
                <a:solidFill>
                  <a:schemeClr val="bg1">
                    <a:lumMod val="50000"/>
                  </a:schemeClr>
                </a:solidFill>
              </a:rPr>
              <a:t>extol</a:t>
            </a:r>
            <a:r>
              <a:rPr lang="en-US" dirty="0" smtClean="0">
                <a:solidFill>
                  <a:schemeClr val="bg1">
                    <a:lumMod val="50000"/>
                  </a:schemeClr>
                </a:solidFill>
              </a:rPr>
              <a:t> (antonyms)?</a:t>
            </a:r>
          </a:p>
          <a:p>
            <a:r>
              <a:rPr lang="en-US" b="1" dirty="0">
                <a:solidFill>
                  <a:srgbClr val="C00000"/>
                </a:solidFill>
              </a:rPr>
              <a:t>C</a:t>
            </a:r>
            <a:r>
              <a:rPr lang="en-US" b="1" dirty="0" smtClean="0">
                <a:solidFill>
                  <a:srgbClr val="C00000"/>
                </a:solidFill>
              </a:rPr>
              <a:t>riticize</a:t>
            </a:r>
            <a:r>
              <a:rPr lang="en-US" b="1" dirty="0">
                <a:solidFill>
                  <a:srgbClr val="C00000"/>
                </a:solidFill>
              </a:rPr>
              <a:t>, condemn, execrate</a:t>
            </a:r>
          </a:p>
          <a:p>
            <a:endParaRPr lang="en-US" dirty="0"/>
          </a:p>
        </p:txBody>
      </p:sp>
    </p:spTree>
    <p:custDataLst>
      <p:tags r:id="rId1"/>
    </p:custDataLst>
    <p:extLst>
      <p:ext uri="{BB962C8B-B14F-4D97-AF65-F5344CB8AC3E}">
        <p14:creationId xmlns:p14="http://schemas.microsoft.com/office/powerpoint/2010/main" val="366013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000" dirty="0" smtClean="0"/>
              <a:t>Thursday, January 19</a:t>
            </a:r>
            <a:r>
              <a:rPr lang="en-US" sz="4000" baseline="30000" dirty="0" smtClean="0"/>
              <a:t>th</a:t>
            </a:r>
            <a:r>
              <a:rPr lang="en-US" sz="4000" dirty="0" smtClean="0"/>
              <a:t> – 3</a:t>
            </a:r>
            <a:r>
              <a:rPr lang="en-US" sz="4000" baseline="30000" dirty="0" smtClean="0"/>
              <a:t>rd</a:t>
            </a:r>
            <a:r>
              <a:rPr lang="en-US" sz="4000" dirty="0" smtClean="0"/>
              <a:t> Block</a:t>
            </a:r>
            <a:endParaRPr lang="en-US" sz="4000" dirty="0"/>
          </a:p>
        </p:txBody>
      </p:sp>
      <p:sp>
        <p:nvSpPr>
          <p:cNvPr id="3" name="Content Placeholder 2"/>
          <p:cNvSpPr>
            <a:spLocks noGrp="1"/>
          </p:cNvSpPr>
          <p:nvPr>
            <p:ph sz="half" idx="2"/>
          </p:nvPr>
        </p:nvSpPr>
        <p:spPr/>
        <p:txBody>
          <a:bodyPr>
            <a:normAutofit fontScale="92500" lnSpcReduction="20000"/>
          </a:bodyPr>
          <a:lstStyle/>
          <a:p>
            <a:r>
              <a:rPr lang="en-US" dirty="0" smtClean="0"/>
              <a:t>Can you describe the image to the left using the term </a:t>
            </a:r>
            <a:r>
              <a:rPr lang="en-US" b="1" dirty="0" smtClean="0"/>
              <a:t>extol</a:t>
            </a:r>
            <a:r>
              <a:rPr lang="en-US" dirty="0" smtClean="0"/>
              <a:t>?</a:t>
            </a:r>
          </a:p>
          <a:p>
            <a:r>
              <a:rPr lang="en-US" u="sng" dirty="0" smtClean="0">
                <a:solidFill>
                  <a:srgbClr val="00B050"/>
                </a:solidFill>
              </a:rPr>
              <a:t>Example</a:t>
            </a:r>
            <a:r>
              <a:rPr lang="en-US" dirty="0" smtClean="0">
                <a:solidFill>
                  <a:srgbClr val="00B050"/>
                </a:solidFill>
              </a:rPr>
              <a:t>: Thousands attended the funeral procession of North Korean leader Kim Jong-Il to mourn and </a:t>
            </a:r>
            <a:r>
              <a:rPr lang="en-US" b="1" dirty="0" smtClean="0">
                <a:solidFill>
                  <a:srgbClr val="00B050"/>
                </a:solidFill>
              </a:rPr>
              <a:t>extol</a:t>
            </a:r>
            <a:r>
              <a:rPr lang="en-US" dirty="0" smtClean="0">
                <a:solidFill>
                  <a:srgbClr val="00B050"/>
                </a:solidFill>
              </a:rPr>
              <a:t> the man they once called “Dear Leader” and ‘Our Father.”</a:t>
            </a:r>
          </a:p>
          <a:p>
            <a:r>
              <a:rPr lang="en-US" dirty="0" smtClean="0"/>
              <a:t>Now write your own sentence using </a:t>
            </a:r>
            <a:r>
              <a:rPr lang="en-US" b="1" dirty="0" smtClean="0"/>
              <a:t>extol</a:t>
            </a:r>
            <a:r>
              <a:rPr lang="en-US" dirty="0" smtClean="0"/>
              <a:t> in a manner that illustrates your understanding.</a:t>
            </a: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390" y="4419600"/>
            <a:ext cx="3492017" cy="226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89" y="914400"/>
            <a:ext cx="352136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799" y="2966991"/>
            <a:ext cx="35052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2367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000" dirty="0" smtClean="0"/>
              <a:t>Thursday, January 19</a:t>
            </a:r>
            <a:r>
              <a:rPr lang="en-US" sz="4000" baseline="30000" dirty="0" smtClean="0"/>
              <a:t>th</a:t>
            </a:r>
            <a:r>
              <a:rPr lang="en-US" sz="4000" dirty="0" smtClean="0"/>
              <a:t> – 4</a:t>
            </a:r>
            <a:r>
              <a:rPr lang="en-US" sz="4000" baseline="30000" dirty="0" smtClean="0"/>
              <a:t>th</a:t>
            </a:r>
            <a:r>
              <a:rPr lang="en-US" sz="4000" dirty="0" smtClean="0"/>
              <a:t> Block</a:t>
            </a:r>
            <a:endParaRPr lang="en-US" sz="4000" dirty="0"/>
          </a:p>
        </p:txBody>
      </p:sp>
      <p:sp>
        <p:nvSpPr>
          <p:cNvPr id="3" name="Content Placeholder 2"/>
          <p:cNvSpPr>
            <a:spLocks noGrp="1"/>
          </p:cNvSpPr>
          <p:nvPr>
            <p:ph sz="half" idx="2"/>
          </p:nvPr>
        </p:nvSpPr>
        <p:spPr>
          <a:xfrm>
            <a:off x="5105400" y="990600"/>
            <a:ext cx="3886200" cy="5135563"/>
          </a:xfrm>
        </p:spPr>
        <p:txBody>
          <a:bodyPr/>
          <a:lstStyle/>
          <a:p>
            <a:r>
              <a:rPr lang="en-US" dirty="0" smtClean="0"/>
              <a:t>Can you unscramble the analogy?</a:t>
            </a:r>
          </a:p>
          <a:p>
            <a:endParaRPr lang="en-US" dirty="0">
              <a:solidFill>
                <a:srgbClr val="C00000"/>
              </a:solidFill>
            </a:endParaRPr>
          </a:p>
          <a:p>
            <a:r>
              <a:rPr lang="en-US" dirty="0" smtClean="0">
                <a:solidFill>
                  <a:srgbClr val="C00000"/>
                </a:solidFill>
              </a:rPr>
              <a:t>[is to] [extol] [as] [cherish] [blame] [is to] [desecrate].</a:t>
            </a:r>
          </a:p>
          <a:p>
            <a:endParaRPr lang="en-US" dirty="0"/>
          </a:p>
          <a:p>
            <a:r>
              <a:rPr lang="en-US" dirty="0" smtClean="0">
                <a:solidFill>
                  <a:srgbClr val="7030A0"/>
                </a:solidFill>
              </a:rPr>
              <a:t>Extol is to blame, as desecrate is to cherish.    [Antonyms]</a:t>
            </a:r>
          </a:p>
          <a:p>
            <a:endParaRPr lang="en-US" dirty="0"/>
          </a:p>
        </p:txBody>
      </p:sp>
      <p:sp>
        <p:nvSpPr>
          <p:cNvPr id="4" name="Content Placeholder 3"/>
          <p:cNvSpPr>
            <a:spLocks noGrp="1"/>
          </p:cNvSpPr>
          <p:nvPr>
            <p:ph sz="quarter" idx="13"/>
          </p:nvPr>
        </p:nvSpPr>
        <p:spPr/>
        <p:txBody>
          <a:bodyPr/>
          <a:lstStyle/>
          <a:p>
            <a:r>
              <a:rPr lang="en-US" dirty="0" smtClean="0"/>
              <a:t>What other images would you associate with </a:t>
            </a:r>
            <a:r>
              <a:rPr lang="en-US" b="1" dirty="0" smtClean="0"/>
              <a:t>extol</a:t>
            </a:r>
            <a:r>
              <a:rPr lang="en-US" dirty="0" smtClean="0"/>
              <a:t>?</a:t>
            </a:r>
            <a:endParaRPr lang="en-US"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029199"/>
            <a:ext cx="6326972" cy="197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6" y="3421279"/>
            <a:ext cx="4949825"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6408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500"/>
                                        <p:tgtEl>
                                          <p:spTgt spid="9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400" dirty="0" smtClean="0"/>
              <a:t>Friday, January 20</a:t>
            </a:r>
            <a:r>
              <a:rPr lang="en-US" sz="4400" baseline="30000" dirty="0" smtClean="0"/>
              <a:t>th</a:t>
            </a:r>
            <a:r>
              <a:rPr lang="en-US" sz="4400" dirty="0" smtClean="0"/>
              <a:t> – 1</a:t>
            </a:r>
            <a:r>
              <a:rPr lang="en-US" sz="4400" baseline="30000" dirty="0" smtClean="0"/>
              <a:t>st</a:t>
            </a:r>
            <a:r>
              <a:rPr lang="en-US" sz="4400" dirty="0" smtClean="0"/>
              <a:t> Block</a:t>
            </a:r>
            <a:endParaRPr lang="en-US" sz="4400" dirty="0"/>
          </a:p>
        </p:txBody>
      </p:sp>
      <p:sp>
        <p:nvSpPr>
          <p:cNvPr id="3" name="Content Placeholder 2"/>
          <p:cNvSpPr>
            <a:spLocks noGrp="1"/>
          </p:cNvSpPr>
          <p:nvPr>
            <p:ph sz="half" idx="2"/>
          </p:nvPr>
        </p:nvSpPr>
        <p:spPr>
          <a:xfrm>
            <a:off x="4648200" y="4953000"/>
            <a:ext cx="4038600" cy="1828800"/>
          </a:xfrm>
        </p:spPr>
        <p:txBody>
          <a:bodyPr>
            <a:normAutofit fontScale="77500" lnSpcReduction="20000"/>
          </a:bodyPr>
          <a:lstStyle/>
          <a:p>
            <a:pPr marL="0" indent="0">
              <a:buNone/>
            </a:pPr>
            <a:r>
              <a:rPr lang="en-US" dirty="0" smtClean="0"/>
              <a:t>“Russia</a:t>
            </a:r>
            <a:r>
              <a:rPr lang="en-US" dirty="0"/>
              <a:t>, France, Germany and China. They</a:t>
            </a:r>
            <a:r>
              <a:rPr lang="en-US" dirty="0">
                <a:solidFill>
                  <a:srgbClr val="002060"/>
                </a:solidFill>
              </a:rPr>
              <a:t> </a:t>
            </a:r>
            <a:r>
              <a:rPr lang="en-US" b="1" dirty="0">
                <a:solidFill>
                  <a:srgbClr val="002060"/>
                </a:solidFill>
              </a:rPr>
              <a:t>revere</a:t>
            </a:r>
            <a:r>
              <a:rPr lang="en-US" dirty="0">
                <a:solidFill>
                  <a:srgbClr val="002060"/>
                </a:solidFill>
              </a:rPr>
              <a:t> </a:t>
            </a:r>
            <a:r>
              <a:rPr lang="en-US" dirty="0"/>
              <a:t>their writers. America is still a frontier country that almost shudders at the </a:t>
            </a:r>
            <a:r>
              <a:rPr lang="en-US" dirty="0" smtClean="0"/>
              <a:t>idea of creative expression.”</a:t>
            </a:r>
          </a:p>
          <a:p>
            <a:pPr marL="0" indent="0">
              <a:buNone/>
            </a:pPr>
            <a:r>
              <a:rPr lang="en-US" dirty="0"/>
              <a:t> </a:t>
            </a:r>
            <a:r>
              <a:rPr lang="en-US" dirty="0" smtClean="0"/>
              <a:t>    -- James Michener</a:t>
            </a:r>
            <a:endParaRPr lang="en-US" dirty="0"/>
          </a:p>
        </p:txBody>
      </p:sp>
      <p:sp>
        <p:nvSpPr>
          <p:cNvPr id="4" name="Content Placeholder 3"/>
          <p:cNvSpPr>
            <a:spLocks noGrp="1"/>
          </p:cNvSpPr>
          <p:nvPr>
            <p:ph sz="quarter" idx="13"/>
          </p:nvPr>
        </p:nvSpPr>
        <p:spPr/>
        <p:txBody>
          <a:bodyPr>
            <a:normAutofit fontScale="92500"/>
          </a:bodyPr>
          <a:lstStyle/>
          <a:p>
            <a:r>
              <a:rPr lang="en-US" dirty="0" smtClean="0"/>
              <a:t>From the context clues given, can you guess what </a:t>
            </a:r>
            <a:r>
              <a:rPr lang="en-US" b="1" dirty="0" smtClean="0">
                <a:hlinkClick r:id="rId3"/>
              </a:rPr>
              <a:t>revere</a:t>
            </a:r>
            <a:r>
              <a:rPr lang="en-US" dirty="0" smtClean="0"/>
              <a:t> </a:t>
            </a:r>
            <a:r>
              <a:rPr lang="en-US" dirty="0"/>
              <a:t>[</a:t>
            </a:r>
            <a:r>
              <a:rPr lang="en-US" dirty="0" err="1" smtClean="0"/>
              <a:t>ri</a:t>
            </a:r>
            <a:r>
              <a:rPr lang="en-US" dirty="0" smtClean="0"/>
              <a:t>-</a:t>
            </a:r>
            <a:r>
              <a:rPr lang="en-US" b="1" dirty="0" smtClean="0"/>
              <a:t>veer</a:t>
            </a:r>
            <a:r>
              <a:rPr lang="en-US" dirty="0" smtClean="0"/>
              <a:t>] means?</a:t>
            </a:r>
          </a:p>
          <a:p>
            <a:r>
              <a:rPr lang="en-US" dirty="0" smtClean="0"/>
              <a:t>What part of speech is </a:t>
            </a:r>
            <a:r>
              <a:rPr lang="en-US" b="1" dirty="0" smtClean="0"/>
              <a:t>revere</a:t>
            </a:r>
            <a:r>
              <a:rPr lang="en-US" dirty="0" smtClean="0"/>
              <a:t>?</a:t>
            </a:r>
          </a:p>
          <a:p>
            <a:r>
              <a:rPr lang="en-US" dirty="0"/>
              <a:t>From the Latin </a:t>
            </a:r>
            <a:r>
              <a:rPr lang="en-US" dirty="0" smtClean="0"/>
              <a:t> </a:t>
            </a:r>
            <a:r>
              <a:rPr lang="en-US" b="1" dirty="0" err="1" smtClean="0"/>
              <a:t>reverentia</a:t>
            </a:r>
            <a:r>
              <a:rPr lang="en-US" dirty="0" smtClean="0"/>
              <a:t> </a:t>
            </a:r>
            <a:r>
              <a:rPr lang="en-US" dirty="0"/>
              <a:t>(</a:t>
            </a:r>
            <a:r>
              <a:rPr lang="en-US" i="1" dirty="0" smtClean="0"/>
              <a:t>awe, respect</a:t>
            </a:r>
            <a:r>
              <a:rPr lang="en-US" dirty="0"/>
              <a:t>) </a:t>
            </a:r>
            <a:endParaRPr lang="en-US" dirty="0" smtClean="0"/>
          </a:p>
          <a:p>
            <a:r>
              <a:rPr lang="en-US" u="sng" dirty="0" smtClean="0"/>
              <a:t>Other Forms</a:t>
            </a:r>
            <a:r>
              <a:rPr lang="en-US" dirty="0" smtClean="0"/>
              <a:t>: </a:t>
            </a:r>
            <a:r>
              <a:rPr lang="en-US" dirty="0" err="1" smtClean="0">
                <a:solidFill>
                  <a:srgbClr val="C00000"/>
                </a:solidFill>
              </a:rPr>
              <a:t>reverable</a:t>
            </a:r>
            <a:r>
              <a:rPr lang="en-US" dirty="0"/>
              <a:t> </a:t>
            </a:r>
            <a:r>
              <a:rPr lang="en-US" dirty="0" smtClean="0"/>
              <a:t>(</a:t>
            </a:r>
            <a:r>
              <a:rPr lang="en-US" dirty="0" err="1" smtClean="0"/>
              <a:t>adj</a:t>
            </a:r>
            <a:r>
              <a:rPr lang="en-US" dirty="0" smtClean="0"/>
              <a:t>), </a:t>
            </a:r>
            <a:r>
              <a:rPr lang="en-US" dirty="0" err="1" smtClean="0">
                <a:solidFill>
                  <a:srgbClr val="7030A0"/>
                </a:solidFill>
              </a:rPr>
              <a:t>reverer</a:t>
            </a:r>
            <a:r>
              <a:rPr lang="en-US" dirty="0" smtClean="0"/>
              <a:t> (noun), </a:t>
            </a:r>
            <a:r>
              <a:rPr lang="en-US" dirty="0" err="1" smtClean="0">
                <a:solidFill>
                  <a:srgbClr val="00B050"/>
                </a:solidFill>
              </a:rPr>
              <a:t>unrevered</a:t>
            </a:r>
            <a:r>
              <a:rPr lang="en-US" dirty="0" smtClean="0"/>
              <a:t> (</a:t>
            </a:r>
            <a:r>
              <a:rPr lang="en-US" dirty="0" err="1" smtClean="0"/>
              <a:t>adj</a:t>
            </a:r>
            <a:r>
              <a:rPr lang="en-US" dirty="0" smtClean="0"/>
              <a:t>), </a:t>
            </a:r>
            <a:r>
              <a:rPr lang="en-US" dirty="0" err="1" smtClean="0">
                <a:solidFill>
                  <a:schemeClr val="accent3">
                    <a:lumMod val="50000"/>
                  </a:schemeClr>
                </a:solidFill>
              </a:rPr>
              <a:t>reverance</a:t>
            </a:r>
            <a:r>
              <a:rPr lang="en-US" dirty="0" smtClean="0"/>
              <a:t> (noun)</a:t>
            </a:r>
            <a:endParaRPr lang="en-US" dirty="0"/>
          </a:p>
          <a:p>
            <a:endParaRPr lang="en-US" u="sng"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990599"/>
            <a:ext cx="242256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3322" y="1083685"/>
            <a:ext cx="1849878" cy="3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6250" y="1600200"/>
            <a:ext cx="19939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2893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5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fade">
                                      <p:cBhvr>
                                        <p:cTn id="17" dur="500"/>
                                        <p:tgtEl>
                                          <p:spTgt spid="112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400" dirty="0" smtClean="0"/>
              <a:t>Friday, January 20</a:t>
            </a:r>
            <a:r>
              <a:rPr lang="en-US" sz="4400" baseline="30000" dirty="0" smtClean="0"/>
              <a:t>th</a:t>
            </a:r>
            <a:r>
              <a:rPr lang="en-US" sz="4400" dirty="0" smtClean="0"/>
              <a:t> – 2</a:t>
            </a:r>
            <a:r>
              <a:rPr lang="en-US" sz="4400" baseline="30000" dirty="0" smtClean="0"/>
              <a:t>nd</a:t>
            </a:r>
            <a:r>
              <a:rPr lang="en-US" sz="4400" dirty="0" smtClean="0"/>
              <a:t> Block</a:t>
            </a:r>
            <a:endParaRPr lang="en-US" sz="4400" dirty="0"/>
          </a:p>
        </p:txBody>
      </p:sp>
      <p:sp>
        <p:nvSpPr>
          <p:cNvPr id="3" name="Content Placeholder 2"/>
          <p:cNvSpPr>
            <a:spLocks noGrp="1"/>
          </p:cNvSpPr>
          <p:nvPr>
            <p:ph idx="1"/>
          </p:nvPr>
        </p:nvSpPr>
        <p:spPr/>
        <p:txBody>
          <a:bodyPr/>
          <a:lstStyle/>
          <a:p>
            <a:r>
              <a:rPr lang="en-US" b="1" dirty="0">
                <a:solidFill>
                  <a:srgbClr val="002060"/>
                </a:solidFill>
              </a:rPr>
              <a:t>revere</a:t>
            </a:r>
            <a:r>
              <a:rPr lang="en-US" dirty="0">
                <a:solidFill>
                  <a:srgbClr val="002060"/>
                </a:solidFill>
              </a:rPr>
              <a:t> – </a:t>
            </a:r>
            <a:r>
              <a:rPr lang="en-US" dirty="0" smtClean="0">
                <a:solidFill>
                  <a:srgbClr val="002060"/>
                </a:solidFill>
              </a:rPr>
              <a:t>verb. To </a:t>
            </a:r>
            <a:r>
              <a:rPr lang="en-US" dirty="0">
                <a:solidFill>
                  <a:srgbClr val="002060"/>
                </a:solidFill>
              </a:rPr>
              <a:t>regard highly with love </a:t>
            </a:r>
            <a:r>
              <a:rPr lang="en-US" dirty="0" smtClean="0">
                <a:solidFill>
                  <a:srgbClr val="002060"/>
                </a:solidFill>
              </a:rPr>
              <a:t>and respect</a:t>
            </a:r>
            <a:endParaRPr lang="en-US" dirty="0">
              <a:solidFill>
                <a:srgbClr val="002060"/>
              </a:solidFill>
            </a:endParaRPr>
          </a:p>
          <a:p>
            <a:r>
              <a:rPr lang="en-US" dirty="0" smtClean="0"/>
              <a:t>What word or phrase means the same thing as revere (synonym)?</a:t>
            </a:r>
          </a:p>
          <a:p>
            <a:r>
              <a:rPr lang="en-US" b="1" dirty="0">
                <a:solidFill>
                  <a:srgbClr val="00B050"/>
                </a:solidFill>
              </a:rPr>
              <a:t>R</a:t>
            </a:r>
            <a:r>
              <a:rPr lang="en-US" b="1" dirty="0" smtClean="0">
                <a:solidFill>
                  <a:srgbClr val="00B050"/>
                </a:solidFill>
              </a:rPr>
              <a:t>everence</a:t>
            </a:r>
            <a:r>
              <a:rPr lang="en-US" b="1" dirty="0">
                <a:solidFill>
                  <a:srgbClr val="00B050"/>
                </a:solidFill>
              </a:rPr>
              <a:t>, honor, pay homage, </a:t>
            </a:r>
            <a:r>
              <a:rPr lang="en-US" b="1" dirty="0" smtClean="0">
                <a:solidFill>
                  <a:srgbClr val="00B050"/>
                </a:solidFill>
              </a:rPr>
              <a:t>venerate</a:t>
            </a:r>
          </a:p>
          <a:p>
            <a:r>
              <a:rPr lang="en-US" dirty="0" smtClean="0"/>
              <a:t>What word means the opposite of revere (antonym)?</a:t>
            </a:r>
          </a:p>
          <a:p>
            <a:r>
              <a:rPr lang="en-US" b="1" dirty="0">
                <a:solidFill>
                  <a:srgbClr val="C00000"/>
                </a:solidFill>
              </a:rPr>
              <a:t>D</a:t>
            </a:r>
            <a:r>
              <a:rPr lang="en-US" b="1" dirty="0" smtClean="0">
                <a:solidFill>
                  <a:srgbClr val="C00000"/>
                </a:solidFill>
              </a:rPr>
              <a:t>isregard</a:t>
            </a:r>
            <a:r>
              <a:rPr lang="en-US" b="1" dirty="0">
                <a:solidFill>
                  <a:srgbClr val="C00000"/>
                </a:solidFill>
              </a:rPr>
              <a:t>, condemn, despise, abhor</a:t>
            </a:r>
          </a:p>
        </p:txBody>
      </p:sp>
    </p:spTree>
    <p:custDataLst>
      <p:tags r:id="rId1"/>
    </p:custDataLst>
    <p:extLst>
      <p:ext uri="{BB962C8B-B14F-4D97-AF65-F5344CB8AC3E}">
        <p14:creationId xmlns:p14="http://schemas.microsoft.com/office/powerpoint/2010/main" val="135304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400" dirty="0" smtClean="0"/>
              <a:t>Friday, January 20</a:t>
            </a:r>
            <a:r>
              <a:rPr lang="en-US" sz="4400" baseline="30000" dirty="0" smtClean="0"/>
              <a:t>th</a:t>
            </a:r>
            <a:r>
              <a:rPr lang="en-US" sz="4400" dirty="0" smtClean="0"/>
              <a:t> – 3</a:t>
            </a:r>
            <a:r>
              <a:rPr lang="en-US" sz="4400" baseline="30000" dirty="0" smtClean="0"/>
              <a:t>rd</a:t>
            </a:r>
            <a:r>
              <a:rPr lang="en-US" sz="4400" dirty="0" smtClean="0"/>
              <a:t> Block</a:t>
            </a:r>
            <a:endParaRPr lang="en-US" sz="4400" dirty="0"/>
          </a:p>
        </p:txBody>
      </p:sp>
      <p:sp>
        <p:nvSpPr>
          <p:cNvPr id="3" name="Content Placeholder 2"/>
          <p:cNvSpPr>
            <a:spLocks noGrp="1"/>
          </p:cNvSpPr>
          <p:nvPr>
            <p:ph sz="half" idx="2"/>
          </p:nvPr>
        </p:nvSpPr>
        <p:spPr/>
        <p:txBody>
          <a:bodyPr>
            <a:normAutofit lnSpcReduction="10000"/>
          </a:bodyPr>
          <a:lstStyle/>
          <a:p>
            <a:r>
              <a:rPr lang="en-US" dirty="0" smtClean="0"/>
              <a:t>Can you use the word </a:t>
            </a:r>
            <a:r>
              <a:rPr lang="en-US" b="1" dirty="0" smtClean="0"/>
              <a:t>revere</a:t>
            </a:r>
            <a:r>
              <a:rPr lang="en-US" dirty="0" smtClean="0"/>
              <a:t> to describe the image to the left?</a:t>
            </a:r>
          </a:p>
          <a:p>
            <a:r>
              <a:rPr lang="en-US" u="sng" dirty="0" smtClean="0">
                <a:solidFill>
                  <a:srgbClr val="7030A0"/>
                </a:solidFill>
              </a:rPr>
              <a:t>Example</a:t>
            </a:r>
            <a:r>
              <a:rPr lang="en-US" i="1" dirty="0" smtClean="0">
                <a:solidFill>
                  <a:srgbClr val="7030A0"/>
                </a:solidFill>
              </a:rPr>
              <a:t>: Many statues have been crafted to </a:t>
            </a:r>
            <a:r>
              <a:rPr lang="en-US" b="1" i="1" dirty="0" smtClean="0">
                <a:solidFill>
                  <a:srgbClr val="7030A0"/>
                </a:solidFill>
              </a:rPr>
              <a:t>revere</a:t>
            </a:r>
            <a:r>
              <a:rPr lang="en-US" i="1" dirty="0" smtClean="0">
                <a:solidFill>
                  <a:srgbClr val="7030A0"/>
                </a:solidFill>
              </a:rPr>
              <a:t> the role that Paul Revere played in the American Revolution.</a:t>
            </a:r>
          </a:p>
          <a:p>
            <a:r>
              <a:rPr lang="en-US" dirty="0" smtClean="0"/>
              <a:t>Write a sentence using the word </a:t>
            </a:r>
            <a:r>
              <a:rPr lang="en-US" b="1" dirty="0" smtClean="0"/>
              <a:t>revere</a:t>
            </a:r>
            <a:r>
              <a:rPr lang="en-US" dirty="0" smtClean="0"/>
              <a:t> about someone or something that you respect.</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44" y="1015284"/>
            <a:ext cx="4170363" cy="278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89" y="3740618"/>
            <a:ext cx="4156508" cy="311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3564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400" dirty="0" smtClean="0"/>
              <a:t>Friday, January 20</a:t>
            </a:r>
            <a:r>
              <a:rPr lang="en-US" sz="4400" baseline="30000" dirty="0" smtClean="0"/>
              <a:t>th</a:t>
            </a:r>
            <a:r>
              <a:rPr lang="en-US" sz="4400" dirty="0" smtClean="0"/>
              <a:t> – 4</a:t>
            </a:r>
            <a:r>
              <a:rPr lang="en-US" sz="4400" baseline="30000" dirty="0" smtClean="0"/>
              <a:t>th</a:t>
            </a:r>
            <a:r>
              <a:rPr lang="en-US" sz="4400" dirty="0" smtClean="0"/>
              <a:t> Block</a:t>
            </a:r>
            <a:endParaRPr lang="en-US" sz="4400" dirty="0"/>
          </a:p>
        </p:txBody>
      </p:sp>
      <p:sp>
        <p:nvSpPr>
          <p:cNvPr id="3" name="Content Placeholder 2"/>
          <p:cNvSpPr>
            <a:spLocks noGrp="1"/>
          </p:cNvSpPr>
          <p:nvPr>
            <p:ph sz="half" idx="2"/>
          </p:nvPr>
        </p:nvSpPr>
        <p:spPr/>
        <p:txBody>
          <a:bodyPr/>
          <a:lstStyle/>
          <a:p>
            <a:r>
              <a:rPr lang="en-US" dirty="0" smtClean="0"/>
              <a:t>Can you complete the following analogy:</a:t>
            </a:r>
          </a:p>
          <a:p>
            <a:endParaRPr lang="en-US" dirty="0" smtClean="0"/>
          </a:p>
          <a:p>
            <a:r>
              <a:rPr lang="en-US" b="1" dirty="0" smtClean="0">
                <a:solidFill>
                  <a:srgbClr val="00B0F0"/>
                </a:solidFill>
              </a:rPr>
              <a:t>Revere is to magnify, as deter is to ______. </a:t>
            </a:r>
          </a:p>
          <a:p>
            <a:endParaRPr lang="en-US" dirty="0"/>
          </a:p>
          <a:p>
            <a:r>
              <a:rPr lang="en-US" b="1" dirty="0" smtClean="0">
                <a:solidFill>
                  <a:srgbClr val="C00000"/>
                </a:solidFill>
              </a:rPr>
              <a:t>Prevent, restrain, warn, etc.    [Synonyms]</a:t>
            </a:r>
          </a:p>
        </p:txBody>
      </p:sp>
      <p:sp>
        <p:nvSpPr>
          <p:cNvPr id="4" name="Content Placeholder 3"/>
          <p:cNvSpPr>
            <a:spLocks noGrp="1"/>
          </p:cNvSpPr>
          <p:nvPr>
            <p:ph sz="quarter" idx="13"/>
          </p:nvPr>
        </p:nvSpPr>
        <p:spPr>
          <a:xfrm>
            <a:off x="365760" y="1600200"/>
            <a:ext cx="4041648" cy="1219200"/>
          </a:xfrm>
        </p:spPr>
        <p:txBody>
          <a:bodyPr/>
          <a:lstStyle/>
          <a:p>
            <a:r>
              <a:rPr lang="en-US" dirty="0" smtClean="0"/>
              <a:t>How can people physically demonstrate their </a:t>
            </a:r>
            <a:r>
              <a:rPr lang="en-US" b="1" dirty="0" smtClean="0"/>
              <a:t>reverence</a:t>
            </a:r>
            <a:r>
              <a:rPr lang="en-US" dirty="0" smtClean="0"/>
              <a:t>?</a:t>
            </a:r>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200400"/>
            <a:ext cx="3248925"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644" y="4731332"/>
            <a:ext cx="3028950" cy="1811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82" y="3393637"/>
            <a:ext cx="2271487" cy="317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7644" y="3116619"/>
            <a:ext cx="2857498" cy="186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0516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fade">
                                      <p:cBhvr>
                                        <p:cTn id="12" dur="5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2"/>
                                        </p:tgtEl>
                                        <p:attrNameLst>
                                          <p:attrName>style.visibility</p:attrName>
                                        </p:attrNameLst>
                                      </p:cBhvr>
                                      <p:to>
                                        <p:strVal val="visible"/>
                                      </p:to>
                                    </p:set>
                                    <p:animEffect transition="in" filter="fade">
                                      <p:cBhvr>
                                        <p:cTn id="17" dur="500"/>
                                        <p:tgtEl>
                                          <p:spTgt spid="122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93"/>
                                        </p:tgtEl>
                                        <p:attrNameLst>
                                          <p:attrName>style.visibility</p:attrName>
                                        </p:attrNameLst>
                                      </p:cBhvr>
                                      <p:to>
                                        <p:strVal val="visible"/>
                                      </p:to>
                                    </p:set>
                                    <p:animEffect transition="in" filter="fade">
                                      <p:cBhvr>
                                        <p:cTn id="22" dur="500"/>
                                        <p:tgtEl>
                                          <p:spTgt spid="1229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400" dirty="0" smtClean="0"/>
              <a:t>Tuesday, January 17</a:t>
            </a:r>
            <a:r>
              <a:rPr lang="en-US" sz="4400" baseline="30000" dirty="0" smtClean="0"/>
              <a:t>th</a:t>
            </a:r>
            <a:r>
              <a:rPr lang="en-US" sz="4400" dirty="0" smtClean="0"/>
              <a:t> – 1</a:t>
            </a:r>
            <a:r>
              <a:rPr lang="en-US" sz="4400" baseline="30000" dirty="0" smtClean="0"/>
              <a:t>st</a:t>
            </a:r>
            <a:r>
              <a:rPr lang="en-US" sz="4400" dirty="0" smtClean="0"/>
              <a:t> Block</a:t>
            </a:r>
            <a:endParaRPr lang="en-US" sz="4400" dirty="0"/>
          </a:p>
        </p:txBody>
      </p:sp>
      <p:sp>
        <p:nvSpPr>
          <p:cNvPr id="7" name="Content Placeholder 6"/>
          <p:cNvSpPr>
            <a:spLocks noGrp="1"/>
          </p:cNvSpPr>
          <p:nvPr>
            <p:ph sz="quarter" idx="13"/>
          </p:nvPr>
        </p:nvSpPr>
        <p:spPr>
          <a:xfrm>
            <a:off x="381000" y="1295400"/>
            <a:ext cx="4041648" cy="5135880"/>
          </a:xfrm>
        </p:spPr>
        <p:txBody>
          <a:bodyPr/>
          <a:lstStyle/>
          <a:p>
            <a:r>
              <a:rPr lang="en-US" dirty="0" smtClean="0"/>
              <a:t>Can you guess what the term </a:t>
            </a:r>
            <a:r>
              <a:rPr lang="en-US" b="1" dirty="0" smtClean="0">
                <a:hlinkClick r:id="rId3"/>
              </a:rPr>
              <a:t>venerate</a:t>
            </a:r>
            <a:r>
              <a:rPr lang="en-US" b="1" dirty="0" smtClean="0"/>
              <a:t> </a:t>
            </a:r>
            <a:r>
              <a:rPr lang="en-US" dirty="0"/>
              <a:t>[</a:t>
            </a:r>
            <a:r>
              <a:rPr lang="en-US" b="1" dirty="0" err="1" smtClean="0"/>
              <a:t>ven</a:t>
            </a:r>
            <a:r>
              <a:rPr lang="en-US" dirty="0" smtClean="0"/>
              <a:t>-uh-</a:t>
            </a:r>
            <a:r>
              <a:rPr lang="en-US" dirty="0" err="1" smtClean="0"/>
              <a:t>reyt</a:t>
            </a:r>
            <a:r>
              <a:rPr lang="en-US" dirty="0" smtClean="0"/>
              <a:t>] means?</a:t>
            </a:r>
          </a:p>
          <a:p>
            <a:r>
              <a:rPr lang="en-US" dirty="0" smtClean="0"/>
              <a:t>What part of speech is venerate?</a:t>
            </a:r>
          </a:p>
          <a:p>
            <a:r>
              <a:rPr lang="en-US" dirty="0"/>
              <a:t>From the Latin  </a:t>
            </a:r>
            <a:r>
              <a:rPr lang="en-US" b="1" dirty="0" err="1"/>
              <a:t>venerari</a:t>
            </a:r>
            <a:r>
              <a:rPr lang="en-US" dirty="0"/>
              <a:t> (</a:t>
            </a:r>
            <a:r>
              <a:rPr lang="en-US" i="1" dirty="0"/>
              <a:t>to revere, worship</a:t>
            </a:r>
            <a:r>
              <a:rPr lang="en-US" dirty="0"/>
              <a:t>) </a:t>
            </a:r>
          </a:p>
          <a:p>
            <a:r>
              <a:rPr lang="en-US" u="sng" dirty="0" smtClean="0"/>
              <a:t>Other Forms</a:t>
            </a:r>
            <a:r>
              <a:rPr lang="en-US" dirty="0" smtClean="0"/>
              <a:t>:  </a:t>
            </a:r>
            <a:r>
              <a:rPr lang="en-US" dirty="0">
                <a:solidFill>
                  <a:srgbClr val="FF0000"/>
                </a:solidFill>
              </a:rPr>
              <a:t>venerator</a:t>
            </a:r>
            <a:r>
              <a:rPr lang="en-US" dirty="0"/>
              <a:t> (noun), </a:t>
            </a:r>
            <a:r>
              <a:rPr lang="en-US" dirty="0" err="1" smtClean="0">
                <a:solidFill>
                  <a:srgbClr val="7030A0"/>
                </a:solidFill>
              </a:rPr>
              <a:t>unvenerated</a:t>
            </a:r>
            <a:r>
              <a:rPr lang="en-US" dirty="0" smtClean="0"/>
              <a:t> </a:t>
            </a:r>
            <a:r>
              <a:rPr lang="en-US" dirty="0"/>
              <a:t>(</a:t>
            </a:r>
            <a:r>
              <a:rPr lang="en-US" dirty="0" err="1"/>
              <a:t>adj</a:t>
            </a:r>
            <a:r>
              <a:rPr lang="en-US" dirty="0"/>
              <a:t>)</a:t>
            </a:r>
          </a:p>
          <a:p>
            <a:endParaRPr lang="en-US" u="sng" dirty="0"/>
          </a:p>
        </p:txBody>
      </p:sp>
      <p:sp>
        <p:nvSpPr>
          <p:cNvPr id="9" name="TextBox 8"/>
          <p:cNvSpPr txBox="1"/>
          <p:nvPr/>
        </p:nvSpPr>
        <p:spPr>
          <a:xfrm>
            <a:off x="4419600" y="4191000"/>
            <a:ext cx="4267200" cy="2308324"/>
          </a:xfrm>
          <a:prstGeom prst="rect">
            <a:avLst/>
          </a:prstGeom>
          <a:noFill/>
        </p:spPr>
        <p:txBody>
          <a:bodyPr wrap="square" rtlCol="0">
            <a:spAutoFit/>
          </a:bodyPr>
          <a:lstStyle/>
          <a:p>
            <a:r>
              <a:rPr lang="en-US" dirty="0" smtClean="0">
                <a:solidFill>
                  <a:schemeClr val="bg1">
                    <a:lumMod val="50000"/>
                  </a:schemeClr>
                </a:solidFill>
              </a:rPr>
              <a:t>“</a:t>
            </a:r>
            <a:r>
              <a:rPr lang="en-US" dirty="0">
                <a:solidFill>
                  <a:schemeClr val="bg1">
                    <a:lumMod val="50000"/>
                  </a:schemeClr>
                </a:solidFill>
              </a:rPr>
              <a:t>I </a:t>
            </a:r>
            <a:r>
              <a:rPr lang="en-US" b="1" dirty="0">
                <a:solidFill>
                  <a:srgbClr val="002060"/>
                </a:solidFill>
              </a:rPr>
              <a:t>venerate</a:t>
            </a:r>
            <a:r>
              <a:rPr lang="en-US" b="1" dirty="0">
                <a:solidFill>
                  <a:schemeClr val="bg1">
                    <a:lumMod val="50000"/>
                  </a:schemeClr>
                </a:solidFill>
              </a:rPr>
              <a:t> </a:t>
            </a:r>
            <a:r>
              <a:rPr lang="en-US" dirty="0">
                <a:solidFill>
                  <a:schemeClr val="bg1">
                    <a:lumMod val="50000"/>
                  </a:schemeClr>
                </a:solidFill>
              </a:rPr>
              <a:t>old age; and I love not the man who can look without emotion upon the sunset of life, when the dusk of evening begins to gather over the watery eye, and the shadows of twilight grow broader and deeper upon the understanding</a:t>
            </a:r>
            <a:r>
              <a:rPr lang="en-US" dirty="0" smtClean="0">
                <a:solidFill>
                  <a:schemeClr val="bg1">
                    <a:lumMod val="50000"/>
                  </a:schemeClr>
                </a:solidFill>
              </a:rPr>
              <a:t>.” </a:t>
            </a:r>
          </a:p>
          <a:p>
            <a:r>
              <a:rPr lang="en-US" dirty="0">
                <a:solidFill>
                  <a:schemeClr val="bg1">
                    <a:lumMod val="50000"/>
                  </a:schemeClr>
                </a:solidFill>
              </a:rPr>
              <a:t> </a:t>
            </a:r>
            <a:r>
              <a:rPr lang="en-US" dirty="0" smtClean="0">
                <a:solidFill>
                  <a:schemeClr val="bg1">
                    <a:lumMod val="50000"/>
                  </a:schemeClr>
                </a:solidFill>
              </a:rPr>
              <a:t>    – Henry Wadsworth Longfellow</a:t>
            </a:r>
            <a:endParaRPr lang="en-US" dirty="0">
              <a:solidFill>
                <a:schemeClr val="bg1">
                  <a:lumMod val="50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066800"/>
            <a:ext cx="28384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548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t>Tuesday, January 17</a:t>
            </a:r>
            <a:r>
              <a:rPr lang="en-US" sz="4000" baseline="30000" dirty="0" smtClean="0"/>
              <a:t>th</a:t>
            </a:r>
            <a:r>
              <a:rPr lang="en-US" sz="4000" dirty="0" smtClean="0"/>
              <a:t> – 2</a:t>
            </a:r>
            <a:r>
              <a:rPr lang="en-US" sz="4000" baseline="30000" dirty="0" smtClean="0"/>
              <a:t>nd</a:t>
            </a:r>
            <a:r>
              <a:rPr lang="en-US" sz="4000" dirty="0" smtClean="0"/>
              <a:t> Block</a:t>
            </a:r>
            <a:endParaRPr lang="en-US" sz="4000" dirty="0"/>
          </a:p>
        </p:txBody>
      </p:sp>
      <p:sp>
        <p:nvSpPr>
          <p:cNvPr id="3" name="Content Placeholder 2"/>
          <p:cNvSpPr>
            <a:spLocks noGrp="1"/>
          </p:cNvSpPr>
          <p:nvPr>
            <p:ph idx="1"/>
          </p:nvPr>
        </p:nvSpPr>
        <p:spPr/>
        <p:txBody>
          <a:bodyPr/>
          <a:lstStyle/>
          <a:p>
            <a:r>
              <a:rPr lang="en-US" b="1" dirty="0">
                <a:solidFill>
                  <a:srgbClr val="002060"/>
                </a:solidFill>
              </a:rPr>
              <a:t>venerate</a:t>
            </a:r>
            <a:r>
              <a:rPr lang="en-US" dirty="0">
                <a:solidFill>
                  <a:srgbClr val="002060"/>
                </a:solidFill>
              </a:rPr>
              <a:t> – </a:t>
            </a:r>
            <a:r>
              <a:rPr lang="en-US" dirty="0" smtClean="0">
                <a:solidFill>
                  <a:srgbClr val="002060"/>
                </a:solidFill>
              </a:rPr>
              <a:t>verb. To </a:t>
            </a:r>
            <a:r>
              <a:rPr lang="en-US" dirty="0">
                <a:solidFill>
                  <a:srgbClr val="002060"/>
                </a:solidFill>
              </a:rPr>
              <a:t>feel or show deep respect for, </a:t>
            </a:r>
          </a:p>
          <a:p>
            <a:pPr marL="0" indent="0">
              <a:buNone/>
            </a:pPr>
            <a:r>
              <a:rPr lang="en-US" dirty="0">
                <a:solidFill>
                  <a:srgbClr val="002060"/>
                </a:solidFill>
              </a:rPr>
              <a:t> </a:t>
            </a:r>
            <a:r>
              <a:rPr lang="en-US" dirty="0" smtClean="0">
                <a:solidFill>
                  <a:srgbClr val="002060"/>
                </a:solidFill>
              </a:rPr>
              <a:t>    especially </a:t>
            </a:r>
            <a:r>
              <a:rPr lang="en-US" dirty="0">
                <a:solidFill>
                  <a:srgbClr val="002060"/>
                </a:solidFill>
              </a:rPr>
              <a:t>due to age or tradition; </a:t>
            </a:r>
            <a:r>
              <a:rPr lang="en-US" dirty="0" smtClean="0">
                <a:solidFill>
                  <a:srgbClr val="002060"/>
                </a:solidFill>
              </a:rPr>
              <a:t>to </a:t>
            </a:r>
            <a:r>
              <a:rPr lang="en-US" dirty="0">
                <a:solidFill>
                  <a:srgbClr val="002060"/>
                </a:solidFill>
              </a:rPr>
              <a:t>honor </a:t>
            </a:r>
          </a:p>
          <a:p>
            <a:r>
              <a:rPr lang="en-US" dirty="0" smtClean="0"/>
              <a:t>What is another word for venerate (synonym)?</a:t>
            </a:r>
          </a:p>
          <a:p>
            <a:r>
              <a:rPr lang="en-US" b="1" dirty="0">
                <a:solidFill>
                  <a:srgbClr val="00B050"/>
                </a:solidFill>
              </a:rPr>
              <a:t>A</a:t>
            </a:r>
            <a:r>
              <a:rPr lang="en-US" b="1" dirty="0" smtClean="0">
                <a:solidFill>
                  <a:srgbClr val="00B050"/>
                </a:solidFill>
              </a:rPr>
              <a:t>dmire</a:t>
            </a:r>
            <a:r>
              <a:rPr lang="en-US" b="1" dirty="0">
                <a:solidFill>
                  <a:srgbClr val="00B050"/>
                </a:solidFill>
              </a:rPr>
              <a:t>, esteem, exalt, idolize, </a:t>
            </a:r>
            <a:r>
              <a:rPr lang="en-US" b="1" dirty="0" smtClean="0">
                <a:solidFill>
                  <a:srgbClr val="00B050"/>
                </a:solidFill>
              </a:rPr>
              <a:t>treasure</a:t>
            </a:r>
          </a:p>
          <a:p>
            <a:r>
              <a:rPr lang="en-US" dirty="0" smtClean="0"/>
              <a:t>What word means the opposite of venerate (antonym)?</a:t>
            </a:r>
          </a:p>
          <a:p>
            <a:r>
              <a:rPr lang="en-US" b="1" dirty="0">
                <a:solidFill>
                  <a:srgbClr val="C00000"/>
                </a:solidFill>
              </a:rPr>
              <a:t>A</a:t>
            </a:r>
            <a:r>
              <a:rPr lang="en-US" b="1" dirty="0" smtClean="0">
                <a:solidFill>
                  <a:srgbClr val="C00000"/>
                </a:solidFill>
              </a:rPr>
              <a:t>bhor</a:t>
            </a:r>
            <a:r>
              <a:rPr lang="en-US" b="1" dirty="0">
                <a:solidFill>
                  <a:srgbClr val="C00000"/>
                </a:solidFill>
              </a:rPr>
              <a:t>, condemn, despise, detest</a:t>
            </a:r>
          </a:p>
          <a:p>
            <a:endParaRPr lang="en-US" dirty="0"/>
          </a:p>
          <a:p>
            <a:endParaRPr lang="en-US" dirty="0"/>
          </a:p>
        </p:txBody>
      </p:sp>
    </p:spTree>
    <p:custDataLst>
      <p:tags r:id="rId1"/>
    </p:custDataLst>
    <p:extLst>
      <p:ext uri="{BB962C8B-B14F-4D97-AF65-F5344CB8AC3E}">
        <p14:creationId xmlns:p14="http://schemas.microsoft.com/office/powerpoint/2010/main" val="309919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400" dirty="0" smtClean="0"/>
              <a:t>Tuesday, January 17</a:t>
            </a:r>
            <a:r>
              <a:rPr lang="en-US" sz="4400" baseline="30000" dirty="0" smtClean="0"/>
              <a:t>th</a:t>
            </a:r>
            <a:r>
              <a:rPr lang="en-US" sz="4400" dirty="0" smtClean="0"/>
              <a:t> – 3</a:t>
            </a:r>
            <a:r>
              <a:rPr lang="en-US" sz="4400" baseline="30000" dirty="0" smtClean="0"/>
              <a:t>rd</a:t>
            </a:r>
            <a:r>
              <a:rPr lang="en-US" sz="4400" dirty="0" smtClean="0"/>
              <a:t> Block</a:t>
            </a:r>
            <a:endParaRPr lang="en-US" sz="4400" dirty="0"/>
          </a:p>
        </p:txBody>
      </p:sp>
      <p:sp>
        <p:nvSpPr>
          <p:cNvPr id="3" name="Content Placeholder 2"/>
          <p:cNvSpPr>
            <a:spLocks noGrp="1"/>
          </p:cNvSpPr>
          <p:nvPr>
            <p:ph sz="half" idx="2"/>
          </p:nvPr>
        </p:nvSpPr>
        <p:spPr>
          <a:xfrm>
            <a:off x="4724400" y="1600200"/>
            <a:ext cx="4038600" cy="4525963"/>
          </a:xfrm>
        </p:spPr>
        <p:txBody>
          <a:bodyPr>
            <a:normAutofit fontScale="92500" lnSpcReduction="20000"/>
          </a:bodyPr>
          <a:lstStyle/>
          <a:p>
            <a:r>
              <a:rPr lang="en-US" dirty="0" smtClean="0"/>
              <a:t>Can you use the word </a:t>
            </a:r>
            <a:r>
              <a:rPr lang="en-US" b="1" dirty="0" smtClean="0"/>
              <a:t>venerate</a:t>
            </a:r>
            <a:r>
              <a:rPr lang="en-US" dirty="0" smtClean="0"/>
              <a:t> to describe the image to the left?</a:t>
            </a:r>
          </a:p>
          <a:p>
            <a:r>
              <a:rPr lang="en-US" u="sng" dirty="0" smtClean="0">
                <a:solidFill>
                  <a:srgbClr val="7030A0"/>
                </a:solidFill>
              </a:rPr>
              <a:t>Example</a:t>
            </a:r>
            <a:r>
              <a:rPr lang="en-US" dirty="0" smtClean="0">
                <a:solidFill>
                  <a:srgbClr val="7030A0"/>
                </a:solidFill>
              </a:rPr>
              <a:t>: Each year, the Kennedy Center for the Performing Arts, </a:t>
            </a:r>
            <a:r>
              <a:rPr lang="en-US" b="1" dirty="0" smtClean="0">
                <a:solidFill>
                  <a:srgbClr val="7030A0"/>
                </a:solidFill>
              </a:rPr>
              <a:t>venerates</a:t>
            </a:r>
            <a:r>
              <a:rPr lang="en-US" dirty="0" smtClean="0">
                <a:solidFill>
                  <a:srgbClr val="7030A0"/>
                </a:solidFill>
              </a:rPr>
              <a:t> a handful of talented performers in a ceremony attended by the President and First Lady.</a:t>
            </a:r>
          </a:p>
          <a:p>
            <a:r>
              <a:rPr lang="en-US" dirty="0" smtClean="0"/>
              <a:t>Now try writing your own sentence using the word venerate in a manner that shows your understanding.</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4246418" cy="282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4724400"/>
            <a:ext cx="4343400" cy="1169551"/>
          </a:xfrm>
          <a:prstGeom prst="rect">
            <a:avLst/>
          </a:prstGeom>
          <a:noFill/>
        </p:spPr>
        <p:txBody>
          <a:bodyPr wrap="square" rtlCol="0">
            <a:spAutoFit/>
          </a:bodyPr>
          <a:lstStyle/>
          <a:p>
            <a:r>
              <a:rPr lang="en-US" sz="1400" dirty="0" smtClean="0"/>
              <a:t>2009 Kennedy Center Honorees  (with the  President and Mrs. Obama) – [</a:t>
            </a:r>
            <a:r>
              <a:rPr lang="en-US" sz="1400" i="1" dirty="0" smtClean="0"/>
              <a:t>From Left] </a:t>
            </a:r>
            <a:r>
              <a:rPr lang="en-US" sz="1400" dirty="0"/>
              <a:t>Mel Brooks, Dave Brubeck, Grace </a:t>
            </a:r>
            <a:r>
              <a:rPr lang="en-US" sz="1400" dirty="0" err="1"/>
              <a:t>Bumbry</a:t>
            </a:r>
            <a:r>
              <a:rPr lang="en-US" sz="1400" dirty="0"/>
              <a:t>, Robert De </a:t>
            </a:r>
            <a:r>
              <a:rPr lang="en-US" sz="1400" dirty="0" err="1"/>
              <a:t>Niro</a:t>
            </a:r>
            <a:r>
              <a:rPr lang="en-US" sz="1400" dirty="0"/>
              <a:t>, and Bruce Springsteen</a:t>
            </a:r>
          </a:p>
          <a:p>
            <a:endParaRPr lang="en-US" sz="1400" dirty="0"/>
          </a:p>
        </p:txBody>
      </p:sp>
    </p:spTree>
    <p:custDataLst>
      <p:tags r:id="rId1"/>
    </p:custDataLst>
    <p:extLst>
      <p:ext uri="{BB962C8B-B14F-4D97-AF65-F5344CB8AC3E}">
        <p14:creationId xmlns:p14="http://schemas.microsoft.com/office/powerpoint/2010/main" val="300225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400" dirty="0" smtClean="0"/>
              <a:t>Tuesday, January 17</a:t>
            </a:r>
            <a:r>
              <a:rPr lang="en-US" sz="4400" baseline="30000" dirty="0" smtClean="0"/>
              <a:t>th</a:t>
            </a:r>
            <a:r>
              <a:rPr lang="en-US" sz="4400" dirty="0"/>
              <a:t> </a:t>
            </a:r>
            <a:r>
              <a:rPr lang="en-US" sz="4400" dirty="0" smtClean="0"/>
              <a:t>– 4</a:t>
            </a:r>
            <a:r>
              <a:rPr lang="en-US" sz="4400" baseline="30000" dirty="0" smtClean="0"/>
              <a:t>th</a:t>
            </a:r>
            <a:r>
              <a:rPr lang="en-US" sz="4400" dirty="0" smtClean="0"/>
              <a:t> Block</a:t>
            </a:r>
            <a:endParaRPr lang="en-US" sz="4400" dirty="0"/>
          </a:p>
        </p:txBody>
      </p:sp>
      <p:sp>
        <p:nvSpPr>
          <p:cNvPr id="3" name="Content Placeholder 2"/>
          <p:cNvSpPr>
            <a:spLocks noGrp="1"/>
          </p:cNvSpPr>
          <p:nvPr>
            <p:ph sz="half" idx="2"/>
          </p:nvPr>
        </p:nvSpPr>
        <p:spPr>
          <a:xfrm>
            <a:off x="4648200" y="1143000"/>
            <a:ext cx="4038600" cy="4983163"/>
          </a:xfrm>
        </p:spPr>
        <p:txBody>
          <a:bodyPr/>
          <a:lstStyle/>
          <a:p>
            <a:r>
              <a:rPr lang="en-US" dirty="0" smtClean="0"/>
              <a:t>Complete the following analogy:</a:t>
            </a:r>
          </a:p>
          <a:p>
            <a:endParaRPr lang="en-US" dirty="0"/>
          </a:p>
          <a:p>
            <a:r>
              <a:rPr lang="en-US" b="1" dirty="0" smtClean="0">
                <a:solidFill>
                  <a:srgbClr val="00B050"/>
                </a:solidFill>
              </a:rPr>
              <a:t>Venerate is to value, as compensate is to _____. </a:t>
            </a:r>
          </a:p>
          <a:p>
            <a:endParaRPr lang="en-US" dirty="0"/>
          </a:p>
          <a:p>
            <a:r>
              <a:rPr lang="en-US" b="1" dirty="0" smtClean="0">
                <a:solidFill>
                  <a:srgbClr val="7030A0"/>
                </a:solidFill>
              </a:rPr>
              <a:t>Satisfy, repay, reimburse, make good, etc.   [Synonyms]</a:t>
            </a:r>
          </a:p>
          <a:p>
            <a:endParaRPr lang="en-US" dirty="0"/>
          </a:p>
          <a:p>
            <a:endParaRPr lang="en-US" dirty="0"/>
          </a:p>
        </p:txBody>
      </p:sp>
      <p:sp>
        <p:nvSpPr>
          <p:cNvPr id="7" name="Content Placeholder 6"/>
          <p:cNvSpPr>
            <a:spLocks noGrp="1"/>
          </p:cNvSpPr>
          <p:nvPr>
            <p:ph sz="quarter" idx="13"/>
          </p:nvPr>
        </p:nvSpPr>
        <p:spPr>
          <a:xfrm>
            <a:off x="381000" y="1143000"/>
            <a:ext cx="4041648" cy="990600"/>
          </a:xfrm>
        </p:spPr>
        <p:txBody>
          <a:bodyPr>
            <a:normAutofit fontScale="92500" lnSpcReduction="20000"/>
          </a:bodyPr>
          <a:lstStyle/>
          <a:p>
            <a:r>
              <a:rPr lang="en-US" dirty="0" smtClean="0"/>
              <a:t>What other images would you associate with the term </a:t>
            </a:r>
            <a:r>
              <a:rPr lang="en-US" b="1" dirty="0" err="1" smtClean="0"/>
              <a:t>vernerate</a:t>
            </a:r>
            <a:r>
              <a:rPr lang="en-US" dirty="0" smtClean="0"/>
              <a: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35242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9894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000" dirty="0" smtClean="0"/>
              <a:t>Wednesday, January 18</a:t>
            </a:r>
            <a:r>
              <a:rPr lang="en-US" sz="4000" baseline="30000" dirty="0" smtClean="0"/>
              <a:t>th</a:t>
            </a:r>
            <a:r>
              <a:rPr lang="en-US" sz="4000" dirty="0" smtClean="0"/>
              <a:t> – 1</a:t>
            </a:r>
            <a:r>
              <a:rPr lang="en-US" sz="4000" baseline="30000" dirty="0" smtClean="0"/>
              <a:t>st</a:t>
            </a:r>
            <a:r>
              <a:rPr lang="en-US" sz="4000" dirty="0" smtClean="0"/>
              <a:t> Block</a:t>
            </a:r>
            <a:endParaRPr lang="en-US" sz="4000" dirty="0"/>
          </a:p>
        </p:txBody>
      </p:sp>
      <p:sp>
        <p:nvSpPr>
          <p:cNvPr id="3" name="Content Placeholder 2"/>
          <p:cNvSpPr>
            <a:spLocks noGrp="1"/>
          </p:cNvSpPr>
          <p:nvPr>
            <p:ph sz="half" idx="2"/>
          </p:nvPr>
        </p:nvSpPr>
        <p:spPr>
          <a:xfrm>
            <a:off x="4724400" y="4495800"/>
            <a:ext cx="4038600" cy="2087563"/>
          </a:xfrm>
        </p:spPr>
        <p:txBody>
          <a:bodyPr>
            <a:normAutofit fontScale="77500" lnSpcReduction="20000"/>
          </a:bodyPr>
          <a:lstStyle/>
          <a:p>
            <a:pPr marL="0" indent="0">
              <a:buNone/>
            </a:pPr>
            <a:r>
              <a:rPr lang="en-US" dirty="0"/>
              <a:t>“Getting a standing ovation was kind of humbling that so many people are so happy that I have been named for this award. A lot of people say you're due - maybe you are, maybe you aren't - it's an </a:t>
            </a:r>
            <a:r>
              <a:rPr lang="en-US" b="1" dirty="0">
                <a:solidFill>
                  <a:srgbClr val="002060"/>
                </a:solidFill>
              </a:rPr>
              <a:t>accolade</a:t>
            </a:r>
            <a:r>
              <a:rPr lang="en-US" dirty="0" smtClean="0"/>
              <a:t>.”  -- Morgan Freeman</a:t>
            </a:r>
            <a:endParaRPr lang="en-US" dirty="0"/>
          </a:p>
        </p:txBody>
      </p:sp>
      <p:sp>
        <p:nvSpPr>
          <p:cNvPr id="4" name="Content Placeholder 3"/>
          <p:cNvSpPr>
            <a:spLocks noGrp="1"/>
          </p:cNvSpPr>
          <p:nvPr>
            <p:ph sz="quarter" idx="13"/>
          </p:nvPr>
        </p:nvSpPr>
        <p:spPr>
          <a:xfrm>
            <a:off x="365760" y="1066800"/>
            <a:ext cx="4041648" cy="5059680"/>
          </a:xfrm>
        </p:spPr>
        <p:txBody>
          <a:bodyPr/>
          <a:lstStyle/>
          <a:p>
            <a:r>
              <a:rPr lang="en-US" dirty="0" smtClean="0"/>
              <a:t>Do you know the meaning of the word </a:t>
            </a:r>
            <a:r>
              <a:rPr lang="en-US" b="1" dirty="0" smtClean="0">
                <a:hlinkClick r:id="rId3"/>
              </a:rPr>
              <a:t>accolade</a:t>
            </a:r>
            <a:r>
              <a:rPr lang="en-US" b="1" dirty="0" smtClean="0"/>
              <a:t> [</a:t>
            </a:r>
            <a:r>
              <a:rPr lang="en-US" b="1" dirty="0" err="1" smtClean="0"/>
              <a:t>ak</a:t>
            </a:r>
            <a:r>
              <a:rPr lang="en-US" dirty="0" smtClean="0"/>
              <a:t>-uh-</a:t>
            </a:r>
            <a:r>
              <a:rPr lang="en-US" dirty="0" err="1" smtClean="0"/>
              <a:t>leyd</a:t>
            </a:r>
            <a:r>
              <a:rPr lang="en-US" dirty="0" smtClean="0"/>
              <a:t>]?</a:t>
            </a:r>
          </a:p>
          <a:p>
            <a:r>
              <a:rPr lang="en-US" dirty="0" smtClean="0"/>
              <a:t>What part of speech is </a:t>
            </a:r>
            <a:r>
              <a:rPr lang="en-US" b="1" dirty="0" smtClean="0"/>
              <a:t>accolade</a:t>
            </a:r>
            <a:r>
              <a:rPr lang="en-US" dirty="0" smtClean="0"/>
              <a:t>?</a:t>
            </a:r>
          </a:p>
          <a:p>
            <a:r>
              <a:rPr lang="en-US" dirty="0"/>
              <a:t>From the Latin  </a:t>
            </a:r>
            <a:r>
              <a:rPr lang="en-US" b="1" dirty="0"/>
              <a:t>ad-</a:t>
            </a:r>
            <a:r>
              <a:rPr lang="en-US" dirty="0"/>
              <a:t> (</a:t>
            </a:r>
            <a:r>
              <a:rPr lang="en-US" i="1" dirty="0"/>
              <a:t>to</a:t>
            </a:r>
            <a:r>
              <a:rPr lang="en-US" dirty="0"/>
              <a:t>)  +  </a:t>
            </a:r>
            <a:r>
              <a:rPr lang="en-US" b="1" dirty="0" err="1"/>
              <a:t>collum</a:t>
            </a:r>
            <a:r>
              <a:rPr lang="en-US" b="1" dirty="0"/>
              <a:t> </a:t>
            </a:r>
            <a:r>
              <a:rPr lang="en-US" dirty="0"/>
              <a:t>(neck</a:t>
            </a:r>
            <a:r>
              <a:rPr lang="en-US" dirty="0" smtClean="0"/>
              <a:t>); </a:t>
            </a:r>
            <a:r>
              <a:rPr lang="en-US" b="1" dirty="0" err="1" smtClean="0"/>
              <a:t>accollare</a:t>
            </a:r>
            <a:r>
              <a:rPr lang="en-US" dirty="0" smtClean="0"/>
              <a:t> </a:t>
            </a:r>
            <a:r>
              <a:rPr lang="en-US" dirty="0"/>
              <a:t>(to embrace around the neck</a:t>
            </a:r>
            <a:r>
              <a:rPr lang="en-US" dirty="0" smtClean="0"/>
              <a:t>)</a:t>
            </a:r>
          </a:p>
          <a:p>
            <a:r>
              <a:rPr lang="en-US" u="sng" dirty="0" smtClean="0"/>
              <a:t>Other Forms</a:t>
            </a:r>
            <a:r>
              <a:rPr lang="en-US" dirty="0" smtClean="0"/>
              <a:t>:  </a:t>
            </a:r>
            <a:r>
              <a:rPr lang="en-US" dirty="0">
                <a:solidFill>
                  <a:srgbClr val="C00000"/>
                </a:solidFill>
              </a:rPr>
              <a:t>accolade</a:t>
            </a:r>
            <a:r>
              <a:rPr lang="en-US" dirty="0"/>
              <a:t> (</a:t>
            </a:r>
            <a:r>
              <a:rPr lang="en-US" dirty="0" err="1"/>
              <a:t>adj</a:t>
            </a:r>
            <a:r>
              <a:rPr lang="en-US" dirty="0"/>
              <a:t>)</a:t>
            </a:r>
            <a:endParaRPr lang="en-US" u="sng" dirty="0"/>
          </a:p>
          <a:p>
            <a:endParaRPr lang="en-US" dirty="0" smtClean="0"/>
          </a:p>
          <a:p>
            <a:endParaRPr lang="en-US"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762000"/>
            <a:ext cx="2463219" cy="331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8570" y="784117"/>
            <a:ext cx="2241839" cy="298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898104"/>
            <a:ext cx="2057400" cy="290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0252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5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fade">
                                      <p:cBhvr>
                                        <p:cTn id="22" dur="5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3600" dirty="0" smtClean="0"/>
              <a:t>Wednesday, January 18</a:t>
            </a:r>
            <a:r>
              <a:rPr lang="en-US" sz="3600" baseline="30000" dirty="0" smtClean="0"/>
              <a:t>th</a:t>
            </a:r>
            <a:r>
              <a:rPr lang="en-US" sz="3600" dirty="0" smtClean="0"/>
              <a:t> – 2</a:t>
            </a:r>
            <a:r>
              <a:rPr lang="en-US" sz="3600" baseline="30000" dirty="0" smtClean="0"/>
              <a:t>nd</a:t>
            </a:r>
            <a:r>
              <a:rPr lang="en-US" sz="3600" dirty="0" smtClean="0"/>
              <a:t> Block</a:t>
            </a:r>
            <a:endParaRPr lang="en-US" sz="3600" dirty="0"/>
          </a:p>
        </p:txBody>
      </p:sp>
      <p:sp>
        <p:nvSpPr>
          <p:cNvPr id="3" name="Content Placeholder 2"/>
          <p:cNvSpPr>
            <a:spLocks noGrp="1"/>
          </p:cNvSpPr>
          <p:nvPr>
            <p:ph idx="1"/>
          </p:nvPr>
        </p:nvSpPr>
        <p:spPr/>
        <p:txBody>
          <a:bodyPr/>
          <a:lstStyle/>
          <a:p>
            <a:r>
              <a:rPr lang="en-US" b="1" dirty="0">
                <a:solidFill>
                  <a:srgbClr val="002060"/>
                </a:solidFill>
              </a:rPr>
              <a:t>accolade </a:t>
            </a:r>
            <a:r>
              <a:rPr lang="en-US" dirty="0">
                <a:solidFill>
                  <a:srgbClr val="002060"/>
                </a:solidFill>
              </a:rPr>
              <a:t> –  </a:t>
            </a:r>
            <a:r>
              <a:rPr lang="en-US" dirty="0" smtClean="0">
                <a:solidFill>
                  <a:srgbClr val="002060"/>
                </a:solidFill>
              </a:rPr>
              <a:t>noun. An </a:t>
            </a:r>
            <a:r>
              <a:rPr lang="en-US" dirty="0">
                <a:solidFill>
                  <a:srgbClr val="002060"/>
                </a:solidFill>
              </a:rPr>
              <a:t>award given as a sign of appreciation </a:t>
            </a:r>
            <a:r>
              <a:rPr lang="en-US" dirty="0" smtClean="0">
                <a:solidFill>
                  <a:srgbClr val="002060"/>
                </a:solidFill>
              </a:rPr>
              <a:t>or respect</a:t>
            </a:r>
          </a:p>
          <a:p>
            <a:r>
              <a:rPr lang="en-US" dirty="0" smtClean="0">
                <a:solidFill>
                  <a:schemeClr val="bg1">
                    <a:lumMod val="50000"/>
                  </a:schemeClr>
                </a:solidFill>
              </a:rPr>
              <a:t>What other word means the same thing as </a:t>
            </a:r>
            <a:r>
              <a:rPr lang="en-US" b="1" dirty="0" smtClean="0">
                <a:solidFill>
                  <a:schemeClr val="bg1">
                    <a:lumMod val="50000"/>
                  </a:schemeClr>
                </a:solidFill>
              </a:rPr>
              <a:t>accolade </a:t>
            </a:r>
            <a:r>
              <a:rPr lang="en-US" dirty="0" smtClean="0">
                <a:solidFill>
                  <a:schemeClr val="bg1">
                    <a:lumMod val="50000"/>
                  </a:schemeClr>
                </a:solidFill>
              </a:rPr>
              <a:t>(synonym)?</a:t>
            </a:r>
          </a:p>
          <a:p>
            <a:r>
              <a:rPr lang="en-US" b="1" dirty="0">
                <a:solidFill>
                  <a:srgbClr val="00B050"/>
                </a:solidFill>
              </a:rPr>
              <a:t>L</a:t>
            </a:r>
            <a:r>
              <a:rPr lang="en-US" b="1" dirty="0" smtClean="0">
                <a:solidFill>
                  <a:srgbClr val="00B050"/>
                </a:solidFill>
              </a:rPr>
              <a:t>aurels</a:t>
            </a:r>
            <a:r>
              <a:rPr lang="en-US" b="1" dirty="0">
                <a:solidFill>
                  <a:srgbClr val="00B050"/>
                </a:solidFill>
              </a:rPr>
              <a:t>, kudos, distinction, </a:t>
            </a:r>
            <a:r>
              <a:rPr lang="en-US" b="1" dirty="0" smtClean="0">
                <a:solidFill>
                  <a:srgbClr val="00B050"/>
                </a:solidFill>
              </a:rPr>
              <a:t>honor</a:t>
            </a:r>
          </a:p>
          <a:p>
            <a:r>
              <a:rPr lang="en-US" dirty="0" smtClean="0">
                <a:solidFill>
                  <a:schemeClr val="bg1">
                    <a:lumMod val="50000"/>
                  </a:schemeClr>
                </a:solidFill>
              </a:rPr>
              <a:t>What word means the opposite of </a:t>
            </a:r>
            <a:r>
              <a:rPr lang="en-US" b="1" dirty="0" smtClean="0">
                <a:solidFill>
                  <a:schemeClr val="bg1">
                    <a:lumMod val="50000"/>
                  </a:schemeClr>
                </a:solidFill>
              </a:rPr>
              <a:t>accolade</a:t>
            </a:r>
            <a:r>
              <a:rPr lang="en-US" dirty="0" smtClean="0">
                <a:solidFill>
                  <a:schemeClr val="bg1">
                    <a:lumMod val="50000"/>
                  </a:schemeClr>
                </a:solidFill>
              </a:rPr>
              <a:t> (antonym)?</a:t>
            </a:r>
          </a:p>
          <a:p>
            <a:r>
              <a:rPr lang="en-US" b="1" dirty="0">
                <a:solidFill>
                  <a:srgbClr val="C00000"/>
                </a:solidFill>
              </a:rPr>
              <a:t>C</a:t>
            </a:r>
            <a:r>
              <a:rPr lang="en-US" b="1" dirty="0" smtClean="0">
                <a:solidFill>
                  <a:srgbClr val="C00000"/>
                </a:solidFill>
              </a:rPr>
              <a:t>ondemnation</a:t>
            </a:r>
            <a:r>
              <a:rPr lang="en-US" b="1" dirty="0">
                <a:solidFill>
                  <a:srgbClr val="C00000"/>
                </a:solidFill>
              </a:rPr>
              <a:t>, criticism</a:t>
            </a:r>
            <a:endParaRPr lang="en-US" dirty="0">
              <a:solidFill>
                <a:srgbClr val="C00000"/>
              </a:solidFill>
            </a:endParaRPr>
          </a:p>
          <a:p>
            <a:endParaRPr lang="en-US" dirty="0"/>
          </a:p>
        </p:txBody>
      </p:sp>
    </p:spTree>
    <p:custDataLst>
      <p:tags r:id="rId1"/>
    </p:custDataLst>
    <p:extLst>
      <p:ext uri="{BB962C8B-B14F-4D97-AF65-F5344CB8AC3E}">
        <p14:creationId xmlns:p14="http://schemas.microsoft.com/office/powerpoint/2010/main" val="367321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000" dirty="0" smtClean="0"/>
              <a:t>Wednesday, January 18</a:t>
            </a:r>
            <a:r>
              <a:rPr lang="en-US" sz="4000" baseline="30000" dirty="0" smtClean="0"/>
              <a:t>th</a:t>
            </a:r>
            <a:r>
              <a:rPr lang="en-US" sz="4000" dirty="0" smtClean="0"/>
              <a:t> – 3</a:t>
            </a:r>
            <a:r>
              <a:rPr lang="en-US" sz="4000" baseline="30000" dirty="0" smtClean="0"/>
              <a:t>rd</a:t>
            </a:r>
            <a:r>
              <a:rPr lang="en-US" sz="4000" dirty="0" smtClean="0"/>
              <a:t> Block</a:t>
            </a:r>
            <a:endParaRPr lang="en-US" sz="4000" dirty="0"/>
          </a:p>
        </p:txBody>
      </p:sp>
      <p:sp>
        <p:nvSpPr>
          <p:cNvPr id="3" name="Content Placeholder 2"/>
          <p:cNvSpPr>
            <a:spLocks noGrp="1"/>
          </p:cNvSpPr>
          <p:nvPr>
            <p:ph sz="half" idx="2"/>
          </p:nvPr>
        </p:nvSpPr>
        <p:spPr/>
        <p:txBody>
          <a:bodyPr>
            <a:normAutofit lnSpcReduction="10000"/>
          </a:bodyPr>
          <a:lstStyle/>
          <a:p>
            <a:r>
              <a:rPr lang="en-US" dirty="0" smtClean="0"/>
              <a:t>Can you use the word </a:t>
            </a:r>
            <a:r>
              <a:rPr lang="en-US" b="1" dirty="0" smtClean="0"/>
              <a:t>accolade</a:t>
            </a:r>
            <a:r>
              <a:rPr lang="en-US" dirty="0" smtClean="0"/>
              <a:t> to describe the picture to the left?</a:t>
            </a:r>
          </a:p>
          <a:p>
            <a:r>
              <a:rPr lang="en-US" u="sng" dirty="0" smtClean="0">
                <a:solidFill>
                  <a:srgbClr val="7030A0"/>
                </a:solidFill>
              </a:rPr>
              <a:t>Example</a:t>
            </a:r>
            <a:r>
              <a:rPr lang="en-US" dirty="0" smtClean="0">
                <a:solidFill>
                  <a:srgbClr val="7030A0"/>
                </a:solidFill>
              </a:rPr>
              <a:t>: The tradition of knighting someone is centuries old, but the </a:t>
            </a:r>
            <a:r>
              <a:rPr lang="en-US" b="1" dirty="0" smtClean="0">
                <a:solidFill>
                  <a:srgbClr val="7030A0"/>
                </a:solidFill>
              </a:rPr>
              <a:t>accolade</a:t>
            </a:r>
            <a:r>
              <a:rPr lang="en-US" dirty="0" smtClean="0">
                <a:solidFill>
                  <a:srgbClr val="7030A0"/>
                </a:solidFill>
              </a:rPr>
              <a:t> is still given today.</a:t>
            </a:r>
          </a:p>
          <a:p>
            <a:r>
              <a:rPr lang="en-US" dirty="0" smtClean="0"/>
              <a:t>Now it’s your turn. Try writing your own sentence using the word </a:t>
            </a:r>
            <a:r>
              <a:rPr lang="en-US" b="1" dirty="0" smtClean="0"/>
              <a:t>accolade</a:t>
            </a:r>
            <a:r>
              <a:rPr lang="en-US" dirty="0" smtClean="0"/>
              <a:t> in a different context.</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33432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87" y="1504950"/>
            <a:ext cx="354081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6805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fade">
                                      <p:cBhvr>
                                        <p:cTn id="17" dur="5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4000" dirty="0" smtClean="0"/>
              <a:t>Wednesday, January 18</a:t>
            </a:r>
            <a:r>
              <a:rPr lang="en-US" sz="4000" baseline="30000" dirty="0" smtClean="0"/>
              <a:t>th</a:t>
            </a:r>
            <a:r>
              <a:rPr lang="en-US" sz="4000" dirty="0" smtClean="0"/>
              <a:t> – 4</a:t>
            </a:r>
            <a:r>
              <a:rPr lang="en-US" sz="4000" baseline="30000" dirty="0" smtClean="0"/>
              <a:t>th</a:t>
            </a:r>
            <a:r>
              <a:rPr lang="en-US" sz="4000" dirty="0" smtClean="0"/>
              <a:t> Block</a:t>
            </a:r>
            <a:endParaRPr lang="en-US" sz="4000" dirty="0"/>
          </a:p>
        </p:txBody>
      </p:sp>
      <p:sp>
        <p:nvSpPr>
          <p:cNvPr id="3" name="Content Placeholder 2"/>
          <p:cNvSpPr>
            <a:spLocks noGrp="1"/>
          </p:cNvSpPr>
          <p:nvPr>
            <p:ph sz="half" idx="2"/>
          </p:nvPr>
        </p:nvSpPr>
        <p:spPr/>
        <p:txBody>
          <a:bodyPr>
            <a:normAutofit fontScale="92500"/>
          </a:bodyPr>
          <a:lstStyle/>
          <a:p>
            <a:r>
              <a:rPr lang="en-US" dirty="0" smtClean="0"/>
              <a:t>What is wrong with the following analogy?</a:t>
            </a:r>
          </a:p>
          <a:p>
            <a:endParaRPr lang="en-US" dirty="0"/>
          </a:p>
          <a:p>
            <a:r>
              <a:rPr lang="en-US" b="1" dirty="0" smtClean="0">
                <a:solidFill>
                  <a:srgbClr val="00B0F0"/>
                </a:solidFill>
              </a:rPr>
              <a:t>Accolade is to meritorious, sentence is to innocent. </a:t>
            </a:r>
          </a:p>
          <a:p>
            <a:endParaRPr lang="en-US" dirty="0"/>
          </a:p>
          <a:p>
            <a:r>
              <a:rPr lang="en-US" b="1" dirty="0" smtClean="0">
                <a:solidFill>
                  <a:srgbClr val="7030A0"/>
                </a:solidFill>
              </a:rPr>
              <a:t>Meritorious people should be given accolades, but innocent people should not be given convictions.</a:t>
            </a:r>
          </a:p>
          <a:p>
            <a:endParaRPr lang="en-US" dirty="0"/>
          </a:p>
        </p:txBody>
      </p:sp>
      <p:sp>
        <p:nvSpPr>
          <p:cNvPr id="4" name="Content Placeholder 3"/>
          <p:cNvSpPr>
            <a:spLocks noGrp="1"/>
          </p:cNvSpPr>
          <p:nvPr>
            <p:ph sz="quarter" idx="13"/>
          </p:nvPr>
        </p:nvSpPr>
        <p:spPr/>
        <p:txBody>
          <a:bodyPr/>
          <a:lstStyle/>
          <a:p>
            <a:r>
              <a:rPr lang="en-US" dirty="0" smtClean="0"/>
              <a:t>What </a:t>
            </a:r>
            <a:r>
              <a:rPr lang="en-US" b="1" dirty="0" smtClean="0"/>
              <a:t>accolade</a:t>
            </a:r>
            <a:r>
              <a:rPr lang="en-US" dirty="0" smtClean="0"/>
              <a:t> would you most like to receive?</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9718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0" y="2819400"/>
            <a:ext cx="19050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5" y="4334741"/>
            <a:ext cx="19240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7905" y="4679805"/>
            <a:ext cx="2381250" cy="211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819400"/>
            <a:ext cx="31432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328" y="3160784"/>
            <a:ext cx="2591153" cy="254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2935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500"/>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fade">
                                      <p:cBhvr>
                                        <p:cTn id="22" dur="500"/>
                                        <p:tgtEl>
                                          <p:spTgt spid="61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fade">
                                      <p:cBhvr>
                                        <p:cTn id="27" dur="500"/>
                                        <p:tgtEl>
                                          <p:spTgt spid="61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51"/>
                                        </p:tgtEl>
                                        <p:attrNameLst>
                                          <p:attrName>style.visibility</p:attrName>
                                        </p:attrNameLst>
                                      </p:cBhvr>
                                      <p:to>
                                        <p:strVal val="visible"/>
                                      </p:to>
                                    </p:set>
                                    <p:animEffect transition="in" filter="fade">
                                      <p:cBhvr>
                                        <p:cTn id="32" dur="500"/>
                                        <p:tgtEl>
                                          <p:spTgt spid="61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fade">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c43a1d81-19fa-4c80-bb86-034fd6dbca69"/>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False"/>
  <p:tag name="GRIDPOSITION" val="1"/>
  <p:tag name="RESETCHARTS" val="True"/>
  <p:tag name="INCORRECTPOINTVALUE" val="0"/>
  <p:tag name="CHARTSCALE" val="True"/>
  <p:tag name="FIBDISPLAYKEYWORDS" val="True"/>
  <p:tag name="PRRESPONSE6" val="5"/>
  <p:tag name="SHOWFLASHWARNING" val="Tru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105</TotalTime>
  <Words>1128</Words>
  <Application>Microsoft Office PowerPoint</Application>
  <PresentationFormat>On-screen Show (4:3)</PresentationFormat>
  <Paragraphs>99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Executive</vt:lpstr>
      <vt:lpstr>Word of the Day</vt:lpstr>
      <vt:lpstr>Tuesday, January 17th – 1st Block</vt:lpstr>
      <vt:lpstr>Tuesday, January 17th – 2nd Block</vt:lpstr>
      <vt:lpstr>Tuesday, January 17th – 3rd Block</vt:lpstr>
      <vt:lpstr>Tuesday, January 17th – 4th Block</vt:lpstr>
      <vt:lpstr>Wednesday, January 18th – 1st Block</vt:lpstr>
      <vt:lpstr>Wednesday, January 18th – 2nd Block</vt:lpstr>
      <vt:lpstr>Wednesday, January 18th – 3rd Block</vt:lpstr>
      <vt:lpstr>Wednesday, January 18th – 4th Block</vt:lpstr>
      <vt:lpstr>Thursday, January 19th – 1st Block</vt:lpstr>
      <vt:lpstr>Thursday, January 19th – 2nd Block</vt:lpstr>
      <vt:lpstr>Thursday, January 19th – 3rd Block</vt:lpstr>
      <vt:lpstr>Thursday, January 19th – 4th Block</vt:lpstr>
      <vt:lpstr>Friday, January 20th – 1st Block</vt:lpstr>
      <vt:lpstr>Friday, January 20th – 2nd Block</vt:lpstr>
      <vt:lpstr>Friday, January 20th – 3rd Block</vt:lpstr>
      <vt:lpstr>Friday, January 20th – 4th Block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of the Day</dc:title>
  <dc:creator>cit-sysop</dc:creator>
  <cp:lastModifiedBy>cit-sysop</cp:lastModifiedBy>
  <cp:revision>12</cp:revision>
  <dcterms:created xsi:type="dcterms:W3CDTF">2012-01-16T17:44:49Z</dcterms:created>
  <dcterms:modified xsi:type="dcterms:W3CDTF">2012-01-17T12:14:30Z</dcterms:modified>
</cp:coreProperties>
</file>