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</p:sldIdLst>
  <p:sldSz cx="9144000" cy="6858000" type="screen4x3"/>
  <p:notesSz cx="6858000" cy="9144000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65" d="100"/>
          <a:sy n="65" d="100"/>
        </p:scale>
        <p:origin x="-108" y="-186"/>
      </p:cViewPr>
      <p:guideLst>
        <p:guide orient="horz" pos="2160"/>
        <p:guide pos="2880"/>
        <p:guide pos="144"/>
        <p:guide pos="561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tags" Target="tags/tag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nimated clouds.wmv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lum bright="10000"/>
          </a:blip>
          <a:srcRect l="4494" t="26120" r="4720" b="14091"/>
          <a:stretch/>
        </p:blipFill>
        <p:spPr>
          <a:xfrm flipH="1">
            <a:off x="0" y="0"/>
            <a:ext cx="9144000" cy="4014702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2057400"/>
            <a:ext cx="9144000" cy="19812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7554"/>
            <a:ext cx="7391400" cy="35994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990600"/>
            <a:ext cx="86868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24400" y="4114800"/>
            <a:ext cx="4191000" cy="19812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68FAA-2B4D-4D0F-A1F0-EEB2E56ED74D}" type="datetimeFigureOut">
              <a:rPr lang="en-US" smtClean="0"/>
              <a:t>12/5/2011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43C31-284E-4DC4-829E-29D2DA6697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095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5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295400"/>
            <a:ext cx="7010400" cy="4953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68FAA-2B4D-4D0F-A1F0-EEB2E56ED74D}" type="datetimeFigureOut">
              <a:rPr lang="en-US" smtClean="0"/>
              <a:t>12/5/2011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43C31-284E-4DC4-829E-29D2DA6697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327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nimated clouds.wmv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lum bright="10000"/>
          </a:blip>
          <a:srcRect l="4494" t="26120" r="4720" b="62105"/>
          <a:stretch/>
        </p:blipFill>
        <p:spPr>
          <a:xfrm flipH="1">
            <a:off x="0" y="6067313"/>
            <a:ext cx="9144000" cy="7906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794"/>
          <a:stretch/>
        </p:blipFill>
        <p:spPr>
          <a:xfrm>
            <a:off x="7010400" y="5215549"/>
            <a:ext cx="2133600" cy="1618246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1864" y="120126"/>
            <a:ext cx="2057400" cy="5290073"/>
          </a:xfrm>
        </p:spPr>
        <p:txBody>
          <a:bodyPr vert="eaVert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20126"/>
            <a:ext cx="65532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68FAA-2B4D-4D0F-A1F0-EEB2E56ED74D}" type="datetimeFigureOut">
              <a:rPr lang="en-US" smtClean="0"/>
              <a:t>12/5/2011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43C31-284E-4DC4-829E-29D2DA6697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53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5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68FAA-2B4D-4D0F-A1F0-EEB2E56ED74D}" type="datetimeFigureOut">
              <a:rPr lang="en-US" smtClean="0"/>
              <a:t>12/5/2011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43C31-284E-4DC4-829E-29D2DA6697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867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nimated clouds.wmv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lum bright="10000"/>
          </a:blip>
          <a:srcRect l="4494" t="26120" r="4720" b="22814"/>
          <a:stretch/>
        </p:blipFill>
        <p:spPr>
          <a:xfrm flipH="1">
            <a:off x="0" y="0"/>
            <a:ext cx="9144000" cy="34290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1447800"/>
            <a:ext cx="9144000" cy="19812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00985"/>
            <a:ext cx="86868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3505200"/>
            <a:ext cx="4343400" cy="129578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68FAA-2B4D-4D0F-A1F0-EEB2E56ED74D}" type="datetimeFigureOut">
              <a:rPr lang="en-US" smtClean="0"/>
              <a:t>12/5/2011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43C31-284E-4DC4-829E-29D2DA66973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381"/>
          <a:stretch/>
        </p:blipFill>
        <p:spPr>
          <a:xfrm>
            <a:off x="4495800" y="1759754"/>
            <a:ext cx="4648200" cy="3117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831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5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798637"/>
            <a:ext cx="4267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98637"/>
            <a:ext cx="4267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68FAA-2B4D-4D0F-A1F0-EEB2E56ED74D}" type="datetimeFigureOut">
              <a:rPr lang="en-US" smtClean="0"/>
              <a:t>12/5/2011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43C31-284E-4DC4-829E-29D2DA6697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8482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719432"/>
            <a:ext cx="42687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2359194"/>
            <a:ext cx="42687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19432"/>
            <a:ext cx="42703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59194"/>
            <a:ext cx="42703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68FAA-2B4D-4D0F-A1F0-EEB2E56ED74D}" type="datetimeFigureOut">
              <a:rPr lang="en-US" smtClean="0"/>
              <a:t>12/5/2011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43C31-284E-4DC4-829E-29D2DA6697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792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68FAA-2B4D-4D0F-A1F0-EEB2E56ED74D}" type="datetimeFigureOut">
              <a:rPr lang="en-US" smtClean="0"/>
              <a:t>12/5/2011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43C31-284E-4DC4-829E-29D2DA6697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0999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68FAA-2B4D-4D0F-A1F0-EEB2E56ED74D}" type="datetimeFigureOut">
              <a:rPr lang="en-US" smtClean="0"/>
              <a:t>12/5/2011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43C31-284E-4DC4-829E-29D2DA6697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5917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nimated clouds.wmv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lum bright="10000"/>
          </a:blip>
          <a:srcRect l="4494" t="26120" r="4720" b="62105"/>
          <a:stretch/>
        </p:blipFill>
        <p:spPr>
          <a:xfrm flipH="1">
            <a:off x="0" y="6067313"/>
            <a:ext cx="9144000" cy="7906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794"/>
          <a:stretch/>
        </p:blipFill>
        <p:spPr>
          <a:xfrm>
            <a:off x="7010400" y="5215549"/>
            <a:ext cx="2133600" cy="16182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90487"/>
            <a:ext cx="3236913" cy="1162050"/>
          </a:xfrm>
        </p:spPr>
        <p:txBody>
          <a:bodyPr anchor="b"/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90487"/>
            <a:ext cx="53403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252537"/>
            <a:ext cx="32369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68FAA-2B4D-4D0F-A1F0-EEB2E56ED74D}" type="datetimeFigureOut">
              <a:rPr lang="en-US" smtClean="0"/>
              <a:t>12/5/2011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43C31-284E-4DC4-829E-29D2DA6697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395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5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nimated clouds.wmv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lum bright="10000"/>
          </a:blip>
          <a:srcRect l="4494" t="26120" r="4720" b="62105"/>
          <a:stretch/>
        </p:blipFill>
        <p:spPr>
          <a:xfrm flipH="1">
            <a:off x="0" y="6067313"/>
            <a:ext cx="9144000" cy="7906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794"/>
          <a:stretch/>
        </p:blipFill>
        <p:spPr>
          <a:xfrm>
            <a:off x="7010400" y="5215549"/>
            <a:ext cx="2133600" cy="16182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4437941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25011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500467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68FAA-2B4D-4D0F-A1F0-EEB2E56ED74D}" type="datetimeFigureOut">
              <a:rPr lang="en-US" smtClean="0"/>
              <a:t>12/5/2011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43C31-284E-4DC4-829E-29D2DA6697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577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5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microsoft.com/office/2007/relationships/media" Target="../media/media1.wm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video" Target="../media/media1.wm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nimated clouds.wmv">
            <a:hlinkClick r:id="" action="ppaction://media"/>
          </p:cNvPr>
          <p:cNvPicPr>
            <a:picLocks noChangeAspect="1"/>
          </p:cNvPicPr>
          <p:nvPr>
            <a:vide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 rotWithShape="1">
          <a:blip r:embed="rId15">
            <a:lum bright="10000"/>
          </a:blip>
          <a:srcRect l="4494" t="26120" r="4720" b="55296"/>
          <a:stretch/>
        </p:blipFill>
        <p:spPr>
          <a:xfrm flipH="1">
            <a:off x="0" y="0"/>
            <a:ext cx="9144000" cy="1247887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295400"/>
            <a:ext cx="8686800" cy="495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268FAA-2B4D-4D0F-A1F0-EEB2E56ED74D}" type="datetimeFigureOut">
              <a:rPr lang="en-US" smtClean="0"/>
              <a:t>12/5/2011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73732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143C31-284E-4DC4-829E-29D2DA66973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794"/>
          <a:stretch/>
        </p:blipFill>
        <p:spPr>
          <a:xfrm>
            <a:off x="7010400" y="464761"/>
            <a:ext cx="2133600" cy="1618246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59801"/>
            <a:ext cx="7010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944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5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.xml"/><Relationship Id="rId4" Type="http://schemas.openxmlformats.org/officeDocument/2006/relationships/image" Target="../media/image15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7200" dirty="0" smtClean="0">
                <a:solidFill>
                  <a:srgbClr val="FF0000"/>
                </a:solidFill>
                <a:latin typeface="FrankRuehl" pitchFamily="34" charset="-79"/>
                <a:cs typeface="FrankRuehl" pitchFamily="34" charset="-79"/>
              </a:rPr>
              <a:t>Word of the Day </a:t>
            </a:r>
            <a:endParaRPr lang="en-US" sz="7200" dirty="0">
              <a:solidFill>
                <a:srgbClr val="FF0000"/>
              </a:solidFill>
              <a:latin typeface="FrankRuehl" pitchFamily="34" charset="-79"/>
              <a:cs typeface="FrankRuehl" pitchFamily="34" charset="-79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Monday, December 5</a:t>
            </a:r>
            <a:r>
              <a:rPr lang="en-US" baseline="30000" dirty="0" smtClean="0"/>
              <a:t>th</a:t>
            </a:r>
            <a:r>
              <a:rPr lang="en-US" dirty="0" smtClean="0"/>
              <a:t> through Wednesday, December 14</a:t>
            </a:r>
            <a:r>
              <a:rPr lang="en-US" baseline="30000" dirty="0" smtClean="0"/>
              <a:t>th</a:t>
            </a:r>
            <a:r>
              <a:rPr lang="en-US" dirty="0" smtClean="0"/>
              <a:t> 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10854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Wednesday, December 7</a:t>
            </a:r>
            <a:r>
              <a:rPr lang="en-US" sz="3200" baseline="30000" dirty="0" smtClean="0"/>
              <a:t>th</a:t>
            </a:r>
            <a:r>
              <a:rPr lang="en-US" sz="3200" dirty="0" smtClean="0"/>
              <a:t> – 1</a:t>
            </a:r>
            <a:r>
              <a:rPr lang="en-US" sz="3200" baseline="30000" dirty="0" smtClean="0"/>
              <a:t>st</a:t>
            </a:r>
            <a:r>
              <a:rPr lang="en-US" sz="3200" dirty="0" smtClean="0"/>
              <a:t> Block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Can you guess what amicable </a:t>
            </a:r>
            <a:r>
              <a:rPr lang="en-US" dirty="0"/>
              <a:t>[</a:t>
            </a:r>
            <a:r>
              <a:rPr lang="en-US" b="1" dirty="0" smtClean="0"/>
              <a:t>am</a:t>
            </a:r>
            <a:r>
              <a:rPr lang="en-US" dirty="0" smtClean="0"/>
              <a:t>-i-</a:t>
            </a:r>
            <a:r>
              <a:rPr lang="en-US" dirty="0" err="1" smtClean="0"/>
              <a:t>kuh</a:t>
            </a:r>
            <a:r>
              <a:rPr lang="en-US" dirty="0" smtClean="0"/>
              <a:t>-</a:t>
            </a:r>
            <a:r>
              <a:rPr lang="en-US" dirty="0" err="1" smtClean="0"/>
              <a:t>buhl</a:t>
            </a:r>
            <a:r>
              <a:rPr lang="en-US" dirty="0" smtClean="0"/>
              <a:t>] means?</a:t>
            </a:r>
          </a:p>
          <a:p>
            <a:r>
              <a:rPr lang="en-US" dirty="0" smtClean="0"/>
              <a:t>What part of speech is amicable? How can you tell?</a:t>
            </a:r>
          </a:p>
          <a:p>
            <a:r>
              <a:rPr lang="en-US" dirty="0"/>
              <a:t>From the Latin  </a:t>
            </a:r>
            <a:r>
              <a:rPr lang="en-US" b="1" dirty="0"/>
              <a:t>amicus</a:t>
            </a:r>
            <a:r>
              <a:rPr lang="en-US" dirty="0"/>
              <a:t>  (</a:t>
            </a:r>
            <a:r>
              <a:rPr lang="en-US" i="1" dirty="0"/>
              <a:t>friend or friendly</a:t>
            </a:r>
            <a:r>
              <a:rPr lang="en-US" dirty="0"/>
              <a:t>)  </a:t>
            </a:r>
          </a:p>
          <a:p>
            <a:r>
              <a:rPr lang="en-US" dirty="0" smtClean="0"/>
              <a:t>Other forms include: </a:t>
            </a:r>
            <a:r>
              <a:rPr lang="en-US" dirty="0">
                <a:solidFill>
                  <a:srgbClr val="C00000"/>
                </a:solidFill>
              </a:rPr>
              <a:t>amicability </a:t>
            </a:r>
            <a:r>
              <a:rPr lang="en-US" dirty="0"/>
              <a:t>(noun</a:t>
            </a:r>
            <a:r>
              <a:rPr lang="en-US" dirty="0" smtClean="0"/>
              <a:t>), </a:t>
            </a:r>
            <a:r>
              <a:rPr lang="en-US" dirty="0" smtClean="0">
                <a:solidFill>
                  <a:srgbClr val="7030A0"/>
                </a:solidFill>
              </a:rPr>
              <a:t>amicableness</a:t>
            </a:r>
            <a:r>
              <a:rPr lang="en-US" dirty="0" smtClean="0"/>
              <a:t> </a:t>
            </a:r>
            <a:r>
              <a:rPr lang="en-US" dirty="0"/>
              <a:t>(noun), </a:t>
            </a:r>
            <a:r>
              <a:rPr lang="en-US" dirty="0">
                <a:solidFill>
                  <a:srgbClr val="00B050"/>
                </a:solidFill>
              </a:rPr>
              <a:t>amicably</a:t>
            </a:r>
            <a:r>
              <a:rPr lang="en-US" dirty="0"/>
              <a:t> (</a:t>
            </a:r>
            <a:r>
              <a:rPr lang="en-US" dirty="0" err="1"/>
              <a:t>adv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4313237"/>
            <a:ext cx="4267200" cy="25447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i="1" dirty="0" smtClean="0"/>
              <a:t>“The </a:t>
            </a:r>
            <a:r>
              <a:rPr lang="en-US" i="1" dirty="0"/>
              <a:t>talks are </a:t>
            </a:r>
            <a:r>
              <a:rPr lang="en-US" b="1" i="1" dirty="0"/>
              <a:t>amicable</a:t>
            </a:r>
            <a:r>
              <a:rPr lang="en-US" i="1" dirty="0"/>
              <a:t>, and </a:t>
            </a:r>
            <a:r>
              <a:rPr lang="en-US" i="1" dirty="0" smtClean="0"/>
              <a:t>that’s </a:t>
            </a:r>
            <a:r>
              <a:rPr lang="en-US" i="1" dirty="0"/>
              <a:t>always a good thing in terms of getting things resolved</a:t>
            </a:r>
            <a:r>
              <a:rPr lang="en-US" i="1" dirty="0" smtClean="0"/>
              <a:t>.”  -- Kathy Baker</a:t>
            </a:r>
            <a:endParaRPr lang="en-US" dirty="0">
              <a:effectLst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447800"/>
            <a:ext cx="2857500" cy="280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295400"/>
            <a:ext cx="2243282" cy="2868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93657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Wednesday, December 7</a:t>
            </a:r>
            <a:r>
              <a:rPr lang="en-US" sz="3200" baseline="30000" dirty="0" smtClean="0"/>
              <a:t>th</a:t>
            </a:r>
            <a:r>
              <a:rPr lang="en-US" sz="3200" dirty="0" smtClean="0"/>
              <a:t> – 2</a:t>
            </a:r>
            <a:r>
              <a:rPr lang="en-US" sz="3200" baseline="30000" dirty="0" smtClean="0"/>
              <a:t>nd</a:t>
            </a:r>
            <a:r>
              <a:rPr lang="en-US" sz="3200" dirty="0" smtClean="0"/>
              <a:t> Block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828800"/>
            <a:ext cx="8686800" cy="4419600"/>
          </a:xfrm>
        </p:spPr>
        <p:txBody>
          <a:bodyPr/>
          <a:lstStyle/>
          <a:p>
            <a:r>
              <a:rPr lang="en-US" sz="2800" b="1" dirty="0">
                <a:solidFill>
                  <a:srgbClr val="0070C0"/>
                </a:solidFill>
              </a:rPr>
              <a:t>amicable</a:t>
            </a:r>
            <a:r>
              <a:rPr lang="en-US" sz="2800" dirty="0">
                <a:solidFill>
                  <a:srgbClr val="0070C0"/>
                </a:solidFill>
              </a:rPr>
              <a:t> – </a:t>
            </a:r>
            <a:r>
              <a:rPr lang="en-US" sz="2800" dirty="0" smtClean="0">
                <a:solidFill>
                  <a:srgbClr val="0070C0"/>
                </a:solidFill>
              </a:rPr>
              <a:t>adjective. Showing </a:t>
            </a:r>
            <a:r>
              <a:rPr lang="en-US" sz="2800" dirty="0">
                <a:solidFill>
                  <a:srgbClr val="0070C0"/>
                </a:solidFill>
              </a:rPr>
              <a:t>goodwill; </a:t>
            </a:r>
            <a:r>
              <a:rPr lang="en-US" sz="2800" dirty="0" smtClean="0">
                <a:solidFill>
                  <a:srgbClr val="0070C0"/>
                </a:solidFill>
              </a:rPr>
              <a:t>peaceable; friendly</a:t>
            </a:r>
          </a:p>
          <a:p>
            <a:r>
              <a:rPr lang="en-US" sz="2800" dirty="0" smtClean="0"/>
              <a:t>What other word or phrase means the same as amicable (synonym)?</a:t>
            </a:r>
          </a:p>
          <a:p>
            <a:r>
              <a:rPr lang="en-US" sz="2800" b="1" dirty="0" smtClean="0">
                <a:solidFill>
                  <a:srgbClr val="00B050"/>
                </a:solidFill>
              </a:rPr>
              <a:t>Amiable</a:t>
            </a:r>
            <a:r>
              <a:rPr lang="en-US" sz="2800" b="1" dirty="0">
                <a:solidFill>
                  <a:srgbClr val="00B050"/>
                </a:solidFill>
              </a:rPr>
              <a:t>, cordial, affable, </a:t>
            </a:r>
            <a:r>
              <a:rPr lang="en-US" sz="2800" b="1" dirty="0" smtClean="0">
                <a:solidFill>
                  <a:srgbClr val="00B050"/>
                </a:solidFill>
              </a:rPr>
              <a:t>harmonious</a:t>
            </a:r>
          </a:p>
          <a:p>
            <a:r>
              <a:rPr lang="en-US" sz="2800" dirty="0" smtClean="0"/>
              <a:t>What means the opposite of amicable (antonym)?</a:t>
            </a:r>
          </a:p>
          <a:p>
            <a:r>
              <a:rPr lang="en-US" sz="2800" b="1" dirty="0">
                <a:solidFill>
                  <a:srgbClr val="C00000"/>
                </a:solidFill>
              </a:rPr>
              <a:t>H</a:t>
            </a:r>
            <a:r>
              <a:rPr lang="en-US" sz="2800" b="1" dirty="0" smtClean="0">
                <a:solidFill>
                  <a:srgbClr val="C00000"/>
                </a:solidFill>
              </a:rPr>
              <a:t>ostile</a:t>
            </a:r>
            <a:r>
              <a:rPr lang="en-US" sz="2800" b="1" dirty="0">
                <a:solidFill>
                  <a:srgbClr val="C00000"/>
                </a:solidFill>
              </a:rPr>
              <a:t>, unfriendly, belligerent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2400" y="5257800"/>
            <a:ext cx="87630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u="sng" dirty="0" smtClean="0"/>
              <a:t>Did You Know</a:t>
            </a:r>
            <a:r>
              <a:rPr lang="en-US" sz="1600" b="1" i="1" dirty="0" smtClean="0"/>
              <a:t>? Amiable </a:t>
            </a:r>
            <a:r>
              <a:rPr lang="en-US" sz="1600" dirty="0"/>
              <a:t>means </a:t>
            </a:r>
            <a:r>
              <a:rPr lang="en-US" sz="1600" i="1" dirty="0"/>
              <a:t>good-natured and likable</a:t>
            </a:r>
            <a:r>
              <a:rPr lang="en-US" sz="1600" dirty="0"/>
              <a:t>. It’s usually used to describe people. </a:t>
            </a:r>
            <a:r>
              <a:rPr lang="en-US" sz="1600" b="1" i="1" dirty="0"/>
              <a:t>Amicable </a:t>
            </a:r>
            <a:r>
              <a:rPr lang="en-US" sz="1600" dirty="0"/>
              <a:t>means </a:t>
            </a:r>
            <a:r>
              <a:rPr lang="en-US" sz="1600" i="1" dirty="0"/>
              <a:t>characterized by goodwill</a:t>
            </a:r>
            <a:r>
              <a:rPr lang="en-US" sz="1600" dirty="0"/>
              <a:t>. It describes relationships or interactions between people. So, for instance, two amiable people might share an amicable friendship. Both </a:t>
            </a:r>
            <a:r>
              <a:rPr lang="en-US" sz="1600" i="1" dirty="0"/>
              <a:t>amiable </a:t>
            </a:r>
            <a:r>
              <a:rPr lang="en-US" sz="1600" dirty="0"/>
              <a:t>and </a:t>
            </a:r>
            <a:r>
              <a:rPr lang="en-US" sz="1600" i="1" dirty="0"/>
              <a:t>amicable </a:t>
            </a:r>
            <a:r>
              <a:rPr lang="en-US" sz="1600" dirty="0"/>
              <a:t>are derived from the Latin </a:t>
            </a:r>
            <a:r>
              <a:rPr lang="en-US" sz="1600" i="1" dirty="0" err="1"/>
              <a:t>amicabilis</a:t>
            </a:r>
            <a:r>
              <a:rPr lang="en-US" sz="1600" dirty="0"/>
              <a:t>, meaning </a:t>
            </a:r>
            <a:r>
              <a:rPr lang="en-US" sz="1600" i="1" dirty="0"/>
              <a:t>friendly</a:t>
            </a:r>
            <a:r>
              <a:rPr lang="en-US" sz="1600" dirty="0"/>
              <a:t>, but </a:t>
            </a:r>
            <a:r>
              <a:rPr lang="en-US" sz="1600" i="1" dirty="0"/>
              <a:t>amiable </a:t>
            </a:r>
            <a:r>
              <a:rPr lang="en-US" sz="1600" dirty="0"/>
              <a:t>came into the language via French. The adjectives were originally synonymous, but they have diverged in modern usage.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44756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Wednesday, December 7</a:t>
            </a:r>
            <a:r>
              <a:rPr lang="en-US" sz="3200" baseline="30000" dirty="0" smtClean="0"/>
              <a:t>th</a:t>
            </a:r>
            <a:r>
              <a:rPr lang="en-US" sz="3200" dirty="0" smtClean="0"/>
              <a:t> – 3</a:t>
            </a:r>
            <a:r>
              <a:rPr lang="en-US" sz="3200" baseline="30000" dirty="0" smtClean="0"/>
              <a:t>rd</a:t>
            </a:r>
            <a:r>
              <a:rPr lang="en-US" sz="3200" dirty="0" smtClean="0"/>
              <a:t> Block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Can you use the word </a:t>
            </a:r>
            <a:r>
              <a:rPr lang="en-US" b="1" dirty="0" smtClean="0"/>
              <a:t>amicable</a:t>
            </a:r>
            <a:r>
              <a:rPr lang="en-US" dirty="0" smtClean="0"/>
              <a:t> to describe the picture to the right?</a:t>
            </a:r>
          </a:p>
          <a:p>
            <a:r>
              <a:rPr lang="en-US" u="sng" dirty="0" smtClean="0">
                <a:solidFill>
                  <a:srgbClr val="7030A0"/>
                </a:solidFill>
              </a:rPr>
              <a:t>Example</a:t>
            </a:r>
            <a:r>
              <a:rPr lang="en-US" dirty="0" smtClean="0">
                <a:solidFill>
                  <a:srgbClr val="7030A0"/>
                </a:solidFill>
              </a:rPr>
              <a:t>:  Despite losing to the Steeler’s Tom Brady and Ben Roethlisberger </a:t>
            </a:r>
            <a:r>
              <a:rPr lang="en-US" b="1" dirty="0" smtClean="0">
                <a:solidFill>
                  <a:srgbClr val="7030A0"/>
                </a:solidFill>
              </a:rPr>
              <a:t>amicably</a:t>
            </a:r>
            <a:r>
              <a:rPr lang="en-US" dirty="0" smtClean="0">
                <a:solidFill>
                  <a:srgbClr val="7030A0"/>
                </a:solidFill>
              </a:rPr>
              <a:t> shook hands.</a:t>
            </a:r>
          </a:p>
          <a:p>
            <a:r>
              <a:rPr lang="en-US" dirty="0" smtClean="0"/>
              <a:t>Now, try writing your own sentence using the word </a:t>
            </a:r>
            <a:r>
              <a:rPr lang="en-US" b="1" dirty="0" smtClean="0"/>
              <a:t>amicable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362200"/>
            <a:ext cx="4190330" cy="279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25490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Wednesday, December 7</a:t>
            </a:r>
            <a:r>
              <a:rPr lang="en-US" sz="3200" baseline="30000" dirty="0" smtClean="0"/>
              <a:t>th</a:t>
            </a:r>
            <a:r>
              <a:rPr lang="en-US" sz="3200" dirty="0" smtClean="0"/>
              <a:t> – 4</a:t>
            </a:r>
            <a:r>
              <a:rPr lang="en-US" sz="3200" baseline="30000" dirty="0" smtClean="0"/>
              <a:t>th</a:t>
            </a:r>
            <a:r>
              <a:rPr lang="en-US" sz="3200" dirty="0" smtClean="0"/>
              <a:t> Block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9550" y="1524000"/>
            <a:ext cx="4267200" cy="1477963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Can you think of any other relationships you would consider </a:t>
            </a:r>
            <a:r>
              <a:rPr lang="en-US" b="1" dirty="0" smtClean="0"/>
              <a:t>amicable?</a:t>
            </a:r>
            <a:endParaRPr lang="en-US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Can you complete the following analogy?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>
                <a:solidFill>
                  <a:srgbClr val="7030A0"/>
                </a:solidFill>
              </a:rPr>
              <a:t>Amicable is to precarious, as abstemious is to ____.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Gluttonous, greedy, lavish, etc. (antonyms)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3200400"/>
            <a:ext cx="4457700" cy="319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2398722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Thursday, December 8</a:t>
            </a:r>
            <a:r>
              <a:rPr lang="en-US" sz="3600" baseline="30000" dirty="0" smtClean="0"/>
              <a:t>th</a:t>
            </a:r>
            <a:r>
              <a:rPr lang="en-US" sz="3600" dirty="0" smtClean="0"/>
              <a:t> – 1</a:t>
            </a:r>
            <a:r>
              <a:rPr lang="en-US" sz="3600" baseline="30000" dirty="0" smtClean="0"/>
              <a:t>st</a:t>
            </a:r>
            <a:r>
              <a:rPr lang="en-US" sz="3600" dirty="0" smtClean="0"/>
              <a:t> Block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Can you determine what </a:t>
            </a:r>
            <a:r>
              <a:rPr lang="en-US" b="1" dirty="0" smtClean="0"/>
              <a:t>convivial</a:t>
            </a:r>
            <a:r>
              <a:rPr lang="en-US" dirty="0" smtClean="0"/>
              <a:t> </a:t>
            </a:r>
            <a:r>
              <a:rPr lang="en-US" dirty="0"/>
              <a:t>[</a:t>
            </a:r>
            <a:r>
              <a:rPr lang="en-US" dirty="0" err="1"/>
              <a:t>kuhn-</a:t>
            </a:r>
            <a:r>
              <a:rPr lang="en-US" b="1" dirty="0" err="1"/>
              <a:t>viv</a:t>
            </a:r>
            <a:r>
              <a:rPr lang="en-US" dirty="0" err="1"/>
              <a:t>-ee-uhl</a:t>
            </a:r>
            <a:r>
              <a:rPr lang="en-US" dirty="0" smtClean="0"/>
              <a:t>] means?</a:t>
            </a:r>
          </a:p>
          <a:p>
            <a:r>
              <a:rPr lang="en-US" dirty="0" smtClean="0"/>
              <a:t>What part of speech is convivial?  How do you know?</a:t>
            </a:r>
          </a:p>
          <a:p>
            <a:r>
              <a:rPr lang="en-US" dirty="0"/>
              <a:t>From the Latin  </a:t>
            </a:r>
            <a:r>
              <a:rPr lang="en-US" b="1" dirty="0"/>
              <a:t>com- </a:t>
            </a:r>
            <a:r>
              <a:rPr lang="en-US" dirty="0"/>
              <a:t> (</a:t>
            </a:r>
            <a:r>
              <a:rPr lang="en-US" i="1" dirty="0"/>
              <a:t>together</a:t>
            </a:r>
            <a:r>
              <a:rPr lang="en-US" dirty="0"/>
              <a:t>)  </a:t>
            </a:r>
            <a:r>
              <a:rPr lang="en-US" dirty="0" smtClean="0"/>
              <a:t>+ </a:t>
            </a:r>
            <a:r>
              <a:rPr lang="en-US" b="1" dirty="0" err="1" smtClean="0"/>
              <a:t>vivere</a:t>
            </a:r>
            <a:r>
              <a:rPr lang="en-US" dirty="0" smtClean="0"/>
              <a:t> </a:t>
            </a:r>
            <a:r>
              <a:rPr lang="en-US" dirty="0"/>
              <a:t>(</a:t>
            </a:r>
            <a:r>
              <a:rPr lang="en-US" i="1" dirty="0"/>
              <a:t>to live</a:t>
            </a:r>
            <a:r>
              <a:rPr lang="en-US" dirty="0" smtClean="0"/>
              <a:t>)</a:t>
            </a:r>
          </a:p>
          <a:p>
            <a:r>
              <a:rPr lang="en-US" dirty="0" smtClean="0"/>
              <a:t>Other forms include: </a:t>
            </a:r>
            <a:r>
              <a:rPr lang="en-US" b="1" dirty="0">
                <a:solidFill>
                  <a:srgbClr val="C00000"/>
                </a:solidFill>
              </a:rPr>
              <a:t>convivialist</a:t>
            </a:r>
            <a:r>
              <a:rPr lang="en-US" dirty="0"/>
              <a:t> (noun), </a:t>
            </a:r>
            <a:r>
              <a:rPr lang="en-US" dirty="0" smtClean="0"/>
              <a:t> </a:t>
            </a:r>
            <a:r>
              <a:rPr lang="en-US" b="1" dirty="0" smtClean="0">
                <a:solidFill>
                  <a:srgbClr val="7030A0"/>
                </a:solidFill>
              </a:rPr>
              <a:t>conviviality</a:t>
            </a:r>
            <a:r>
              <a:rPr lang="en-US" dirty="0" smtClean="0"/>
              <a:t> </a:t>
            </a:r>
            <a:r>
              <a:rPr lang="en-US" dirty="0"/>
              <a:t>(noun), </a:t>
            </a:r>
            <a:r>
              <a:rPr lang="en-US" b="1" dirty="0">
                <a:solidFill>
                  <a:srgbClr val="00B050"/>
                </a:solidFill>
              </a:rPr>
              <a:t>convivially</a:t>
            </a:r>
            <a:r>
              <a:rPr lang="en-US" dirty="0"/>
              <a:t> (</a:t>
            </a:r>
            <a:r>
              <a:rPr lang="en-US" dirty="0" err="1"/>
              <a:t>adv</a:t>
            </a:r>
            <a:r>
              <a:rPr lang="en-US" dirty="0"/>
              <a:t>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4876800"/>
            <a:ext cx="4267200" cy="14478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“One does not leave a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convivial</a:t>
            </a:r>
            <a:r>
              <a:rPr lang="en-US" dirty="0" smtClean="0"/>
              <a:t> party before closing time.”  -- Winston Churchill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219200"/>
            <a:ext cx="3175395" cy="334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4474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Thursday, December 8</a:t>
            </a:r>
            <a:r>
              <a:rPr lang="en-US" sz="3600" baseline="30000" dirty="0" smtClean="0"/>
              <a:t>th</a:t>
            </a:r>
            <a:r>
              <a:rPr lang="en-US" sz="3600" dirty="0" smtClean="0"/>
              <a:t> – 2</a:t>
            </a:r>
            <a:r>
              <a:rPr lang="en-US" sz="3600" baseline="30000" dirty="0" smtClean="0"/>
              <a:t>nd</a:t>
            </a:r>
            <a:r>
              <a:rPr lang="en-US" sz="3600" dirty="0" smtClean="0"/>
              <a:t> Block</a:t>
            </a:r>
            <a:endParaRPr lang="en-US" sz="36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convivial </a:t>
            </a:r>
            <a:r>
              <a:rPr lang="en-US" dirty="0">
                <a:solidFill>
                  <a:srgbClr val="0070C0"/>
                </a:solidFill>
              </a:rPr>
              <a:t> – </a:t>
            </a:r>
            <a:r>
              <a:rPr lang="en-US" dirty="0" smtClean="0">
                <a:solidFill>
                  <a:srgbClr val="0070C0"/>
                </a:solidFill>
              </a:rPr>
              <a:t>adjective. Fond </a:t>
            </a:r>
            <a:r>
              <a:rPr lang="en-US" dirty="0">
                <a:solidFill>
                  <a:srgbClr val="0070C0"/>
                </a:solidFill>
              </a:rPr>
              <a:t>of </a:t>
            </a:r>
            <a:r>
              <a:rPr lang="en-US" dirty="0" smtClean="0">
                <a:solidFill>
                  <a:srgbClr val="0070C0"/>
                </a:solidFill>
              </a:rPr>
              <a:t>feasting</a:t>
            </a:r>
            <a:r>
              <a:rPr lang="en-US" dirty="0">
                <a:solidFill>
                  <a:srgbClr val="0070C0"/>
                </a:solidFill>
              </a:rPr>
              <a:t>, drinking, and merry company; friendly, agreeable, jovial; fond of good </a:t>
            </a:r>
            <a:r>
              <a:rPr lang="en-US" dirty="0" smtClean="0">
                <a:solidFill>
                  <a:srgbClr val="0070C0"/>
                </a:solidFill>
              </a:rPr>
              <a:t>company</a:t>
            </a:r>
          </a:p>
          <a:p>
            <a:r>
              <a:rPr lang="en-US" dirty="0" smtClean="0"/>
              <a:t>What word/phrase means the same as convivial (synonym)?</a:t>
            </a:r>
          </a:p>
          <a:p>
            <a:r>
              <a:rPr lang="en-US" b="1" dirty="0">
                <a:solidFill>
                  <a:srgbClr val="00B050"/>
                </a:solidFill>
              </a:rPr>
              <a:t>C</a:t>
            </a:r>
            <a:r>
              <a:rPr lang="en-US" b="1" dirty="0" smtClean="0">
                <a:solidFill>
                  <a:srgbClr val="00B050"/>
                </a:solidFill>
              </a:rPr>
              <a:t>elebratory</a:t>
            </a:r>
            <a:r>
              <a:rPr lang="en-US" b="1" dirty="0">
                <a:solidFill>
                  <a:srgbClr val="00B050"/>
                </a:solidFill>
              </a:rPr>
              <a:t>, </a:t>
            </a:r>
            <a:r>
              <a:rPr lang="en-US" b="1" dirty="0" smtClean="0">
                <a:solidFill>
                  <a:srgbClr val="00B050"/>
                </a:solidFill>
              </a:rPr>
              <a:t>festive</a:t>
            </a:r>
          </a:p>
          <a:p>
            <a:r>
              <a:rPr lang="en-US" dirty="0" smtClean="0"/>
              <a:t>What is the opposite of convivial (antonym)?</a:t>
            </a:r>
          </a:p>
          <a:p>
            <a:r>
              <a:rPr lang="en-US" b="1" dirty="0">
                <a:solidFill>
                  <a:srgbClr val="C00000"/>
                </a:solidFill>
              </a:rPr>
              <a:t>D</a:t>
            </a:r>
            <a:r>
              <a:rPr lang="en-US" b="1" dirty="0" smtClean="0">
                <a:solidFill>
                  <a:srgbClr val="C00000"/>
                </a:solidFill>
              </a:rPr>
              <a:t>isagreeable</a:t>
            </a:r>
            <a:r>
              <a:rPr lang="en-US" b="1" dirty="0">
                <a:solidFill>
                  <a:srgbClr val="C00000"/>
                </a:solidFill>
              </a:rPr>
              <a:t>, unfriendly, somber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24001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Thursday, December 8</a:t>
            </a:r>
            <a:r>
              <a:rPr lang="en-US" sz="3600" baseline="30000" dirty="0" smtClean="0"/>
              <a:t>th</a:t>
            </a:r>
            <a:r>
              <a:rPr lang="en-US" sz="3600" dirty="0" smtClean="0"/>
              <a:t> – 3</a:t>
            </a:r>
            <a:r>
              <a:rPr lang="en-US" sz="3600" baseline="30000" dirty="0" smtClean="0"/>
              <a:t>rd</a:t>
            </a:r>
            <a:r>
              <a:rPr lang="en-US" sz="3600" dirty="0" smtClean="0"/>
              <a:t> Block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Can you use the word </a:t>
            </a:r>
            <a:r>
              <a:rPr lang="en-US" b="1" dirty="0" smtClean="0"/>
              <a:t>convivial</a:t>
            </a:r>
            <a:r>
              <a:rPr lang="en-US" dirty="0" smtClean="0"/>
              <a:t> in a sentence to describe the picture?</a:t>
            </a:r>
          </a:p>
          <a:p>
            <a:r>
              <a:rPr lang="en-US" u="sng" dirty="0" smtClean="0"/>
              <a:t>Example</a:t>
            </a:r>
            <a:r>
              <a:rPr lang="en-US" dirty="0" smtClean="0"/>
              <a:t>:  Restaurants like </a:t>
            </a:r>
            <a:r>
              <a:rPr lang="en-US" i="1" dirty="0" smtClean="0"/>
              <a:t>TGI Fridays </a:t>
            </a:r>
            <a:r>
              <a:rPr lang="en-US" dirty="0" smtClean="0"/>
              <a:t>and </a:t>
            </a:r>
            <a:r>
              <a:rPr lang="en-US" i="1" dirty="0" smtClean="0"/>
              <a:t>Chili's</a:t>
            </a:r>
            <a:r>
              <a:rPr lang="en-US" i="1" u="sng" dirty="0"/>
              <a:t> </a:t>
            </a:r>
            <a:r>
              <a:rPr lang="en-US" dirty="0"/>
              <a:t> </a:t>
            </a:r>
            <a:r>
              <a:rPr lang="en-US" dirty="0" smtClean="0"/>
              <a:t>rely on a </a:t>
            </a:r>
            <a:r>
              <a:rPr lang="en-US" b="1" dirty="0" smtClean="0"/>
              <a:t>convivial</a:t>
            </a:r>
            <a:r>
              <a:rPr lang="en-US" dirty="0" smtClean="0"/>
              <a:t> atmosphere to bring in customers.</a:t>
            </a:r>
          </a:p>
          <a:p>
            <a:r>
              <a:rPr lang="en-US" dirty="0" smtClean="0"/>
              <a:t>Now, try writing your own sentence using </a:t>
            </a:r>
            <a:r>
              <a:rPr lang="en-US" b="1" dirty="0" smtClean="0"/>
              <a:t>convivial</a:t>
            </a:r>
            <a:r>
              <a:rPr lang="en-US" dirty="0" smtClean="0"/>
              <a:t> in a manner that illustrates your understanding.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286000"/>
            <a:ext cx="4172407" cy="321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9517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Thursday, December 8</a:t>
            </a:r>
            <a:r>
              <a:rPr lang="en-US" sz="3600" baseline="30000" dirty="0" smtClean="0"/>
              <a:t>th</a:t>
            </a:r>
            <a:r>
              <a:rPr lang="en-US" sz="3600" dirty="0" smtClean="0"/>
              <a:t> – 4</a:t>
            </a:r>
            <a:r>
              <a:rPr lang="en-US" sz="3600" baseline="30000" dirty="0" smtClean="0"/>
              <a:t>th</a:t>
            </a:r>
            <a:r>
              <a:rPr lang="en-US" sz="3600" dirty="0" smtClean="0"/>
              <a:t> Block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798637"/>
            <a:ext cx="4267200" cy="1858963"/>
          </a:xfrm>
        </p:spPr>
        <p:txBody>
          <a:bodyPr/>
          <a:lstStyle/>
          <a:p>
            <a:r>
              <a:rPr lang="en-US" dirty="0" smtClean="0"/>
              <a:t>Can you think of any other images associated with </a:t>
            </a:r>
            <a:r>
              <a:rPr lang="en-US" b="1" dirty="0" smtClean="0"/>
              <a:t>convivial?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Complete the following:</a:t>
            </a:r>
          </a:p>
          <a:p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If good holiday get-togethers are convivial, then good dentist visits are _______.</a:t>
            </a:r>
          </a:p>
          <a:p>
            <a:endParaRPr lang="en-US" dirty="0"/>
          </a:p>
          <a:p>
            <a:r>
              <a:rPr lang="en-US" dirty="0" smtClean="0"/>
              <a:t>Brief, pain-free, efficient, etc.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716292"/>
            <a:ext cx="4114800" cy="2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8397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Monday, December 5</a:t>
            </a:r>
            <a:r>
              <a:rPr lang="en-US" sz="3600" baseline="30000" dirty="0" smtClean="0"/>
              <a:t>th</a:t>
            </a:r>
            <a:r>
              <a:rPr lang="en-US" sz="3600" dirty="0" smtClean="0"/>
              <a:t> – 1</a:t>
            </a:r>
            <a:r>
              <a:rPr lang="en-US" sz="3600" baseline="30000" dirty="0" smtClean="0"/>
              <a:t>st</a:t>
            </a:r>
            <a:r>
              <a:rPr lang="en-US" sz="3600" dirty="0" smtClean="0"/>
              <a:t> Block</a:t>
            </a:r>
            <a:endParaRPr lang="en-US" sz="36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What do you think the word prosaic </a:t>
            </a:r>
            <a:r>
              <a:rPr lang="en-US" dirty="0"/>
              <a:t>[</a:t>
            </a:r>
            <a:r>
              <a:rPr lang="en-US" dirty="0" err="1"/>
              <a:t>proh-</a:t>
            </a:r>
            <a:r>
              <a:rPr lang="en-US" b="1" dirty="0" err="1"/>
              <a:t>zey</a:t>
            </a:r>
            <a:r>
              <a:rPr lang="en-US" dirty="0" err="1"/>
              <a:t>-ik</a:t>
            </a:r>
            <a:r>
              <a:rPr lang="en-US" dirty="0" smtClean="0"/>
              <a:t>] means?</a:t>
            </a:r>
          </a:p>
          <a:p>
            <a:r>
              <a:rPr lang="en-US" dirty="0" smtClean="0"/>
              <a:t>What part of speech is prosaic?</a:t>
            </a:r>
          </a:p>
          <a:p>
            <a:r>
              <a:rPr lang="en-US" dirty="0"/>
              <a:t>From the Latin  </a:t>
            </a:r>
            <a:r>
              <a:rPr lang="en-US" b="1" dirty="0" err="1"/>
              <a:t>prosa</a:t>
            </a:r>
            <a:r>
              <a:rPr lang="en-US" dirty="0"/>
              <a:t> (</a:t>
            </a:r>
            <a:r>
              <a:rPr lang="en-US" i="1" dirty="0"/>
              <a:t>straightforward, direct</a:t>
            </a:r>
            <a:r>
              <a:rPr lang="en-US" dirty="0"/>
              <a:t>)</a:t>
            </a:r>
          </a:p>
          <a:p>
            <a:r>
              <a:rPr lang="en-US" dirty="0" smtClean="0"/>
              <a:t>Other forms of prosaic include: </a:t>
            </a:r>
            <a:r>
              <a:rPr lang="en-US" dirty="0">
                <a:solidFill>
                  <a:srgbClr val="FF0000"/>
                </a:solidFill>
              </a:rPr>
              <a:t>prosaically</a:t>
            </a:r>
            <a:r>
              <a:rPr lang="en-US" dirty="0"/>
              <a:t> (</a:t>
            </a:r>
            <a:r>
              <a:rPr lang="en-US" dirty="0" err="1"/>
              <a:t>adv</a:t>
            </a:r>
            <a:r>
              <a:rPr lang="en-US" dirty="0"/>
              <a:t>), </a:t>
            </a:r>
            <a:r>
              <a:rPr lang="en-US" dirty="0" err="1">
                <a:solidFill>
                  <a:srgbClr val="7030A0"/>
                </a:solidFill>
              </a:rPr>
              <a:t>prosaical</a:t>
            </a:r>
            <a:r>
              <a:rPr lang="en-US" dirty="0"/>
              <a:t> (</a:t>
            </a:r>
            <a:r>
              <a:rPr lang="en-US" dirty="0" err="1"/>
              <a:t>adj</a:t>
            </a:r>
            <a:r>
              <a:rPr lang="en-US" dirty="0"/>
              <a:t>), </a:t>
            </a:r>
            <a:r>
              <a:rPr lang="en-US" dirty="0">
                <a:solidFill>
                  <a:srgbClr val="00B050"/>
                </a:solidFill>
              </a:rPr>
              <a:t>prosaicness</a:t>
            </a:r>
            <a:r>
              <a:rPr lang="en-US" dirty="0"/>
              <a:t> (noun)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648200" y="4572000"/>
            <a:ext cx="4114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“Unless one is wealthy there is no use in being a charming fellow. Romance is the privilege of the rich, not the profession of the unemployed. The poor should be practical and </a:t>
            </a:r>
            <a:r>
              <a:rPr lang="en-US" b="1" dirty="0"/>
              <a:t>prosaic</a:t>
            </a:r>
            <a:r>
              <a:rPr lang="en-US" dirty="0"/>
              <a:t>. It is better to have a permanent income than to be fascinating</a:t>
            </a:r>
            <a:r>
              <a:rPr lang="en-US" dirty="0" smtClean="0"/>
              <a:t>.”   -- Oscar Wilde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787236"/>
            <a:ext cx="3814763" cy="270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550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Monday, December 5</a:t>
            </a:r>
            <a:r>
              <a:rPr lang="en-US" sz="3600" baseline="30000" dirty="0" smtClean="0"/>
              <a:t>th</a:t>
            </a:r>
            <a:r>
              <a:rPr lang="en-US" sz="3600" dirty="0" smtClean="0"/>
              <a:t> – 2</a:t>
            </a:r>
            <a:r>
              <a:rPr lang="en-US" sz="3600" baseline="30000" dirty="0" smtClean="0"/>
              <a:t>nd</a:t>
            </a:r>
            <a:r>
              <a:rPr lang="en-US" sz="3600" dirty="0" smtClean="0"/>
              <a:t> Block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76400"/>
            <a:ext cx="8686800" cy="4953000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prosaic </a:t>
            </a:r>
            <a:r>
              <a:rPr lang="en-US" dirty="0">
                <a:solidFill>
                  <a:srgbClr val="0070C0"/>
                </a:solidFill>
              </a:rPr>
              <a:t> – </a:t>
            </a:r>
            <a:r>
              <a:rPr lang="en-US" dirty="0" smtClean="0">
                <a:solidFill>
                  <a:srgbClr val="0070C0"/>
                </a:solidFill>
              </a:rPr>
              <a:t>adjective. Commonplace </a:t>
            </a:r>
            <a:r>
              <a:rPr lang="en-US" dirty="0">
                <a:solidFill>
                  <a:srgbClr val="0070C0"/>
                </a:solidFill>
              </a:rPr>
              <a:t>or dull; matter-of-fact; </a:t>
            </a:r>
            <a:r>
              <a:rPr lang="en-US" dirty="0" smtClean="0">
                <a:solidFill>
                  <a:srgbClr val="0070C0"/>
                </a:solidFill>
              </a:rPr>
              <a:t>unimaginative</a:t>
            </a:r>
          </a:p>
          <a:p>
            <a:r>
              <a:rPr lang="en-US" dirty="0" smtClean="0"/>
              <a:t>What is another word for prosaic (synonym)?</a:t>
            </a:r>
          </a:p>
          <a:p>
            <a:r>
              <a:rPr lang="en-US" dirty="0">
                <a:solidFill>
                  <a:srgbClr val="00B050"/>
                </a:solidFill>
              </a:rPr>
              <a:t>M</a:t>
            </a:r>
            <a:r>
              <a:rPr lang="en-US" dirty="0" smtClean="0">
                <a:solidFill>
                  <a:srgbClr val="00B050"/>
                </a:solidFill>
              </a:rPr>
              <a:t>undane</a:t>
            </a:r>
            <a:r>
              <a:rPr lang="en-US" dirty="0">
                <a:solidFill>
                  <a:srgbClr val="00B050"/>
                </a:solidFill>
              </a:rPr>
              <a:t>, humdrum, </a:t>
            </a:r>
            <a:r>
              <a:rPr lang="en-US" dirty="0" smtClean="0">
                <a:solidFill>
                  <a:srgbClr val="00B050"/>
                </a:solidFill>
              </a:rPr>
              <a:t>banal</a:t>
            </a:r>
          </a:p>
          <a:p>
            <a:r>
              <a:rPr lang="en-US" dirty="0" smtClean="0"/>
              <a:t>What word or phrase means the opposite of prosaic (antonym)?</a:t>
            </a:r>
          </a:p>
          <a:p>
            <a:r>
              <a:rPr lang="en-US" dirty="0">
                <a:solidFill>
                  <a:srgbClr val="FF0000"/>
                </a:solidFill>
              </a:rPr>
              <a:t>C</a:t>
            </a:r>
            <a:r>
              <a:rPr lang="en-US" dirty="0" smtClean="0">
                <a:solidFill>
                  <a:srgbClr val="FF0000"/>
                </a:solidFill>
              </a:rPr>
              <a:t>reative</a:t>
            </a:r>
            <a:r>
              <a:rPr lang="en-US" dirty="0">
                <a:solidFill>
                  <a:srgbClr val="FF0000"/>
                </a:solidFill>
              </a:rPr>
              <a:t>, imaginative, stimulating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44223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Monday, December 5</a:t>
            </a:r>
            <a:r>
              <a:rPr lang="en-US" sz="3600" baseline="30000" dirty="0" smtClean="0"/>
              <a:t>th</a:t>
            </a:r>
            <a:r>
              <a:rPr lang="en-US" sz="3600" dirty="0" smtClean="0"/>
              <a:t> – 3</a:t>
            </a:r>
            <a:r>
              <a:rPr lang="en-US" sz="3600" baseline="30000" dirty="0" smtClean="0"/>
              <a:t>rd</a:t>
            </a:r>
            <a:r>
              <a:rPr lang="en-US" sz="3600" dirty="0" smtClean="0"/>
              <a:t> Block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How can you use the word </a:t>
            </a:r>
            <a:r>
              <a:rPr lang="en-US" b="1" dirty="0" smtClean="0"/>
              <a:t>prosaic</a:t>
            </a:r>
            <a:r>
              <a:rPr lang="en-US" dirty="0" smtClean="0"/>
              <a:t> to describe the picture to the right?</a:t>
            </a:r>
          </a:p>
          <a:p>
            <a:r>
              <a:rPr lang="en-US" u="sng" dirty="0" smtClean="0"/>
              <a:t>Example</a:t>
            </a:r>
            <a:r>
              <a:rPr lang="en-US" dirty="0" smtClean="0"/>
              <a:t>: Suzy often wished that her father would take a less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prosaic</a:t>
            </a:r>
            <a:r>
              <a:rPr lang="en-US" dirty="0" smtClean="0"/>
              <a:t> approach to </a:t>
            </a:r>
            <a:r>
              <a:rPr lang="en-US" dirty="0" err="1" smtClean="0"/>
              <a:t>storytime</a:t>
            </a:r>
            <a:r>
              <a:rPr lang="en-US" dirty="0" smtClean="0"/>
              <a:t>.</a:t>
            </a:r>
          </a:p>
          <a:p>
            <a:r>
              <a:rPr lang="en-US" dirty="0" smtClean="0"/>
              <a:t>Now, write your own sentence using the word </a:t>
            </a:r>
            <a:r>
              <a:rPr lang="en-US" b="1" dirty="0" smtClean="0"/>
              <a:t>prosaic</a:t>
            </a:r>
            <a:r>
              <a:rPr lang="en-US" dirty="0" smtClean="0"/>
              <a:t> in a manner that illustrates your understanding of the word.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2438400"/>
            <a:ext cx="4167187" cy="3428999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7499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Monday, December 5</a:t>
            </a:r>
            <a:r>
              <a:rPr lang="en-US" sz="3600" baseline="30000" dirty="0" smtClean="0"/>
              <a:t>th</a:t>
            </a:r>
            <a:r>
              <a:rPr lang="en-US" sz="3600" dirty="0" smtClean="0"/>
              <a:t> – 4</a:t>
            </a:r>
            <a:r>
              <a:rPr lang="en-US" sz="3600" baseline="30000" dirty="0" smtClean="0"/>
              <a:t>th</a:t>
            </a:r>
            <a:r>
              <a:rPr lang="en-US" sz="3600" dirty="0" smtClean="0"/>
              <a:t> Block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What other image would you associate with the term prosaic?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Can you complete the following analogy: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Prosaic is to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as exotic is to ________.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971800"/>
            <a:ext cx="1793009" cy="1344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361" y="5181600"/>
            <a:ext cx="2070021" cy="1385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181600"/>
            <a:ext cx="1916007" cy="1417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505200"/>
            <a:ext cx="38100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56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Tuesday, December 6</a:t>
            </a:r>
            <a:r>
              <a:rPr lang="en-US" sz="3600" baseline="30000" dirty="0" smtClean="0"/>
              <a:t>th</a:t>
            </a:r>
            <a:r>
              <a:rPr lang="en-US" sz="3600" dirty="0" smtClean="0"/>
              <a:t> – 1</a:t>
            </a:r>
            <a:r>
              <a:rPr lang="en-US" sz="3600" baseline="30000" dirty="0" smtClean="0"/>
              <a:t>st</a:t>
            </a:r>
            <a:r>
              <a:rPr lang="en-US" sz="3600" dirty="0" smtClean="0"/>
              <a:t> Block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What do you think the word vapid </a:t>
            </a:r>
            <a:r>
              <a:rPr lang="en-US" dirty="0"/>
              <a:t>[</a:t>
            </a:r>
            <a:r>
              <a:rPr lang="en-US" b="1" dirty="0" err="1"/>
              <a:t>vap</a:t>
            </a:r>
            <a:r>
              <a:rPr lang="en-US" dirty="0"/>
              <a:t>-id</a:t>
            </a:r>
            <a:r>
              <a:rPr lang="en-US" dirty="0" smtClean="0"/>
              <a:t>] means?</a:t>
            </a:r>
          </a:p>
          <a:p>
            <a:r>
              <a:rPr lang="en-US" dirty="0" smtClean="0"/>
              <a:t>What part of speech is vapid?  How can you tell?</a:t>
            </a:r>
          </a:p>
          <a:p>
            <a:r>
              <a:rPr lang="en-US" dirty="0"/>
              <a:t>From the Latin  </a:t>
            </a:r>
            <a:r>
              <a:rPr lang="en-US" dirty="0" err="1"/>
              <a:t>vapidus</a:t>
            </a:r>
            <a:r>
              <a:rPr lang="en-US" dirty="0"/>
              <a:t>  (</a:t>
            </a:r>
            <a:r>
              <a:rPr lang="en-US" i="1" dirty="0"/>
              <a:t>flat, insipid</a:t>
            </a:r>
            <a:r>
              <a:rPr lang="en-US" dirty="0"/>
              <a:t>) </a:t>
            </a:r>
          </a:p>
          <a:p>
            <a:r>
              <a:rPr lang="en-US" dirty="0" smtClean="0"/>
              <a:t>Other forms include: </a:t>
            </a:r>
            <a:r>
              <a:rPr lang="en-US" dirty="0">
                <a:solidFill>
                  <a:srgbClr val="FF0000"/>
                </a:solidFill>
              </a:rPr>
              <a:t>vapidity</a:t>
            </a:r>
            <a:r>
              <a:rPr lang="en-US" dirty="0"/>
              <a:t> (noun), 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7030A0"/>
                </a:solidFill>
              </a:rPr>
              <a:t>vapidly </a:t>
            </a:r>
            <a:r>
              <a:rPr lang="en-US" dirty="0"/>
              <a:t>(</a:t>
            </a:r>
            <a:r>
              <a:rPr lang="en-US" dirty="0" err="1"/>
              <a:t>adv</a:t>
            </a:r>
            <a:r>
              <a:rPr lang="en-US" dirty="0"/>
              <a:t>) </a:t>
            </a:r>
            <a:r>
              <a:rPr lang="en-US" dirty="0" err="1">
                <a:solidFill>
                  <a:srgbClr val="00B050"/>
                </a:solidFill>
              </a:rPr>
              <a:t>vapidness</a:t>
            </a:r>
            <a:r>
              <a:rPr lang="en-US" dirty="0"/>
              <a:t> (noun)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419600" y="4953000"/>
            <a:ext cx="4495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“A </a:t>
            </a:r>
            <a:r>
              <a:rPr lang="en-US" dirty="0"/>
              <a:t>lot of music you might listen to is pretty </a:t>
            </a:r>
            <a:r>
              <a:rPr lang="en-US" b="1" dirty="0"/>
              <a:t>vapid</a:t>
            </a:r>
            <a:r>
              <a:rPr lang="en-US" dirty="0"/>
              <a:t>, it doesn't always deal with our deeper issues. These are the things I'm interested in now, particularly at my age</a:t>
            </a:r>
            <a:r>
              <a:rPr lang="en-US" dirty="0" smtClean="0"/>
              <a:t>.”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	</a:t>
            </a:r>
            <a:r>
              <a:rPr lang="en-US" dirty="0" smtClean="0"/>
              <a:t>-- Annie Lennox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828800"/>
            <a:ext cx="2809875" cy="280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918855"/>
            <a:ext cx="2524478" cy="242921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4814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Tuesday, December 6</a:t>
            </a:r>
            <a:r>
              <a:rPr lang="en-US" sz="3600" baseline="30000" dirty="0" smtClean="0"/>
              <a:t>th</a:t>
            </a:r>
            <a:r>
              <a:rPr lang="en-US" sz="3600" dirty="0" smtClean="0"/>
              <a:t> – 2</a:t>
            </a:r>
            <a:r>
              <a:rPr lang="en-US" sz="3600" baseline="30000" dirty="0" smtClean="0"/>
              <a:t>nd</a:t>
            </a:r>
            <a:r>
              <a:rPr lang="en-US" sz="3600" dirty="0" smtClean="0"/>
              <a:t> Block</a:t>
            </a:r>
            <a:endParaRPr lang="en-US" sz="36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905000"/>
            <a:ext cx="8686800" cy="4343400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vapid </a:t>
            </a:r>
            <a:r>
              <a:rPr lang="en-US" dirty="0">
                <a:solidFill>
                  <a:srgbClr val="0070C0"/>
                </a:solidFill>
              </a:rPr>
              <a:t> – </a:t>
            </a:r>
            <a:r>
              <a:rPr lang="en-US" dirty="0" smtClean="0">
                <a:solidFill>
                  <a:srgbClr val="0070C0"/>
                </a:solidFill>
              </a:rPr>
              <a:t>adjective. Lacking </a:t>
            </a:r>
            <a:r>
              <a:rPr lang="en-US" dirty="0">
                <a:solidFill>
                  <a:srgbClr val="0070C0"/>
                </a:solidFill>
              </a:rPr>
              <a:t>freshness and zest; flat; </a:t>
            </a:r>
            <a:r>
              <a:rPr lang="en-US" dirty="0" smtClean="0">
                <a:solidFill>
                  <a:srgbClr val="0070C0"/>
                </a:solidFill>
              </a:rPr>
              <a:t>stale</a:t>
            </a:r>
          </a:p>
          <a:p>
            <a:r>
              <a:rPr lang="en-US" dirty="0" smtClean="0"/>
              <a:t>What is another word for the term vapid (synonym)?</a:t>
            </a:r>
          </a:p>
          <a:p>
            <a:r>
              <a:rPr lang="en-US" b="1" dirty="0">
                <a:solidFill>
                  <a:srgbClr val="00B050"/>
                </a:solidFill>
              </a:rPr>
              <a:t>I</a:t>
            </a:r>
            <a:r>
              <a:rPr lang="en-US" b="1" dirty="0" smtClean="0">
                <a:solidFill>
                  <a:srgbClr val="00B050"/>
                </a:solidFill>
              </a:rPr>
              <a:t>nsipid</a:t>
            </a:r>
            <a:r>
              <a:rPr lang="en-US" b="1" dirty="0">
                <a:solidFill>
                  <a:srgbClr val="00B050"/>
                </a:solidFill>
              </a:rPr>
              <a:t>, tedious, </a:t>
            </a:r>
            <a:r>
              <a:rPr lang="en-US" b="1" dirty="0" smtClean="0">
                <a:solidFill>
                  <a:srgbClr val="00B050"/>
                </a:solidFill>
              </a:rPr>
              <a:t>dull</a:t>
            </a:r>
          </a:p>
          <a:p>
            <a:r>
              <a:rPr lang="en-US" dirty="0" smtClean="0"/>
              <a:t>What word or phrase means the opposite of vapid (antonym)?</a:t>
            </a:r>
          </a:p>
          <a:p>
            <a:r>
              <a:rPr lang="en-US" b="1" dirty="0">
                <a:solidFill>
                  <a:srgbClr val="C00000"/>
                </a:solidFill>
              </a:rPr>
              <a:t>P</a:t>
            </a:r>
            <a:r>
              <a:rPr lang="en-US" b="1" dirty="0" smtClean="0">
                <a:solidFill>
                  <a:srgbClr val="C00000"/>
                </a:solidFill>
              </a:rPr>
              <a:t>ungent</a:t>
            </a:r>
            <a:r>
              <a:rPr lang="en-US" b="1" dirty="0">
                <a:solidFill>
                  <a:srgbClr val="C00000"/>
                </a:solidFill>
              </a:rPr>
              <a:t>, stimulating, exciting</a:t>
            </a:r>
            <a:endParaRPr lang="en-US" dirty="0">
              <a:solidFill>
                <a:srgbClr val="C00000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55841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Tuesday, December 6</a:t>
            </a:r>
            <a:r>
              <a:rPr lang="en-US" sz="3600" baseline="30000" dirty="0" smtClean="0"/>
              <a:t>th</a:t>
            </a:r>
            <a:r>
              <a:rPr lang="en-US" sz="3600" dirty="0" smtClean="0"/>
              <a:t> – 3</a:t>
            </a:r>
            <a:r>
              <a:rPr lang="en-US" sz="3600" baseline="30000" dirty="0" smtClean="0"/>
              <a:t>rd</a:t>
            </a:r>
            <a:r>
              <a:rPr lang="en-US" sz="3600" dirty="0" smtClean="0"/>
              <a:t> Block</a:t>
            </a:r>
            <a:endParaRPr lang="en-US" sz="36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Can you describe the image to the right using the word </a:t>
            </a:r>
            <a:r>
              <a:rPr lang="en-US" b="1" dirty="0" smtClean="0"/>
              <a:t>vapid</a:t>
            </a:r>
            <a:r>
              <a:rPr lang="en-US" dirty="0" smtClean="0"/>
              <a:t>?</a:t>
            </a:r>
          </a:p>
          <a:p>
            <a:r>
              <a:rPr lang="en-US" u="sng" dirty="0" smtClean="0">
                <a:solidFill>
                  <a:srgbClr val="7030A0"/>
                </a:solidFill>
              </a:rPr>
              <a:t>Example</a:t>
            </a:r>
            <a:r>
              <a:rPr lang="en-US" dirty="0" smtClean="0">
                <a:solidFill>
                  <a:srgbClr val="7030A0"/>
                </a:solidFill>
              </a:rPr>
              <a:t>: In an effort to become less </a:t>
            </a:r>
            <a:r>
              <a:rPr lang="en-US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vapid</a:t>
            </a:r>
            <a:r>
              <a:rPr lang="en-US" dirty="0" smtClean="0">
                <a:solidFill>
                  <a:srgbClr val="7030A0"/>
                </a:solidFill>
              </a:rPr>
              <a:t>, Lloyd hired a professional consultant.</a:t>
            </a:r>
          </a:p>
          <a:p>
            <a:r>
              <a:rPr lang="en-US" dirty="0" smtClean="0"/>
              <a:t>Now try writing your own sentence using the term </a:t>
            </a:r>
            <a:r>
              <a:rPr lang="en-US" b="1" dirty="0" smtClean="0"/>
              <a:t>vapid</a:t>
            </a:r>
            <a:r>
              <a:rPr lang="en-US" dirty="0" smtClean="0"/>
              <a:t> in a manner that illustrates your understanding of the word.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514600"/>
            <a:ext cx="3637403" cy="3833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9072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Tuesday, December 6</a:t>
            </a:r>
            <a:r>
              <a:rPr lang="en-US" sz="3600" baseline="30000" dirty="0" smtClean="0"/>
              <a:t>th</a:t>
            </a:r>
            <a:r>
              <a:rPr lang="en-US" sz="3600" dirty="0" smtClean="0"/>
              <a:t> – 4</a:t>
            </a:r>
            <a:r>
              <a:rPr lang="en-US" sz="3600" baseline="30000" dirty="0" smtClean="0"/>
              <a:t>th</a:t>
            </a:r>
            <a:r>
              <a:rPr lang="en-US" sz="3600" dirty="0" smtClean="0"/>
              <a:t> Block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Can you create a caption for the picture using the word</a:t>
            </a:r>
            <a:r>
              <a:rPr lang="en-US" b="1" dirty="0" smtClean="0"/>
              <a:t> vapid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What is wrong with the following analogy?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>
                <a:solidFill>
                  <a:srgbClr val="C00000"/>
                </a:solidFill>
              </a:rPr>
              <a:t>Vapid is to colorless, as savory is to delectable.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Not a thing! Both are synonym relationships.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352800"/>
            <a:ext cx="4267200" cy="2158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2129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OWBARVISIBLE" val="True"/>
  <p:tag name="CSVFORMAT" val="0"/>
  <p:tag name="COUNTDOWNSTYLE" val="-1"/>
  <p:tag name="COUNTDOWNSECONDS" val="10"/>
  <p:tag name="BACKUPSESSIONS" val="True"/>
  <p:tag name="REVIEWONLY" val="False"/>
  <p:tag name="RACEENDPOINTS" val="100"/>
  <p:tag name="PARTICIPANTSINLEADERBOARD" val="5"/>
  <p:tag name="BUBBLESIZEVISIBLE" val="True"/>
  <p:tag name="CUSTOMGRIDBACKCOLOR" val="-722948"/>
  <p:tag name="CUSTOMCELLBACKCOLOR3" val="-268652"/>
  <p:tag name="DISPLAYDEVICENUMBER" val="True"/>
  <p:tag name="AUTOSIZEGRID" val="True"/>
  <p:tag name="POLLINGCYCLE" val="2"/>
  <p:tag name="INCLUDENONRESPONDERS" val="False"/>
  <p:tag name="CORRECTPOINTVALUE" val="1"/>
  <p:tag name="ZEROBASED" val="False"/>
  <p:tag name="FIBDISPLAYRESULTS" val="True"/>
  <p:tag name="PRRESPONSE1" val="10"/>
  <p:tag name="PRRESPONSE5" val="6"/>
  <p:tag name="PRRESPONSE9" val="2"/>
  <p:tag name="TASKPANEKEY" val="5075ff1d-65de-4169-b918-1e9749885bde"/>
  <p:tag name="USESECONDARYMONITOR" val="True"/>
  <p:tag name="ANSWERNOWTEXT" val="Answer Now"/>
  <p:tag name="INPUTSOURCE" val="1"/>
  <p:tag name="CHARTVALUEFORMAT" val="0%"/>
  <p:tag name="STDCHART" val="1"/>
  <p:tag name="TEAMSINLEADERBOARD" val="5"/>
  <p:tag name="BUBBLEGROUPING" val="3"/>
  <p:tag name="CUSTOMCELLBACKCOLOR2" val="-13395457"/>
  <p:tag name="DISPLAYDEVICEID" val="False"/>
  <p:tag name="GRIDPOSITION" val="1"/>
  <p:tag name="RESETCHARTS" val="True"/>
  <p:tag name="INCORRECTPOINTVALUE" val="0"/>
  <p:tag name="CHARTSCALE" val="True"/>
  <p:tag name="FIBDISPLAYKEYWORDS" val="True"/>
  <p:tag name="PRRESPONSE6" val="5"/>
  <p:tag name="SHOWFLASHWARNING" val="True"/>
  <p:tag name="EXPANDSHOWBAR" val="True"/>
  <p:tag name="RESPCOUNTERSTYLE" val="-1"/>
  <p:tag name="ALLOWDUPLICATES" val="False"/>
  <p:tag name="AUTOUPDATEALIASES" val="True"/>
  <p:tag name="MAXRESPONDERS" val="5"/>
  <p:tag name="CUSTOMCELLFORECOLOR" val="-16777216"/>
  <p:tag name="DISPLAYNAME" val="True"/>
  <p:tag name="GRIDFONTSIZE" val="12"/>
  <p:tag name="INCLUDEPPT" val="True"/>
  <p:tag name="AUTOADJUSTPARTRANGE" val="True"/>
  <p:tag name="PRRESPONSE2" val="9"/>
  <p:tag name="PRRESPONSE8" val="3"/>
  <p:tag name="POWERPOINTVERSION" val="14.0"/>
  <p:tag name="RESPCOUNTERFORMAT" val="0"/>
  <p:tag name="AUTOADVANCE" val="False"/>
  <p:tag name="SKIPREMAININGRACESLIDES" val="True"/>
  <p:tag name="CUSTOMCELLBACKCOLOR1" val="-657956"/>
  <p:tag name="GRIDROTATIONINTERVAL" val="2"/>
  <p:tag name="MULTIRESPDIVISOR" val="1"/>
  <p:tag name="ADVANCEDSETTINGSVIEW" val="True"/>
  <p:tag name="PRRESPONSE4" val="7"/>
  <p:tag name="TPVERSION" val="2008"/>
  <p:tag name="RESPTABLESTYLE" val="-1"/>
  <p:tag name="RACERSMAXDISPLAYED" val="5"/>
  <p:tag name="DEFAULTNUMTEAMS" val="5"/>
  <p:tag name="GRIDSIZE" val="{Width=800, Height=600}"/>
  <p:tag name="REALTIMEBACKUP" val="False"/>
  <p:tag name="PRRESPONSE3" val="8"/>
  <p:tag name="SAVECSVWITHSESSION" val="True"/>
  <p:tag name="BACKUPMAINTENANCE" val="7"/>
  <p:tag name="BUBBLEVALUEFORMAT" val="0.0"/>
  <p:tag name="CHARTCOLORS" val="0"/>
  <p:tag name="FIBNUMRESULTS" val="5"/>
  <p:tag name="ALWAYSOPENPOLL" val="False"/>
  <p:tag name="ROTATIONINTERVAL" val="2"/>
  <p:tag name="USESCHEMECOLORS" val="True"/>
  <p:tag name="REALTIMEBACKUPPATH" val="(None)"/>
  <p:tag name="BULLETTYPE" val="3"/>
  <p:tag name="BUBBLENAMEVISIBLE" val="True"/>
  <p:tag name="ALLOWUSERFEEDBACK" val="True"/>
  <p:tag name="ANSWERNOWSTYLE" val="-1"/>
  <p:tag name="GRIDOPACITY" val="90"/>
  <p:tag name="PRRESPONSE10" val="1"/>
  <p:tag name="CHARTLABELS" val="1"/>
  <p:tag name="RACEANIMATIONSPEED" val="3"/>
  <p:tag name="NUMRESPONSES" val="1"/>
  <p:tag name="CUSTOMCELLBACKCOLOR4" val="-8355712"/>
  <p:tag name="PRRESPONSE7" val="4"/>
  <p:tag name="FIBINCLUDEOTHER" val="True"/>
  <p:tag name="DELIMITERS" val="3.1"/>
  <p:tag name="TPFULLVERSION" val="4.3.2.117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heme/theme1.xml><?xml version="1.0" encoding="utf-8"?>
<a:theme xmlns:a="http://schemas.openxmlformats.org/drawingml/2006/main" name="PresentationPro_BooksInCloudsVideo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97847DE1-7447-4BB3-92C7-CFBC2A0F3E6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PresentationPro_BooksInCloudsVideo</Template>
  <TotalTime>393</TotalTime>
  <Words>1046</Words>
  <Application>Microsoft Office PowerPoint</Application>
  <PresentationFormat>On-screen Show (4:3)</PresentationFormat>
  <Paragraphs>95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PresentationPro_BooksInCloudsVideo</vt:lpstr>
      <vt:lpstr>Word of the Day </vt:lpstr>
      <vt:lpstr>Monday, December 5th – 1st Block</vt:lpstr>
      <vt:lpstr>Monday, December 5th – 2nd Block</vt:lpstr>
      <vt:lpstr>Monday, December 5th – 3rd Block</vt:lpstr>
      <vt:lpstr>Monday, December 5th – 4th Block</vt:lpstr>
      <vt:lpstr>Tuesday, December 6th – 1st Block</vt:lpstr>
      <vt:lpstr>Tuesday, December 6th – 2nd Block</vt:lpstr>
      <vt:lpstr>Tuesday, December 6th – 3rd Block</vt:lpstr>
      <vt:lpstr>Tuesday, December 6th – 4th Block</vt:lpstr>
      <vt:lpstr>Wednesday, December 7th – 1st Block</vt:lpstr>
      <vt:lpstr>Wednesday, December 7th – 2nd Block</vt:lpstr>
      <vt:lpstr>Wednesday, December 7th – 3rd Block</vt:lpstr>
      <vt:lpstr>Wednesday, December 7th – 4th Block</vt:lpstr>
      <vt:lpstr>Thursday, December 8th – 1st Block</vt:lpstr>
      <vt:lpstr>Thursday, December 8th – 2nd Block</vt:lpstr>
      <vt:lpstr>Thursday, December 8th – 3rd Block</vt:lpstr>
      <vt:lpstr>Thursday, December 8th – 4th Block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Word of the Day</dc:title>
  <dc:creator>cit-sysop</dc:creator>
  <cp:lastModifiedBy>cit-sysop</cp:lastModifiedBy>
  <cp:revision>34</cp:revision>
  <dcterms:created xsi:type="dcterms:W3CDTF">2011-12-02T14:56:04Z</dcterms:created>
  <dcterms:modified xsi:type="dcterms:W3CDTF">2011-12-05T12:12:04Z</dcterms:modified>
  <cp:category>2010 education</cp:category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TC018813599991</vt:lpwstr>
  </property>
</Properties>
</file>