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image16.jpg" ContentType="image/png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5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1" r:id="rId19"/>
    <p:sldId id="27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2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CD625-69EB-4D15-A46E-EF254F77F4B2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3B08-572C-4240-9D76-B5E3F41B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518515-C1C1-42EF-A8E2-052F68F6A74A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518515-C1C1-42EF-A8E2-052F68F6A74A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jsay.com/index.php?word=insipid&amp;submit=Submit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hyperlink" Target="http://www.howjsay.com/index.php?word=insipid&amp;submit=Subm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audio" Target="../media/audio1.wav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jsay.com/index.php?word=platitude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howjsay.com/index.php?word=banal" TargetMode="Externa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3.jpg"/><Relationship Id="rId5" Type="http://schemas.openxmlformats.org/officeDocument/2006/relationships/image" Target="../media/image12.bmp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18.png"/><Relationship Id="rId2" Type="http://schemas.microsoft.com/office/2007/relationships/media" Target="../media/media1.wav"/><Relationship Id="rId1" Type="http://schemas.openxmlformats.org/officeDocument/2006/relationships/tags" Target="../tags/tag8.xml"/><Relationship Id="rId6" Type="http://schemas.openxmlformats.org/officeDocument/2006/relationships/image" Target="../media/image17.jpg"/><Relationship Id="rId5" Type="http://schemas.openxmlformats.org/officeDocument/2006/relationships/hyperlink" Target="http://www.howjsay.com/index.php?word=cliche" TargetMode="Externa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914400" y="3810000"/>
            <a:ext cx="7696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Monday, 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November 7</a:t>
            </a:r>
            <a:r>
              <a:rPr lang="en-US" sz="5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 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Thursday, November 10</a:t>
            </a:r>
            <a:r>
              <a:rPr lang="en-US" sz="5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5000" b="1" dirty="0" smtClean="0">
                <a:solidFill>
                  <a:srgbClr val="FF0000"/>
                </a:solidFill>
              </a:rPr>
              <a:t>   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8458199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Word of the Day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3700" dirty="0" smtClean="0"/>
              <a:t>Tuesday, November 8</a:t>
            </a:r>
            <a:r>
              <a:rPr lang="en-US" sz="3700" baseline="30000" dirty="0" smtClean="0"/>
              <a:t>th</a:t>
            </a:r>
            <a:r>
              <a:rPr lang="en-US" sz="3700" dirty="0" smtClean="0"/>
              <a:t> – 4</a:t>
            </a:r>
            <a:r>
              <a:rPr lang="en-US" sz="3700" baseline="30000" dirty="0" smtClean="0"/>
              <a:t>th</a:t>
            </a:r>
            <a:r>
              <a:rPr lang="en-US" sz="3700" dirty="0" smtClean="0"/>
              <a:t> Block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4032504" cy="3810000"/>
          </a:xfrm>
        </p:spPr>
        <p:txBody>
          <a:bodyPr/>
          <a:lstStyle/>
          <a:p>
            <a:r>
              <a:rPr lang="en-US" dirty="0" smtClean="0"/>
              <a:t>How does the cartoon relate to the word of the day - </a:t>
            </a:r>
            <a:r>
              <a:rPr lang="en-US" b="1" dirty="0" smtClean="0"/>
              <a:t>cliché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/>
              <a:t>Can you complete the following analogy</a:t>
            </a:r>
            <a:r>
              <a:rPr lang="en-US" dirty="0" smtClean="0"/>
              <a:t>:</a:t>
            </a:r>
          </a:p>
          <a:p>
            <a:r>
              <a:rPr lang="en-US" sz="2600" dirty="0">
                <a:solidFill>
                  <a:srgbClr val="7030A0"/>
                </a:solidFill>
              </a:rPr>
              <a:t>C</a:t>
            </a:r>
            <a:r>
              <a:rPr lang="en-US" sz="2600" dirty="0" smtClean="0">
                <a:solidFill>
                  <a:srgbClr val="7030A0"/>
                </a:solidFill>
              </a:rPr>
              <a:t>liché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600" dirty="0" smtClean="0">
                <a:solidFill>
                  <a:srgbClr val="7030A0"/>
                </a:solidFill>
              </a:rPr>
              <a:t>is to original as _______ is to consistent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Conflicting</a:t>
            </a:r>
            <a:r>
              <a:rPr lang="en-US" dirty="0">
                <a:solidFill>
                  <a:srgbClr val="FF0000"/>
                </a:solidFill>
              </a:rPr>
              <a:t>, incompatible, </a:t>
            </a:r>
            <a:r>
              <a:rPr lang="en-US" dirty="0" smtClean="0">
                <a:solidFill>
                  <a:srgbClr val="FF0000"/>
                </a:solidFill>
              </a:rPr>
              <a:t>inconsistent, unpredictable, etc.</a:t>
            </a:r>
          </a:p>
          <a:p>
            <a:pPr marL="41148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[Antonyms]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052" name="Picture 4" descr="http://www.buzzpirates.com/wp-content/uploads/2009/08/cli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5200"/>
            <a:ext cx="3657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18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Wednesday, November 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hlinkClick r:id="rId3"/>
              </a:rPr>
              <a:t>insipid</a:t>
            </a:r>
            <a:r>
              <a:rPr lang="en-US" b="1" dirty="0" smtClean="0"/>
              <a:t>           </a:t>
            </a:r>
            <a:r>
              <a:rPr lang="en-US" dirty="0" smtClean="0"/>
              <a:t>[in-</a:t>
            </a:r>
            <a:r>
              <a:rPr lang="en-US" b="1" dirty="0" smtClean="0"/>
              <a:t>sip</a:t>
            </a:r>
            <a:r>
              <a:rPr lang="en-US" dirty="0" smtClean="0"/>
              <a:t>-id]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insipid?</a:t>
            </a:r>
            <a:endParaRPr lang="en-US" dirty="0"/>
          </a:p>
          <a:p>
            <a:r>
              <a:rPr lang="en-US" dirty="0"/>
              <a:t> From the Latin  </a:t>
            </a:r>
            <a:r>
              <a:rPr lang="en-US" b="1" dirty="0"/>
              <a:t>in- </a:t>
            </a:r>
            <a:r>
              <a:rPr lang="en-US" dirty="0"/>
              <a:t>(</a:t>
            </a:r>
            <a:r>
              <a:rPr lang="en-US" i="1" dirty="0"/>
              <a:t>not</a:t>
            </a:r>
            <a:r>
              <a:rPr lang="en-US" dirty="0"/>
              <a:t>)  +  </a:t>
            </a:r>
            <a:r>
              <a:rPr lang="en-US" b="1" dirty="0" err="1"/>
              <a:t>sapidus</a:t>
            </a:r>
            <a:r>
              <a:rPr lang="en-US" dirty="0"/>
              <a:t> (tasty)</a:t>
            </a:r>
          </a:p>
          <a:p>
            <a:r>
              <a:rPr lang="en-US" i="1" dirty="0" smtClean="0"/>
              <a:t>Other forms of the word include: </a:t>
            </a:r>
            <a:r>
              <a:rPr lang="en-US" b="1" dirty="0">
                <a:solidFill>
                  <a:srgbClr val="0070C0"/>
                </a:solidFill>
              </a:rPr>
              <a:t>insipidity</a:t>
            </a:r>
            <a:r>
              <a:rPr lang="en-US" dirty="0"/>
              <a:t> (noun),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insipidly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adv</a:t>
            </a:r>
            <a:r>
              <a:rPr lang="en-US" dirty="0"/>
              <a:t>), </a:t>
            </a:r>
            <a:r>
              <a:rPr lang="en-US" b="1" dirty="0">
                <a:solidFill>
                  <a:srgbClr val="00B050"/>
                </a:solidFill>
              </a:rPr>
              <a:t>insipidness</a:t>
            </a:r>
            <a:r>
              <a:rPr lang="en-US" dirty="0"/>
              <a:t> (noun)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51816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“… the most </a:t>
            </a:r>
            <a:r>
              <a:rPr lang="en-US" b="1" dirty="0" smtClean="0"/>
              <a:t>insipid</a:t>
            </a:r>
            <a:r>
              <a:rPr lang="en-US" dirty="0" smtClean="0"/>
              <a:t> movie released this century.”  --  Kelly Clarkson, of </a:t>
            </a:r>
          </a:p>
          <a:p>
            <a:r>
              <a:rPr lang="en-US" dirty="0"/>
              <a:t>	</a:t>
            </a:r>
            <a:r>
              <a:rPr lang="en-US" dirty="0" smtClean="0"/>
              <a:t>           American Idol fame, 	           commenting on </a:t>
            </a:r>
          </a:p>
          <a:p>
            <a:r>
              <a:rPr lang="en-US" dirty="0"/>
              <a:t>	</a:t>
            </a:r>
            <a:r>
              <a:rPr lang="en-US" dirty="0" smtClean="0"/>
              <a:t>           </a:t>
            </a:r>
            <a:r>
              <a:rPr lang="en-US" i="1" dirty="0" smtClean="0"/>
              <a:t>From Justin to Kelly</a:t>
            </a:r>
            <a:r>
              <a:rPr lang="en-US" dirty="0" smtClean="0"/>
              <a:t>.</a:t>
            </a:r>
          </a:p>
        </p:txBody>
      </p:sp>
      <p:pic>
        <p:nvPicPr>
          <p:cNvPr id="3076" name="Picture 4" descr="http://img.filmous.com/static/photos/20257/po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271"/>
            <a:ext cx="2057400" cy="30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5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86000"/>
            <a:ext cx="7745505" cy="387781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hlinkClick r:id="rId4"/>
              </a:rPr>
              <a:t>Insipid </a:t>
            </a:r>
            <a:r>
              <a:rPr lang="en-US" dirty="0" smtClean="0">
                <a:solidFill>
                  <a:srgbClr val="0070C0"/>
                </a:solidFill>
              </a:rPr>
              <a:t>– adj. Lacking flavor or taste; unexciting.  </a:t>
            </a:r>
          </a:p>
          <a:p>
            <a:r>
              <a:rPr lang="en-US" dirty="0" smtClean="0"/>
              <a:t>What is another word for insipid (synonym)?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Bland</a:t>
            </a:r>
            <a:r>
              <a:rPr lang="en-US" dirty="0">
                <a:solidFill>
                  <a:srgbClr val="00B050"/>
                </a:solidFill>
              </a:rPr>
              <a:t>, anemic, drab, inane, banal</a:t>
            </a:r>
            <a:r>
              <a:rPr lang="en-US" dirty="0" smtClean="0">
                <a:solidFill>
                  <a:srgbClr val="00B050"/>
                </a:solidFill>
              </a:rPr>
              <a:t>, trite, unpalatable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What word means the opposite of insipid (antonym)?</a:t>
            </a:r>
          </a:p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xciting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savory, exhilarating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                      interesting, flavorful, tasty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Wednesday</a:t>
            </a:r>
            <a:r>
              <a:rPr lang="en-US" sz="3500" dirty="0"/>
              <a:t>, </a:t>
            </a:r>
            <a:r>
              <a:rPr lang="en-US" sz="3500" dirty="0" smtClean="0"/>
              <a:t>November 9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– 2</a:t>
            </a:r>
            <a:r>
              <a:rPr lang="en-US" sz="3500" baseline="30000" dirty="0" smtClean="0"/>
              <a:t>nd </a:t>
            </a:r>
            <a:r>
              <a:rPr lang="en-US" sz="3500" dirty="0" smtClean="0"/>
              <a:t>Block</a:t>
            </a:r>
            <a:endParaRPr lang="en-US" sz="3500" dirty="0"/>
          </a:p>
        </p:txBody>
      </p:sp>
      <p:pic>
        <p:nvPicPr>
          <p:cNvPr id="1026" name="Picture 2" descr="http://hostedmedia.reimanpub.com/TOH/Images/Photos/37/exps20515_RDS10666D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5867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These burgers insipid?  No way!  </a:t>
            </a:r>
            <a:endParaRPr lang="en-US" dirty="0"/>
          </a:p>
        </p:txBody>
      </p:sp>
      <p:pic>
        <p:nvPicPr>
          <p:cNvPr id="4100" name="Picture 4" descr="http://stats.prettyshiny.org/lj/stickies/insipi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77543"/>
            <a:ext cx="1235983" cy="13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2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Wednesday</a:t>
            </a:r>
            <a:r>
              <a:rPr lang="en-US" sz="3500" dirty="0"/>
              <a:t>, </a:t>
            </a:r>
            <a:r>
              <a:rPr lang="en-US" sz="3500" dirty="0" smtClean="0"/>
              <a:t>November 9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- 3</a:t>
            </a:r>
            <a:r>
              <a:rPr lang="en-US" sz="3500" baseline="30000" dirty="0" smtClean="0"/>
              <a:t>rd</a:t>
            </a:r>
            <a:r>
              <a:rPr lang="en-US" sz="3500" dirty="0" smtClean="0"/>
              <a:t> Block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insipid </a:t>
            </a:r>
            <a:r>
              <a:rPr lang="en-US" dirty="0" smtClean="0"/>
              <a:t>to </a:t>
            </a:r>
            <a:r>
              <a:rPr lang="en-US" dirty="0"/>
              <a:t>describe the </a:t>
            </a:r>
            <a:r>
              <a:rPr lang="en-US" dirty="0" smtClean="0"/>
              <a:t>pictures </a:t>
            </a:r>
            <a:r>
              <a:rPr lang="en-US" dirty="0"/>
              <a:t>to the right</a:t>
            </a:r>
            <a:r>
              <a:rPr lang="en-US" dirty="0" smtClean="0"/>
              <a:t>?</a:t>
            </a:r>
          </a:p>
          <a:p>
            <a:r>
              <a:rPr lang="en-US" dirty="0" smtClean="0"/>
              <a:t>Few people enjoy the </a:t>
            </a:r>
            <a:r>
              <a:rPr lang="en-US" b="1" dirty="0" smtClean="0"/>
              <a:t>insipid</a:t>
            </a:r>
            <a:r>
              <a:rPr lang="en-US" dirty="0" smtClean="0"/>
              <a:t> taste of plain </a:t>
            </a:r>
            <a:r>
              <a:rPr lang="en-US" dirty="0"/>
              <a:t>t</a:t>
            </a:r>
            <a:r>
              <a:rPr lang="en-US" dirty="0" smtClean="0"/>
              <a:t>ofu or oatmeal.  </a:t>
            </a:r>
            <a:endParaRPr lang="en-US" i="1" dirty="0" smtClean="0"/>
          </a:p>
          <a:p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insipid.</a:t>
            </a: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9" name="Picture 8" descr="http://www.chiropractic-help.com/images/Tofu-nutrition-block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404939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514344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Plain Tofu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http://angiespangies.com/wp-content/uploads/2008/06/finished-ground-oat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5075"/>
            <a:ext cx="4076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5791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Plain Oatmeal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4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3500" dirty="0" smtClean="0"/>
              <a:t>Wednesday, November 9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– 4</a:t>
            </a:r>
            <a:r>
              <a:rPr lang="en-US" sz="3500" baseline="30000" dirty="0" smtClean="0"/>
              <a:t>th</a:t>
            </a:r>
            <a:r>
              <a:rPr lang="en-US" sz="3500" dirty="0"/>
              <a:t> </a:t>
            </a:r>
            <a:r>
              <a:rPr lang="en-US" sz="3500" dirty="0" smtClean="0"/>
              <a:t>Block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8709" y="1981200"/>
            <a:ext cx="3803904" cy="1722120"/>
          </a:xfrm>
        </p:spPr>
        <p:txBody>
          <a:bodyPr/>
          <a:lstStyle/>
          <a:p>
            <a:r>
              <a:rPr lang="en-US" dirty="0" smtClean="0"/>
              <a:t>Which picture best relates to the term </a:t>
            </a:r>
            <a:r>
              <a:rPr lang="en-US" b="1" dirty="0" smtClean="0"/>
              <a:t>insipid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Can you complete the following analogy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Insipid is to ____________, as weak is to Lady Canes weightlifters.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Chocolate, bacon cheeseburger, roaring lion, catching the perfect wave, fresh baked apple pie.</a:t>
            </a:r>
          </a:p>
          <a:p>
            <a:pPr marL="411480" lvl="1" indent="0">
              <a:buNone/>
            </a:pPr>
            <a:r>
              <a:rPr lang="en-US" dirty="0" smtClean="0"/>
              <a:t>[Non-examples]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6146" name="Picture 2" descr="http://papashotsauce.com/images/Hot_Hot_sauce/A300_chipo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resentationsplusworkshop.com/img/boring-present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28539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flash-screen.com/free-wallpaper/uploads/201108/imgs/1312271029_1920x1200_exciting-surfing-pic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67" y="5257801"/>
            <a:ext cx="2438398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hswallpapers.com/wp-content/uploads/2010/10/Lion-Attack.jpg">
            <a:hlinkHover r:id="" action="ppaction://noaction">
              <a:snd r:embed="rId6" name="lion1.wav"/>
            </a:hlinkHover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200400"/>
            <a:ext cx="16192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8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Thursday, November 10th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hlinkClick r:id="rId3"/>
              </a:rPr>
              <a:t>platitude</a:t>
            </a:r>
            <a:r>
              <a:rPr lang="en-US" b="1" dirty="0" smtClean="0"/>
              <a:t>     </a:t>
            </a:r>
            <a:r>
              <a:rPr lang="en-US" dirty="0" smtClean="0"/>
              <a:t>[</a:t>
            </a:r>
            <a:r>
              <a:rPr lang="en-US" b="1" dirty="0" smtClean="0"/>
              <a:t>plat</a:t>
            </a:r>
            <a:r>
              <a:rPr lang="en-US" dirty="0" smtClean="0"/>
              <a:t>-i-</a:t>
            </a:r>
            <a:r>
              <a:rPr lang="en-US" dirty="0" err="1" smtClean="0"/>
              <a:t>tude</a:t>
            </a:r>
            <a:r>
              <a:rPr lang="en-US" dirty="0" smtClean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platitude?</a:t>
            </a:r>
            <a:endParaRPr lang="en-US" dirty="0"/>
          </a:p>
          <a:p>
            <a:r>
              <a:rPr lang="en-US" dirty="0" smtClean="0"/>
              <a:t>From the French, </a:t>
            </a:r>
            <a:r>
              <a:rPr lang="en-US" b="1" dirty="0" smtClean="0"/>
              <a:t>platitude</a:t>
            </a:r>
            <a:r>
              <a:rPr lang="en-US" dirty="0" smtClean="0"/>
              <a:t> meaning  </a:t>
            </a:r>
            <a:r>
              <a:rPr lang="en-US" i="1" dirty="0" smtClean="0"/>
              <a:t>flatness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i="1" dirty="0" smtClean="0"/>
              <a:t>Other forms of the word include: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platitudinous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5410200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A </a:t>
            </a:r>
            <a:r>
              <a:rPr lang="en-US" b="1" dirty="0"/>
              <a:t>platitude</a:t>
            </a:r>
            <a:r>
              <a:rPr lang="en-US" dirty="0"/>
              <a:t> is simply a truth repeated till people get tired of hearing it.</a:t>
            </a:r>
            <a:r>
              <a:rPr lang="en-US" dirty="0" smtClean="0"/>
              <a:t>.” </a:t>
            </a:r>
            <a:br>
              <a:rPr lang="en-US" dirty="0" smtClean="0"/>
            </a:br>
            <a:r>
              <a:rPr lang="en-US" dirty="0" smtClean="0"/>
              <a:t>	-- Stanley Baldwin, 	  	    English statesman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257800" y="3014952"/>
            <a:ext cx="3352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There’s no “I” in 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2209800"/>
            <a:ext cx="2819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Good things come to those who wait.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3755180"/>
            <a:ext cx="3733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heals all wounds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4527675"/>
            <a:ext cx="3581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It was meant to be.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1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Platitude </a:t>
            </a:r>
            <a:r>
              <a:rPr lang="en-US" dirty="0" smtClean="0">
                <a:solidFill>
                  <a:srgbClr val="0070C0"/>
                </a:solidFill>
              </a:rPr>
              <a:t>– noun. An idea or expression that has been used again and again.  An obvious remark uttered as though original. </a:t>
            </a:r>
          </a:p>
          <a:p>
            <a:r>
              <a:rPr lang="en-US" dirty="0" smtClean="0"/>
              <a:t>What is another word (or phrase) for platitude (synonym)?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Bromide</a:t>
            </a:r>
            <a:r>
              <a:rPr lang="en-US" dirty="0">
                <a:solidFill>
                  <a:srgbClr val="00B050"/>
                </a:solidFill>
              </a:rPr>
              <a:t>, adage, banality, trite</a:t>
            </a:r>
            <a:r>
              <a:rPr lang="en-US" dirty="0" smtClean="0">
                <a:solidFill>
                  <a:srgbClr val="00B050"/>
                </a:solidFill>
              </a:rPr>
              <a:t>, cliché</a:t>
            </a:r>
            <a:r>
              <a:rPr lang="en-US" dirty="0">
                <a:solidFill>
                  <a:srgbClr val="00B050"/>
                </a:solidFill>
              </a:rPr>
              <a:t>, commonplace, </a:t>
            </a:r>
            <a:r>
              <a:rPr lang="en-US" dirty="0" smtClean="0">
                <a:solidFill>
                  <a:srgbClr val="00B050"/>
                </a:solidFill>
              </a:rPr>
              <a:t>vapid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What word or phrase means the opposite of platitude (antonym)?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oinage</a:t>
            </a:r>
            <a:r>
              <a:rPr lang="en-US" dirty="0">
                <a:solidFill>
                  <a:srgbClr val="FF0000"/>
                </a:solidFill>
              </a:rPr>
              <a:t>, nuance, vivacious, </a:t>
            </a:r>
            <a:r>
              <a:rPr lang="en-US" dirty="0" smtClean="0">
                <a:solidFill>
                  <a:srgbClr val="FF0000"/>
                </a:solidFill>
              </a:rPr>
              <a:t>sincerity, profundity, lively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Thursday</a:t>
            </a:r>
            <a:r>
              <a:rPr lang="en-US" sz="3500" dirty="0"/>
              <a:t>, </a:t>
            </a:r>
            <a:r>
              <a:rPr lang="en-US" sz="3500" dirty="0" smtClean="0"/>
              <a:t>November 10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– 2</a:t>
            </a:r>
            <a:r>
              <a:rPr lang="en-US" sz="3500" baseline="30000" dirty="0" smtClean="0"/>
              <a:t>nd</a:t>
            </a:r>
            <a:r>
              <a:rPr lang="en-US" sz="3500" dirty="0" smtClean="0"/>
              <a:t>  </a:t>
            </a:r>
            <a:r>
              <a:rPr lang="en-US" sz="3500" dirty="0"/>
              <a:t>Block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4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Thursday</a:t>
            </a:r>
            <a:r>
              <a:rPr lang="en-US" sz="3500" dirty="0"/>
              <a:t>, </a:t>
            </a:r>
            <a:r>
              <a:rPr lang="en-US" sz="3500" dirty="0" smtClean="0"/>
              <a:t>November 10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– 3</a:t>
            </a:r>
            <a:r>
              <a:rPr lang="en-US" sz="3500" baseline="30000" dirty="0" smtClean="0"/>
              <a:t>rd</a:t>
            </a:r>
            <a:r>
              <a:rPr lang="en-US" sz="3500" dirty="0" smtClean="0"/>
              <a:t>   </a:t>
            </a:r>
            <a:r>
              <a:rPr lang="en-US" sz="35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of a </a:t>
            </a:r>
            <a:r>
              <a:rPr lang="en-US" b="1" dirty="0" smtClean="0"/>
              <a:t>platitude</a:t>
            </a:r>
            <a:r>
              <a:rPr lang="en-US" dirty="0" smtClean="0"/>
              <a:t> that can fill the mermaid’s speech bubble.  </a:t>
            </a:r>
          </a:p>
          <a:p>
            <a:r>
              <a:rPr lang="en-US" i="1" dirty="0" smtClean="0"/>
              <a:t>How about…  </a:t>
            </a: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Don’t be sad.  There’s </a:t>
            </a:r>
            <a:r>
              <a:rPr lang="en-US" dirty="0">
                <a:solidFill>
                  <a:srgbClr val="0070C0"/>
                </a:solidFill>
              </a:rPr>
              <a:t>plenty of other fish in the sea.  </a:t>
            </a:r>
            <a:endParaRPr lang="en-U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2119347"/>
            <a:ext cx="3276600" cy="458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594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3600" dirty="0" smtClean="0"/>
              <a:t>Thursday, November 10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8709" y="1981200"/>
            <a:ext cx="3803904" cy="1722120"/>
          </a:xfrm>
        </p:spPr>
        <p:txBody>
          <a:bodyPr>
            <a:normAutofit/>
          </a:bodyPr>
          <a:lstStyle/>
          <a:p>
            <a:r>
              <a:rPr lang="en-US" dirty="0" smtClean="0"/>
              <a:t>What platitude does this picture make you think of?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Is this analogy correct?  If not, what is wrong with it?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Voracious is to ravenous, as platitude is to sincere speech.    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Not correct.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Voracious and ravenous are synonyms.  Platitude and sincere speech are antonyms.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588" y="3233468"/>
            <a:ext cx="3908812" cy="252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588" y="6019800"/>
            <a:ext cx="398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Take the bull by the tail. 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8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Tomorrow </a:t>
            </a:r>
            <a:r>
              <a:rPr lang="en-US" b="1" smtClean="0">
                <a:solidFill>
                  <a:srgbClr val="0070C0"/>
                </a:solidFill>
              </a:rPr>
              <a:t>is Veterans </a:t>
            </a:r>
            <a:r>
              <a:rPr lang="en-US" b="1" dirty="0" smtClean="0">
                <a:solidFill>
                  <a:srgbClr val="0070C0"/>
                </a:solidFill>
              </a:rPr>
              <a:t>Day, in which we remember and thank all those who have served our country in the armed forces.  </a:t>
            </a: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Have a safe and relaxing Veterans Day, Hurricanes.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VETERANS DAY</a:t>
            </a:r>
            <a:endParaRPr lang="en-US" sz="3500" dirty="0"/>
          </a:p>
        </p:txBody>
      </p:sp>
      <p:pic>
        <p:nvPicPr>
          <p:cNvPr id="7170" name="Picture 2" descr="http://donsmusings.com/image_store/uploads/1/8/9/5/9/ar1278125084959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40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248347"/>
            <a:ext cx="8458200" cy="415245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November</a:t>
            </a:r>
            <a:r>
              <a:rPr lang="en-US" dirty="0" smtClean="0"/>
              <a:t> is the 11th month of the year in the Julian and Gregorian calendars.  </a:t>
            </a:r>
          </a:p>
          <a:p>
            <a:r>
              <a:rPr lang="en-US" b="1" dirty="0" smtClean="0"/>
              <a:t>November</a:t>
            </a:r>
            <a:r>
              <a:rPr lang="en-US" dirty="0" smtClean="0"/>
              <a:t> is from the Latin </a:t>
            </a:r>
            <a:r>
              <a:rPr lang="en-US" b="1" i="1" dirty="0" err="1" smtClean="0"/>
              <a:t>novem</a:t>
            </a:r>
            <a:r>
              <a:rPr lang="en-US" dirty="0" smtClean="0"/>
              <a:t> meaning “nine“.  November had been the ninth month in the pre-Julian calendar </a:t>
            </a:r>
            <a:r>
              <a:rPr lang="en-US" sz="2200" dirty="0" smtClean="0"/>
              <a:t>(named for Julius Caesar and begun in 45 B.C.)</a:t>
            </a:r>
            <a:r>
              <a:rPr lang="en-US" dirty="0" smtClean="0"/>
              <a:t> but retained its name although not its placement, when </a:t>
            </a:r>
            <a:r>
              <a:rPr lang="en-US" b="1" dirty="0" smtClean="0"/>
              <a:t>January</a:t>
            </a:r>
            <a:r>
              <a:rPr lang="en-US" dirty="0" smtClean="0"/>
              <a:t> and </a:t>
            </a:r>
            <a:r>
              <a:rPr lang="en-US" b="1" dirty="0" smtClean="0"/>
              <a:t>February</a:t>
            </a:r>
            <a:r>
              <a:rPr lang="en-US" dirty="0" smtClean="0"/>
              <a:t> were added.</a:t>
            </a:r>
            <a:endParaRPr lang="en-US" dirty="0"/>
          </a:p>
          <a:p>
            <a:r>
              <a:rPr lang="en-US" b="1" dirty="0"/>
              <a:t>November</a:t>
            </a:r>
            <a:r>
              <a:rPr lang="en-US" dirty="0"/>
              <a:t> is a month of </a:t>
            </a:r>
            <a:r>
              <a:rPr lang="en-US" dirty="0" smtClean="0"/>
              <a:t>spring in </a:t>
            </a:r>
            <a:r>
              <a:rPr lang="en-US" dirty="0"/>
              <a:t>the Southern Hemisphere and </a:t>
            </a:r>
            <a:r>
              <a:rPr lang="en-US" dirty="0" smtClean="0"/>
              <a:t>autumn  </a:t>
            </a:r>
            <a:r>
              <a:rPr lang="en-US" dirty="0"/>
              <a:t>in the Northern Hemisphere. </a:t>
            </a:r>
            <a:endParaRPr lang="en-US" dirty="0" smtClean="0"/>
          </a:p>
          <a:p>
            <a:r>
              <a:rPr lang="en-US" b="1" dirty="0" smtClean="0"/>
              <a:t>November</a:t>
            </a:r>
            <a:r>
              <a:rPr lang="en-US" dirty="0" smtClean="0"/>
              <a:t> is associated with All Saints Day (November 1) and All Souls Day (November 2) in the Christian liturgical calendar.  </a:t>
            </a:r>
            <a:endParaRPr lang="en-US" dirty="0"/>
          </a:p>
          <a:p>
            <a:r>
              <a:rPr lang="en-US" dirty="0"/>
              <a:t>In the </a:t>
            </a:r>
            <a:r>
              <a:rPr lang="en-US" dirty="0" smtClean="0"/>
              <a:t>pagan “wheel of the year”, </a:t>
            </a:r>
            <a:r>
              <a:rPr lang="en-US" b="1" dirty="0" smtClean="0"/>
              <a:t>November</a:t>
            </a:r>
            <a:r>
              <a:rPr lang="en-US" dirty="0" smtClean="0"/>
              <a:t> </a:t>
            </a:r>
            <a:r>
              <a:rPr lang="en-US" dirty="0"/>
              <a:t>begins at or </a:t>
            </a:r>
            <a:r>
              <a:rPr lang="en-US" dirty="0" smtClean="0"/>
              <a:t>near </a:t>
            </a:r>
            <a:r>
              <a:rPr lang="en-US" dirty="0" err="1" smtClean="0"/>
              <a:t>Samhain</a:t>
            </a:r>
            <a:r>
              <a:rPr lang="en-US" dirty="0" smtClean="0"/>
              <a:t> in </a:t>
            </a:r>
            <a:r>
              <a:rPr lang="en-US" dirty="0"/>
              <a:t>the Northern Hemisphere and </a:t>
            </a:r>
            <a:r>
              <a:rPr lang="en-US" dirty="0" err="1" smtClean="0"/>
              <a:t>Beltaine</a:t>
            </a:r>
            <a:r>
              <a:rPr lang="en-US" dirty="0" smtClean="0"/>
              <a:t> in </a:t>
            </a:r>
            <a:r>
              <a:rPr lang="en-US" dirty="0"/>
              <a:t>the Southern Hemisphere.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November not-so trivial Trivia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3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Monday, November 7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 – 1</a:t>
            </a:r>
            <a:r>
              <a:rPr lang="en-US" sz="3800" baseline="30000" dirty="0" smtClean="0"/>
              <a:t>st</a:t>
            </a:r>
            <a:r>
              <a:rPr lang="en-US" sz="3800" dirty="0" smtClean="0"/>
              <a:t> Block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4032504" cy="4059936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</a:t>
            </a:r>
            <a:r>
              <a:rPr lang="en-US" b="1" dirty="0" smtClean="0"/>
              <a:t>definition </a:t>
            </a:r>
            <a:r>
              <a:rPr lang="en-US" dirty="0" smtClean="0"/>
              <a:t>of the word </a:t>
            </a:r>
            <a:r>
              <a:rPr lang="en-US" b="1" dirty="0" smtClean="0">
                <a:solidFill>
                  <a:srgbClr val="C00000"/>
                </a:solidFill>
                <a:hlinkClick r:id="rId3"/>
              </a:rPr>
              <a:t>banal</a:t>
            </a:r>
            <a:r>
              <a:rPr lang="en-US" b="1" dirty="0" smtClean="0">
                <a:solidFill>
                  <a:srgbClr val="C00000"/>
                </a:solidFill>
              </a:rPr>
              <a:t>           </a:t>
            </a:r>
            <a:r>
              <a:rPr lang="en-US" dirty="0" smtClean="0"/>
              <a:t>[</a:t>
            </a:r>
            <a:r>
              <a:rPr lang="en-US" i="1" dirty="0" err="1" smtClean="0"/>
              <a:t>buh</a:t>
            </a:r>
            <a:r>
              <a:rPr lang="en-US" dirty="0" err="1" smtClean="0"/>
              <a:t>-</a:t>
            </a:r>
            <a:r>
              <a:rPr lang="en-US" b="1" dirty="0" err="1" smtClean="0"/>
              <a:t>nal</a:t>
            </a:r>
            <a:r>
              <a:rPr lang="en-US" dirty="0" smtClean="0"/>
              <a:t>] 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banal?</a:t>
            </a:r>
            <a:endParaRPr lang="en-US" dirty="0"/>
          </a:p>
          <a:p>
            <a:r>
              <a:rPr lang="en-US" dirty="0"/>
              <a:t> From the </a:t>
            </a:r>
            <a:r>
              <a:rPr lang="en-US" dirty="0" smtClean="0"/>
              <a:t>French </a:t>
            </a:r>
            <a:r>
              <a:rPr lang="en-US" b="1" dirty="0" err="1" smtClean="0"/>
              <a:t>banel</a:t>
            </a:r>
            <a:r>
              <a:rPr lang="en-US" dirty="0" smtClean="0"/>
              <a:t> meaning </a:t>
            </a:r>
            <a:r>
              <a:rPr lang="en-US" i="1" dirty="0" smtClean="0"/>
              <a:t>communal</a:t>
            </a:r>
          </a:p>
          <a:p>
            <a:r>
              <a:rPr lang="en-US" i="1" dirty="0" smtClean="0"/>
              <a:t>Other forms of the word include: </a:t>
            </a:r>
            <a:r>
              <a:rPr lang="en-US" b="1" dirty="0">
                <a:solidFill>
                  <a:srgbClr val="FF0000"/>
                </a:solidFill>
              </a:rPr>
              <a:t>banality</a:t>
            </a:r>
            <a:r>
              <a:rPr lang="en-US" b="1" dirty="0"/>
              <a:t>  (noun), </a:t>
            </a:r>
            <a:r>
              <a:rPr lang="en-US" b="1" dirty="0">
                <a:solidFill>
                  <a:srgbClr val="7030A0"/>
                </a:solidFill>
              </a:rPr>
              <a:t>banally</a:t>
            </a:r>
            <a:r>
              <a:rPr lang="en-US" b="1" dirty="0"/>
              <a:t> (</a:t>
            </a:r>
            <a:r>
              <a:rPr lang="en-US" b="1" dirty="0" err="1"/>
              <a:t>adv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5093548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To some, the '50s were a decade marked by the </a:t>
            </a:r>
            <a:r>
              <a:rPr lang="en-US" b="1" dirty="0"/>
              <a:t>banal</a:t>
            </a:r>
            <a:r>
              <a:rPr lang="en-US" dirty="0"/>
              <a:t>, the predictable</a:t>
            </a:r>
            <a:r>
              <a:rPr lang="en-US" dirty="0" smtClean="0"/>
              <a:t>.”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 -- Annette </a:t>
            </a:r>
            <a:r>
              <a:rPr lang="en-US" dirty="0" err="1" smtClean="0"/>
              <a:t>Funicello</a:t>
            </a:r>
            <a:r>
              <a:rPr lang="en-US" dirty="0" smtClean="0"/>
              <a:t>, </a:t>
            </a:r>
          </a:p>
          <a:p>
            <a:r>
              <a:rPr lang="en-US" dirty="0"/>
              <a:t>	</a:t>
            </a:r>
            <a:r>
              <a:rPr lang="en-US" dirty="0" smtClean="0"/>
              <a:t>	American actress</a:t>
            </a:r>
            <a:endParaRPr lang="en-US" dirty="0"/>
          </a:p>
        </p:txBody>
      </p:sp>
      <p:pic>
        <p:nvPicPr>
          <p:cNvPr id="12" name="Picture 11" descr="http://farm5.static.flickr.com/4010/4444196730_e18ed5bf7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45448"/>
            <a:ext cx="18288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ecx.images-amazon.com/images/I/51DJBP1J7XL._SL500_AA300_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11" y="1905000"/>
            <a:ext cx="26479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www.joanhigham.com/wcs57bulletin/DuckAndCover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429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2.bp.blogspot.com/-YiQyjfJ05vA/Tc-x1ZCPrRI/AAAAAAAAAVs/UgH3WS_Of5U/s1600/50s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245448"/>
            <a:ext cx="31432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www.ohiokids.org/tz/im/mmc1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3569970" cy="254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beauty-and-the-bath.com/image-files/50s-teens-hairstyles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70" y="1278105"/>
            <a:ext cx="28575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68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Banal </a:t>
            </a:r>
            <a:r>
              <a:rPr lang="en-US" dirty="0" smtClean="0">
                <a:solidFill>
                  <a:srgbClr val="0070C0"/>
                </a:solidFill>
              </a:rPr>
              <a:t>– adjective.  </a:t>
            </a:r>
            <a:r>
              <a:rPr lang="en-US" b="1" dirty="0" smtClean="0">
                <a:solidFill>
                  <a:srgbClr val="00B0F0"/>
                </a:solidFill>
              </a:rPr>
              <a:t>Dull </a:t>
            </a:r>
            <a:r>
              <a:rPr lang="en-US" b="1" dirty="0">
                <a:solidFill>
                  <a:srgbClr val="00B0F0"/>
                </a:solidFill>
              </a:rPr>
              <a:t>or stale because of overuse; </a:t>
            </a:r>
            <a:r>
              <a:rPr lang="en-US" b="1" dirty="0" smtClean="0">
                <a:solidFill>
                  <a:srgbClr val="00B0F0"/>
                </a:solidFill>
              </a:rPr>
              <a:t>lacking in spirited qualities.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dirty="0" smtClean="0"/>
              <a:t>What is another word for banal (synonym)?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Trite, hackneyed, cliché, </a:t>
            </a:r>
            <a:r>
              <a:rPr lang="en-US" dirty="0">
                <a:solidFill>
                  <a:srgbClr val="00B050"/>
                </a:solidFill>
              </a:rPr>
              <a:t>clichéd, </a:t>
            </a:r>
            <a:r>
              <a:rPr lang="en-US" dirty="0" smtClean="0">
                <a:solidFill>
                  <a:srgbClr val="00B050"/>
                </a:solidFill>
              </a:rPr>
              <a:t>commonplace</a:t>
            </a:r>
            <a:r>
              <a:rPr lang="en-US" dirty="0">
                <a:solidFill>
                  <a:srgbClr val="00B050"/>
                </a:solidFill>
              </a:rPr>
              <a:t>, hack,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moth-eaten, musty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>
                <a:solidFill>
                  <a:srgbClr val="00B050"/>
                </a:solidFill>
              </a:rPr>
              <a:t>shopworn, stereotyped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>
                <a:solidFill>
                  <a:srgbClr val="00B050"/>
                </a:solidFill>
              </a:rPr>
              <a:t>timeworn, tired</a:t>
            </a:r>
            <a:r>
              <a:rPr lang="en-US" dirty="0" smtClean="0">
                <a:solidFill>
                  <a:srgbClr val="00B050"/>
                </a:solidFill>
              </a:rPr>
              <a:t>, well-worn</a:t>
            </a:r>
          </a:p>
          <a:p>
            <a:r>
              <a:rPr lang="en-US" dirty="0" smtClean="0"/>
              <a:t>What word means the opposite of banal (antonym)?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Fresh, new, original, unique, uncommon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Monday, November 7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 – 2</a:t>
            </a:r>
            <a:r>
              <a:rPr lang="en-US" sz="3800" baseline="30000" dirty="0" smtClean="0"/>
              <a:t>nd</a:t>
            </a:r>
            <a:r>
              <a:rPr lang="en-US" sz="3800" dirty="0" smtClean="0"/>
              <a:t>  </a:t>
            </a:r>
            <a:r>
              <a:rPr lang="en-US" sz="3800" dirty="0"/>
              <a:t>Block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04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Monday, </a:t>
            </a:r>
            <a:r>
              <a:rPr lang="en-US" sz="3700" dirty="0" smtClean="0"/>
              <a:t>November 7</a:t>
            </a:r>
            <a:r>
              <a:rPr lang="en-US" sz="3700" baseline="30000" dirty="0" smtClean="0"/>
              <a:t>th</a:t>
            </a:r>
            <a:r>
              <a:rPr lang="en-US" sz="3700" dirty="0" smtClean="0"/>
              <a:t> – 3</a:t>
            </a:r>
            <a:r>
              <a:rPr lang="en-US" sz="3700" baseline="30000" dirty="0" smtClean="0"/>
              <a:t>rd</a:t>
            </a:r>
            <a:r>
              <a:rPr lang="en-US" sz="3700" dirty="0" smtClean="0"/>
              <a:t>   </a:t>
            </a:r>
            <a:r>
              <a:rPr lang="en-US" sz="37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240280"/>
            <a:ext cx="4184904" cy="38770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banal </a:t>
            </a:r>
            <a:r>
              <a:rPr lang="en-US" dirty="0" smtClean="0"/>
              <a:t>to </a:t>
            </a:r>
            <a:r>
              <a:rPr lang="en-US" dirty="0"/>
              <a:t>describe </a:t>
            </a:r>
            <a:r>
              <a:rPr lang="en-US" dirty="0" smtClean="0"/>
              <a:t>these pictures?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“Got Milk” ad campaign, while fresh in its inception, became </a:t>
            </a:r>
            <a:r>
              <a:rPr lang="en-US" b="1" dirty="0" smtClean="0">
                <a:solidFill>
                  <a:srgbClr val="0070C0"/>
                </a:solidFill>
              </a:rPr>
              <a:t>banal</a:t>
            </a:r>
            <a:r>
              <a:rPr lang="en-US" dirty="0" smtClean="0">
                <a:solidFill>
                  <a:srgbClr val="0070C0"/>
                </a:solidFill>
              </a:rPr>
              <a:t> with overuse; copied by many.  </a:t>
            </a:r>
          </a:p>
          <a:p>
            <a:r>
              <a:rPr lang="en-US" i="1" dirty="0"/>
              <a:t>Now write your own sentence using the word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banal </a:t>
            </a:r>
            <a:r>
              <a:rPr lang="en-US" i="1" dirty="0" smtClean="0"/>
              <a:t>in </a:t>
            </a:r>
            <a:r>
              <a:rPr lang="en-US" i="1" dirty="0"/>
              <a:t>a manner that illustrates your understanding of the word.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153228"/>
            <a:ext cx="3352800" cy="4480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51" y="2435914"/>
            <a:ext cx="2451099" cy="4176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414143"/>
            <a:ext cx="3352800" cy="335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69" y="2667000"/>
            <a:ext cx="3337832" cy="3368454"/>
          </a:xfrm>
          <a:prstGeom prst="rect">
            <a:avLst/>
          </a:prstGeom>
        </p:spPr>
      </p:pic>
      <p:pic>
        <p:nvPicPr>
          <p:cNvPr id="8194" name="Picture 2" descr="http://myshirthouse.com/images/got_freedom_thumb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81" y="2964900"/>
            <a:ext cx="3310720" cy="331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9" y="2290773"/>
            <a:ext cx="4680852" cy="3744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48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3700" dirty="0" smtClean="0"/>
              <a:t>Monday, November 7</a:t>
            </a:r>
            <a:r>
              <a:rPr lang="en-US" sz="3700" baseline="30000" dirty="0" smtClean="0"/>
              <a:t>th</a:t>
            </a:r>
            <a:r>
              <a:rPr lang="en-US" sz="3700" dirty="0" smtClean="0"/>
              <a:t> – 4</a:t>
            </a:r>
            <a:r>
              <a:rPr lang="en-US" sz="3700" baseline="30000" dirty="0" smtClean="0"/>
              <a:t>th</a:t>
            </a:r>
            <a:r>
              <a:rPr lang="en-US" sz="3700" dirty="0" smtClean="0"/>
              <a:t> Block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240280"/>
            <a:ext cx="4184904" cy="3877056"/>
          </a:xfrm>
        </p:spPr>
        <p:txBody>
          <a:bodyPr/>
          <a:lstStyle/>
          <a:p>
            <a:r>
              <a:rPr lang="en-US" dirty="0" smtClean="0"/>
              <a:t>How does the cartoon relate to the term </a:t>
            </a:r>
            <a:r>
              <a:rPr lang="en-US" b="1" dirty="0" smtClean="0"/>
              <a:t>banal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Please complete </a:t>
            </a:r>
            <a:r>
              <a:rPr lang="en-US" dirty="0"/>
              <a:t>the following analogy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Hyperbole is to exaggeration, as banal is to ________________.</a:t>
            </a:r>
          </a:p>
          <a:p>
            <a:r>
              <a:rPr lang="en-US" dirty="0">
                <a:solidFill>
                  <a:srgbClr val="FF0000"/>
                </a:solidFill>
              </a:rPr>
              <a:t>Trite, hackneyed, cliché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hack,  moth-eaten, musty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stereotyped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tired, </a:t>
            </a:r>
            <a:r>
              <a:rPr lang="en-US" dirty="0" smtClean="0">
                <a:solidFill>
                  <a:srgbClr val="FF0000"/>
                </a:solidFill>
              </a:rPr>
              <a:t>well-worn, etc.   </a:t>
            </a:r>
            <a:r>
              <a:rPr lang="en-US" dirty="0" smtClean="0"/>
              <a:t>[Synonyms]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546" y="3124200"/>
            <a:ext cx="345605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8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Tuesday, November 8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 - 1</a:t>
            </a:r>
            <a:r>
              <a:rPr lang="en-US" sz="3800" baseline="30000" dirty="0" smtClean="0"/>
              <a:t>st</a:t>
            </a:r>
            <a:r>
              <a:rPr lang="en-US" sz="3800" dirty="0" smtClean="0"/>
              <a:t> Block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62200"/>
            <a:ext cx="3962400" cy="40294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solidFill>
                  <a:schemeClr val="tx1"/>
                </a:solidFill>
                <a:hlinkClick r:id="rId5"/>
              </a:rPr>
              <a:t>cliché</a:t>
            </a:r>
            <a:r>
              <a:rPr lang="en-US" b="1" dirty="0" smtClean="0">
                <a:hlinkClick r:id="rId5"/>
              </a:rPr>
              <a:t>  </a:t>
            </a:r>
            <a:r>
              <a:rPr lang="en-US" b="1" dirty="0" smtClean="0"/>
              <a:t>        </a:t>
            </a:r>
            <a:r>
              <a:rPr lang="en-US" dirty="0" smtClean="0"/>
              <a:t>[</a:t>
            </a:r>
            <a:r>
              <a:rPr lang="en-US" dirty="0" err="1" smtClean="0"/>
              <a:t>klee</a:t>
            </a:r>
            <a:r>
              <a:rPr lang="en-US" dirty="0" smtClean="0"/>
              <a:t>-</a:t>
            </a:r>
            <a:r>
              <a:rPr lang="en-US" b="1" dirty="0" smtClean="0"/>
              <a:t>shay</a:t>
            </a:r>
            <a:r>
              <a:rPr lang="en-US" dirty="0" smtClean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</a:t>
            </a:r>
            <a:r>
              <a:rPr lang="en-US" b="1" dirty="0" smtClean="0"/>
              <a:t>cliché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b="1" dirty="0" smtClean="0"/>
              <a:t>Cliché </a:t>
            </a:r>
            <a:r>
              <a:rPr lang="en-US" dirty="0" smtClean="0"/>
              <a:t>comes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the </a:t>
            </a:r>
            <a:r>
              <a:rPr lang="en-US" dirty="0" smtClean="0"/>
              <a:t>French </a:t>
            </a:r>
            <a:r>
              <a:rPr lang="en-US" b="1" dirty="0"/>
              <a:t>cliché </a:t>
            </a:r>
            <a:r>
              <a:rPr lang="en-US" dirty="0" smtClean="0"/>
              <a:t>meaning literally, </a:t>
            </a:r>
            <a:r>
              <a:rPr lang="en-US" i="1" dirty="0" smtClean="0"/>
              <a:t>printer’s stereotype plate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i="1" dirty="0" smtClean="0"/>
              <a:t>Other forms of the word include: </a:t>
            </a:r>
            <a:r>
              <a:rPr lang="en-US" b="1" dirty="0" smtClean="0">
                <a:solidFill>
                  <a:srgbClr val="00B050"/>
                </a:solidFill>
              </a:rPr>
              <a:t>clichés</a:t>
            </a:r>
            <a:r>
              <a:rPr lang="en-US" dirty="0" smtClean="0"/>
              <a:t> (plural)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5093548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 </a:t>
            </a:r>
            <a:r>
              <a:rPr lang="en-US" dirty="0"/>
              <a:t>don't believe that old </a:t>
            </a:r>
            <a:r>
              <a:rPr lang="en-US" b="1" dirty="0" smtClean="0"/>
              <a:t>cliché</a:t>
            </a:r>
            <a:r>
              <a:rPr lang="en-US" dirty="0" smtClean="0"/>
              <a:t> </a:t>
            </a:r>
            <a:r>
              <a:rPr lang="en-US" dirty="0"/>
              <a:t>that good things come to those who wait. I think good things come to those who want something so bad they can't sit still</a:t>
            </a:r>
            <a:r>
              <a:rPr lang="en-US" dirty="0" smtClean="0"/>
              <a:t>.”  </a:t>
            </a:r>
          </a:p>
          <a:p>
            <a:r>
              <a:rPr lang="en-US" dirty="0" smtClean="0"/>
              <a:t>                -- Ashton Kutcher, actor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09800"/>
            <a:ext cx="3657600" cy="2743200"/>
          </a:xfrm>
          <a:prstGeom prst="rect">
            <a:avLst/>
          </a:prstGeom>
        </p:spPr>
      </p:pic>
      <p:pic>
        <p:nvPicPr>
          <p:cNvPr id="7" name="castlethunder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2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liché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– noun.  </a:t>
            </a:r>
            <a:r>
              <a:rPr lang="en-US" dirty="0" smtClean="0">
                <a:solidFill>
                  <a:srgbClr val="00B0F0"/>
                </a:solidFill>
              </a:rPr>
              <a:t>An </a:t>
            </a:r>
            <a:r>
              <a:rPr lang="en-US" dirty="0">
                <a:solidFill>
                  <a:srgbClr val="00B0F0"/>
                </a:solidFill>
              </a:rPr>
              <a:t>idea or expression that has become </a:t>
            </a:r>
            <a:r>
              <a:rPr lang="en-US" dirty="0" smtClean="0">
                <a:solidFill>
                  <a:srgbClr val="00B0F0"/>
                </a:solidFill>
              </a:rPr>
              <a:t>stale </a:t>
            </a:r>
            <a:r>
              <a:rPr lang="en-US" dirty="0">
                <a:solidFill>
                  <a:srgbClr val="00B0F0"/>
                </a:solidFill>
              </a:rPr>
              <a:t>due to </a:t>
            </a:r>
            <a:r>
              <a:rPr lang="en-US" dirty="0" smtClean="0">
                <a:solidFill>
                  <a:srgbClr val="00B0F0"/>
                </a:solidFill>
              </a:rPr>
              <a:t>overuse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Can you think of a synonym for cliché?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Overused</a:t>
            </a:r>
            <a:r>
              <a:rPr lang="en-US" b="1" dirty="0">
                <a:solidFill>
                  <a:srgbClr val="00B050"/>
                </a:solidFill>
              </a:rPr>
              <a:t>, out-of-date, fusty, </a:t>
            </a:r>
            <a:r>
              <a:rPr lang="en-US" b="1" dirty="0" smtClean="0">
                <a:solidFill>
                  <a:srgbClr val="00B050"/>
                </a:solidFill>
              </a:rPr>
              <a:t>platitude</a:t>
            </a:r>
            <a:r>
              <a:rPr lang="en-US" b="1" dirty="0">
                <a:solidFill>
                  <a:srgbClr val="00B050"/>
                </a:solidFill>
              </a:rPr>
              <a:t>, bromide</a:t>
            </a:r>
          </a:p>
          <a:p>
            <a:r>
              <a:rPr lang="en-US" dirty="0" smtClean="0"/>
              <a:t>Can you think of an antonym for                          cliché?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Unused</a:t>
            </a:r>
            <a:r>
              <a:rPr lang="en-US" b="1" dirty="0">
                <a:solidFill>
                  <a:srgbClr val="FF0000"/>
                </a:solidFill>
              </a:rPr>
              <a:t>, current, fresh, </a:t>
            </a:r>
            <a:r>
              <a:rPr lang="en-US" b="1" dirty="0" smtClean="0">
                <a:solidFill>
                  <a:srgbClr val="FF0000"/>
                </a:solidFill>
              </a:rPr>
              <a:t>seminal,                            new, novel, original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Tuesday</a:t>
            </a:r>
            <a:r>
              <a:rPr lang="en-US" sz="3800" dirty="0"/>
              <a:t>, </a:t>
            </a:r>
            <a:r>
              <a:rPr lang="en-US" sz="3800" dirty="0" smtClean="0"/>
              <a:t>November 8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 – 2</a:t>
            </a:r>
            <a:r>
              <a:rPr lang="en-US" sz="3800" baseline="30000" dirty="0" smtClean="0"/>
              <a:t>nd</a:t>
            </a:r>
            <a:r>
              <a:rPr lang="en-US" sz="3800" dirty="0" smtClean="0"/>
              <a:t>  </a:t>
            </a:r>
            <a:r>
              <a:rPr lang="en-US" sz="3800" dirty="0"/>
              <a:t>Block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4038600"/>
            <a:ext cx="3132667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64008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Just because kittens are cute.  </a:t>
            </a:r>
            <a:r>
              <a:rPr lang="en-US" sz="1400" dirty="0" smtClean="0">
                <a:sym typeface="Wingdings" pitchFamily="2" charset="2"/>
              </a:rPr>
              <a:t>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0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Tuesday</a:t>
            </a:r>
            <a:r>
              <a:rPr lang="en-US" sz="3700" dirty="0"/>
              <a:t>, </a:t>
            </a:r>
            <a:r>
              <a:rPr lang="en-US" sz="3700" dirty="0" smtClean="0"/>
              <a:t>November 8</a:t>
            </a:r>
            <a:r>
              <a:rPr lang="en-US" sz="3700" baseline="30000" dirty="0" smtClean="0"/>
              <a:t>th</a:t>
            </a:r>
            <a:r>
              <a:rPr lang="en-US" sz="3700" dirty="0" smtClean="0"/>
              <a:t> – 3</a:t>
            </a:r>
            <a:r>
              <a:rPr lang="en-US" sz="3700" baseline="30000" dirty="0" smtClean="0"/>
              <a:t>rd</a:t>
            </a:r>
            <a:r>
              <a:rPr lang="en-US" sz="3700" dirty="0" smtClean="0"/>
              <a:t>   </a:t>
            </a:r>
            <a:r>
              <a:rPr lang="en-US" sz="37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/>
              <a:t>cliché </a:t>
            </a:r>
            <a:r>
              <a:rPr lang="en-US" dirty="0" smtClean="0"/>
              <a:t>to </a:t>
            </a:r>
            <a:r>
              <a:rPr lang="en-US" dirty="0"/>
              <a:t>describe the </a:t>
            </a:r>
            <a:r>
              <a:rPr lang="en-US" dirty="0" smtClean="0"/>
              <a:t>pictures </a:t>
            </a:r>
            <a:r>
              <a:rPr lang="en-US" dirty="0"/>
              <a:t>to the right</a:t>
            </a:r>
            <a:r>
              <a:rPr lang="en-US" dirty="0" smtClean="0"/>
              <a:t>?</a:t>
            </a:r>
          </a:p>
          <a:p>
            <a:r>
              <a:rPr lang="en-US" dirty="0" smtClean="0"/>
              <a:t>Even against Mr. Incredible, Syndrome couldn’t resist the urge to monologue, a </a:t>
            </a:r>
            <a:r>
              <a:rPr lang="en-US" b="1" dirty="0" smtClean="0"/>
              <a:t>cliché</a:t>
            </a:r>
            <a:r>
              <a:rPr lang="en-US" dirty="0" smtClean="0"/>
              <a:t> among movie villains.   </a:t>
            </a:r>
          </a:p>
          <a:p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b="1" dirty="0"/>
              <a:t>cliché </a:t>
            </a:r>
            <a:r>
              <a:rPr lang="en-US" b="1" dirty="0" smtClean="0"/>
              <a:t> </a:t>
            </a:r>
            <a:r>
              <a:rPr lang="en-US" i="1" dirty="0" smtClean="0"/>
              <a:t>in </a:t>
            </a:r>
            <a:r>
              <a:rPr lang="en-US" i="1" dirty="0"/>
              <a:t>a manner that illustrates your understanding of the </a:t>
            </a:r>
            <a:r>
              <a:rPr lang="en-US" i="1" dirty="0" smtClean="0"/>
              <a:t>word.  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3479" y="3581400"/>
            <a:ext cx="4690521" cy="23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Bob meets Syndr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72" y="1905000"/>
            <a:ext cx="282712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5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ae6a1499-cf53-40be-ba14-5042b815dc34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1401</TotalTime>
  <Words>1170</Words>
  <Application>Microsoft Office PowerPoint</Application>
  <PresentationFormat>On-screen Show (4:3)</PresentationFormat>
  <Paragraphs>126</Paragraphs>
  <Slides>19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Hardcover</vt:lpstr>
      <vt:lpstr>PowerPoint Presentation</vt:lpstr>
      <vt:lpstr>November not-so trivial Trivia</vt:lpstr>
      <vt:lpstr>Monday, November 7th – 1st Block</vt:lpstr>
      <vt:lpstr>Monday, November 7th – 2nd  Block</vt:lpstr>
      <vt:lpstr>Monday, November 7th – 3rd   Block</vt:lpstr>
      <vt:lpstr>Monday, November 7th – 4th Block</vt:lpstr>
      <vt:lpstr>Tuesday, November 8th - 1st Block</vt:lpstr>
      <vt:lpstr>Tuesday, November 8th – 2nd  Block</vt:lpstr>
      <vt:lpstr>Tuesday, November 8th – 3rd   Block</vt:lpstr>
      <vt:lpstr>Tuesday, November 8th – 4th Block</vt:lpstr>
      <vt:lpstr>Wednesday, November 9th – 1st Block</vt:lpstr>
      <vt:lpstr>Wednesday, November 9th – 2nd Block</vt:lpstr>
      <vt:lpstr>Wednesday, November 9th - 3rd Block</vt:lpstr>
      <vt:lpstr>Wednesday, November 9th – 4th Block</vt:lpstr>
      <vt:lpstr>Thursday, November 10th – 1st Block</vt:lpstr>
      <vt:lpstr>Thursday, November 10th – 2nd  Block</vt:lpstr>
      <vt:lpstr>Thursday, November 10th – 3rd   Block</vt:lpstr>
      <vt:lpstr>Thursday, November 10th – 4th Block</vt:lpstr>
      <vt:lpstr>VETERANS DAY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109</cp:revision>
  <dcterms:created xsi:type="dcterms:W3CDTF">2011-08-14T13:16:45Z</dcterms:created>
  <dcterms:modified xsi:type="dcterms:W3CDTF">2011-11-07T12:25:13Z</dcterms:modified>
</cp:coreProperties>
</file>