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75"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3" r:id="rId18"/>
    <p:sldId id="271" r:id="rId19"/>
    <p:sldId id="276" r:id="rId20"/>
    <p:sldId id="277" r:id="rId21"/>
    <p:sldId id="278" r:id="rId22"/>
    <p:sldId id="279"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788"/>
    <a:srgbClr val="FF6699"/>
    <a:srgbClr val="00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2"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CD625-69EB-4D15-A46E-EF254F77F4B2}" type="datetimeFigureOut">
              <a:rPr lang="en-US" smtClean="0"/>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93B08-572C-4240-9D76-B5E3F41BC965}" type="slidenum">
              <a:rPr lang="en-US" smtClean="0"/>
              <a:t>‹#›</a:t>
            </a:fld>
            <a:endParaRPr lang="en-US"/>
          </a:p>
        </p:txBody>
      </p:sp>
    </p:spTree>
    <p:extLst>
      <p:ext uri="{BB962C8B-B14F-4D97-AF65-F5344CB8AC3E}">
        <p14:creationId xmlns:p14="http://schemas.microsoft.com/office/powerpoint/2010/main" val="18826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4</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8</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12</a:t>
            </a:fld>
            <a:endParaRPr lang="en-US"/>
          </a:p>
        </p:txBody>
      </p:sp>
    </p:spTree>
    <p:extLst>
      <p:ext uri="{BB962C8B-B14F-4D97-AF65-F5344CB8AC3E}">
        <p14:creationId xmlns:p14="http://schemas.microsoft.com/office/powerpoint/2010/main" val="28037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3B08-572C-4240-9D76-B5E3F41BC965}" type="slidenum">
              <a:rPr lang="en-US" smtClean="0"/>
              <a:t>16</a:t>
            </a:fld>
            <a:endParaRPr lang="en-US"/>
          </a:p>
        </p:txBody>
      </p:sp>
    </p:spTree>
    <p:extLst>
      <p:ext uri="{BB962C8B-B14F-4D97-AF65-F5344CB8AC3E}">
        <p14:creationId xmlns:p14="http://schemas.microsoft.com/office/powerpoint/2010/main" val="28037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518515-C1C1-42EF-A8E2-052F68F6A74A}"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18515-C1C1-42EF-A8E2-052F68F6A74A}"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18515-C1C1-42EF-A8E2-052F68F6A74A}"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18515-C1C1-42EF-A8E2-052F68F6A74A}"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18515-C1C1-42EF-A8E2-052F68F6A74A}"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18515-C1C1-42EF-A8E2-052F68F6A74A}" type="datetimeFigureOut">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518515-C1C1-42EF-A8E2-052F68F6A74A}" type="datetimeFigureOut">
              <a:rPr lang="en-US" smtClean="0"/>
              <a:t>11/28/2011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518515-C1C1-42EF-A8E2-052F68F6A74A}" type="datetimeFigureOut">
              <a:rPr lang="en-US" smtClean="0"/>
              <a:t>11/28/2011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18515-C1C1-42EF-A8E2-052F68F6A74A}" type="datetimeFigureOut">
              <a:rPr lang="en-US" smtClean="0"/>
              <a:t>11/28/2011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18515-C1C1-42EF-A8E2-052F68F6A74A}" type="datetimeFigureOut">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18515-C1C1-42EF-A8E2-052F68F6A74A}" type="datetimeFigureOut">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9901-1DBC-410F-80C3-891638D5A372}"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5C518515-C1C1-42EF-A8E2-052F68F6A74A}" type="datetimeFigureOut">
              <a:rPr lang="en-US" smtClean="0"/>
              <a:t>11/28/2011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5579901-1DBC-410F-80C3-891638D5A37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bmp"/><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howjsay.com/index.php?word=delectable" TargetMode="Externa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howjsay.com/index.php?word=abstemious" TargetMode="Externa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howjsay.com/index.php?word=lackluster"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howjsay.com/index.php?word=epicurean" TargetMode="Externa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en.wikipedia.org/wiki/File:Epicurus_bust2.jp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watercraftsonline.com/wp-content/uploads/2010/03/ship-food.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bmp"/><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howjsay.com/index.php?word=savory" TargetMode="External"/><Relationship Id="rId7"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57200" y="2174796"/>
            <a:ext cx="8305800" cy="4154984"/>
          </a:xfrm>
          <a:prstGeom prst="rect">
            <a:avLst/>
          </a:prstGeom>
          <a:noFill/>
          <a:ln w="9525">
            <a:noFill/>
            <a:miter lim="800000"/>
            <a:headEnd/>
            <a:tailEnd/>
          </a:ln>
        </p:spPr>
        <p:txBody>
          <a:bodyPr wrap="square">
            <a:spAutoFit/>
          </a:bodyPr>
          <a:lstStyle/>
          <a:p>
            <a:pPr algn="ctr">
              <a:spcBef>
                <a:spcPct val="50000"/>
              </a:spcBef>
            </a:pPr>
            <a:r>
              <a:rPr lang="en-US" sz="4800" b="1" dirty="0">
                <a:solidFill>
                  <a:srgbClr val="C00000"/>
                </a:solidFill>
                <a:effectLst>
                  <a:outerShdw blurRad="38100" dist="38100" dir="2700000" algn="tl">
                    <a:srgbClr val="C0C0C0"/>
                  </a:outerShdw>
                </a:effectLst>
              </a:rPr>
              <a:t>Monday, </a:t>
            </a:r>
            <a:endParaRPr lang="en-US" sz="4800" b="1" dirty="0" smtClean="0">
              <a:solidFill>
                <a:srgbClr val="C00000"/>
              </a:solidFill>
              <a:effectLst>
                <a:outerShdw blurRad="38100" dist="38100" dir="2700000" algn="tl">
                  <a:srgbClr val="C0C0C0"/>
                </a:outerShdw>
              </a:effectLst>
            </a:endParaRPr>
          </a:p>
          <a:p>
            <a:pPr algn="ctr">
              <a:spcBef>
                <a:spcPct val="50000"/>
              </a:spcBef>
            </a:pPr>
            <a:r>
              <a:rPr lang="en-US" sz="4800" b="1" dirty="0" smtClean="0">
                <a:solidFill>
                  <a:srgbClr val="C00000"/>
                </a:solidFill>
                <a:effectLst>
                  <a:outerShdw blurRad="38100" dist="38100" dir="2700000" algn="tl">
                    <a:srgbClr val="C0C0C0"/>
                  </a:outerShdw>
                </a:effectLst>
              </a:rPr>
              <a:t>November 28</a:t>
            </a:r>
            <a:r>
              <a:rPr lang="en-US" sz="4800" b="1" baseline="30000" dirty="0" smtClean="0">
                <a:solidFill>
                  <a:srgbClr val="C00000"/>
                </a:solidFill>
                <a:effectLst>
                  <a:outerShdw blurRad="38100" dist="38100" dir="2700000" algn="tl">
                    <a:srgbClr val="C0C0C0"/>
                  </a:outerShdw>
                </a:effectLst>
              </a:rPr>
              <a:t>th</a:t>
            </a:r>
            <a:r>
              <a:rPr lang="en-US" sz="4800" b="1" dirty="0" smtClean="0">
                <a:solidFill>
                  <a:srgbClr val="C00000"/>
                </a:solidFill>
                <a:effectLst>
                  <a:outerShdw blurRad="38100" dist="38100" dir="2700000" algn="tl">
                    <a:srgbClr val="C0C0C0"/>
                  </a:outerShdw>
                </a:effectLst>
              </a:rPr>
              <a:t> </a:t>
            </a:r>
          </a:p>
          <a:p>
            <a:pPr algn="ctr">
              <a:spcBef>
                <a:spcPct val="50000"/>
              </a:spcBef>
            </a:pPr>
            <a:r>
              <a:rPr lang="en-US" sz="4800" b="1" dirty="0" smtClean="0">
                <a:solidFill>
                  <a:srgbClr val="C00000"/>
                </a:solidFill>
                <a:effectLst>
                  <a:outerShdw blurRad="38100" dist="38100" dir="2700000" algn="tl">
                    <a:srgbClr val="C0C0C0"/>
                  </a:outerShdw>
                </a:effectLst>
              </a:rPr>
              <a:t>  </a:t>
            </a:r>
            <a:r>
              <a:rPr lang="en-US" sz="4800" b="1" dirty="0">
                <a:solidFill>
                  <a:srgbClr val="C00000"/>
                </a:solidFill>
                <a:effectLst>
                  <a:outerShdw blurRad="38100" dist="38100" dir="2700000" algn="tl">
                    <a:srgbClr val="C0C0C0"/>
                  </a:outerShdw>
                </a:effectLst>
              </a:rPr>
              <a:t>through </a:t>
            </a:r>
            <a:endParaRPr lang="en-US" sz="4800" b="1" dirty="0" smtClean="0">
              <a:solidFill>
                <a:srgbClr val="C00000"/>
              </a:solidFill>
              <a:effectLst>
                <a:outerShdw blurRad="38100" dist="38100" dir="2700000" algn="tl">
                  <a:srgbClr val="C0C0C0"/>
                </a:outerShdw>
              </a:effectLst>
            </a:endParaRPr>
          </a:p>
          <a:p>
            <a:pPr algn="ctr">
              <a:spcBef>
                <a:spcPct val="50000"/>
              </a:spcBef>
            </a:pPr>
            <a:r>
              <a:rPr lang="en-US" sz="4800" b="1" dirty="0" smtClean="0">
                <a:solidFill>
                  <a:srgbClr val="C00000"/>
                </a:solidFill>
                <a:effectLst>
                  <a:outerShdw blurRad="38100" dist="38100" dir="2700000" algn="tl">
                    <a:srgbClr val="C0C0C0"/>
                  </a:outerShdw>
                </a:effectLst>
              </a:rPr>
              <a:t>Friday, December 2</a:t>
            </a:r>
            <a:r>
              <a:rPr lang="en-US" sz="4800" b="1" baseline="30000" dirty="0" smtClean="0">
                <a:solidFill>
                  <a:srgbClr val="C00000"/>
                </a:solidFill>
                <a:effectLst>
                  <a:outerShdw blurRad="38100" dist="38100" dir="2700000" algn="tl">
                    <a:srgbClr val="C0C0C0"/>
                  </a:outerShdw>
                </a:effectLst>
              </a:rPr>
              <a:t>nd</a:t>
            </a:r>
            <a:r>
              <a:rPr lang="en-US" sz="4800" b="1" dirty="0" smtClean="0">
                <a:solidFill>
                  <a:srgbClr val="C00000"/>
                </a:solidFill>
                <a:effectLst>
                  <a:outerShdw blurRad="38100" dist="38100" dir="2700000" algn="tl">
                    <a:srgbClr val="C0C0C0"/>
                  </a:outerShdw>
                </a:effectLst>
              </a:rPr>
              <a:t> </a:t>
            </a:r>
            <a:r>
              <a:rPr lang="en-US" sz="4600" b="1" dirty="0" smtClean="0">
                <a:solidFill>
                  <a:srgbClr val="C00000"/>
                </a:solidFill>
                <a:effectLst>
                  <a:outerShdw blurRad="38100" dist="38100" dir="2700000" algn="tl">
                    <a:srgbClr val="C0C0C0"/>
                  </a:outerShdw>
                </a:effectLst>
              </a:rPr>
              <a:t>   </a:t>
            </a:r>
            <a:r>
              <a:rPr lang="en-US" sz="4600" b="1" dirty="0" smtClean="0">
                <a:solidFill>
                  <a:srgbClr val="C00000"/>
                </a:solidFill>
              </a:rPr>
              <a:t>   </a:t>
            </a:r>
            <a:endParaRPr lang="en-US" sz="4600" b="1" dirty="0">
              <a:solidFill>
                <a:srgbClr val="C00000"/>
              </a:solidFill>
            </a:endParaRPr>
          </a:p>
        </p:txBody>
      </p:sp>
      <p:sp>
        <p:nvSpPr>
          <p:cNvPr id="2" name="Rectangle 1"/>
          <p:cNvSpPr/>
          <p:nvPr/>
        </p:nvSpPr>
        <p:spPr>
          <a:xfrm>
            <a:off x="914400" y="685800"/>
            <a:ext cx="7315200" cy="9848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Word of the Day</a:t>
            </a:r>
          </a:p>
        </p:txBody>
      </p:sp>
    </p:spTree>
    <p:custDataLst>
      <p:tags r:id="rId1"/>
    </p:custDataLst>
    <p:extLst>
      <p:ext uri="{BB962C8B-B14F-4D97-AF65-F5344CB8AC3E}">
        <p14:creationId xmlns:p14="http://schemas.microsoft.com/office/powerpoint/2010/main" val="3956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lstStyle/>
          <a:p>
            <a:r>
              <a:rPr lang="en-US" dirty="0" smtClean="0"/>
              <a:t>Tuesday, November 29</a:t>
            </a:r>
            <a:r>
              <a:rPr lang="en-US" baseline="30000" dirty="0" smtClean="0"/>
              <a:t>th</a:t>
            </a:r>
            <a:r>
              <a:rPr lang="en-US" dirty="0" smtClean="0"/>
              <a:t> – 4</a:t>
            </a:r>
            <a:r>
              <a:rPr lang="en-US" baseline="30000" dirty="0" smtClean="0"/>
              <a:t>th</a:t>
            </a:r>
            <a:r>
              <a:rPr lang="en-US" dirty="0" smtClean="0"/>
              <a:t> Block</a:t>
            </a:r>
            <a:endParaRPr lang="en-US" dirty="0"/>
          </a:p>
        </p:txBody>
      </p:sp>
      <p:sp>
        <p:nvSpPr>
          <p:cNvPr id="4" name="Content Placeholder 3"/>
          <p:cNvSpPr>
            <a:spLocks noGrp="1"/>
          </p:cNvSpPr>
          <p:nvPr>
            <p:ph sz="half" idx="1"/>
          </p:nvPr>
        </p:nvSpPr>
        <p:spPr>
          <a:xfrm>
            <a:off x="4645150" y="2240280"/>
            <a:ext cx="4194049" cy="3877056"/>
          </a:xfrm>
        </p:spPr>
        <p:txBody>
          <a:bodyPr>
            <a:normAutofit/>
          </a:bodyPr>
          <a:lstStyle/>
          <a:p>
            <a:r>
              <a:rPr lang="en-US" sz="2000" dirty="0" smtClean="0"/>
              <a:t>Please complete </a:t>
            </a:r>
            <a:r>
              <a:rPr lang="en-US" sz="2000" dirty="0"/>
              <a:t>the following analogy</a:t>
            </a:r>
            <a:r>
              <a:rPr lang="en-US" sz="2000" dirty="0" smtClean="0"/>
              <a:t>:</a:t>
            </a:r>
          </a:p>
          <a:p>
            <a:endParaRPr lang="en-US" sz="2000" dirty="0"/>
          </a:p>
          <a:p>
            <a:r>
              <a:rPr lang="en-US" sz="2000" dirty="0" smtClean="0">
                <a:solidFill>
                  <a:schemeClr val="bg1"/>
                </a:solidFill>
              </a:rPr>
              <a:t>Savory is to disgusting, as __________ is to far away.</a:t>
            </a:r>
          </a:p>
          <a:p>
            <a:pPr marL="0" indent="0">
              <a:buNone/>
            </a:pPr>
            <a:endParaRPr lang="en-US" sz="2000" dirty="0"/>
          </a:p>
          <a:p>
            <a:r>
              <a:rPr lang="en-US" sz="2000" dirty="0" smtClean="0"/>
              <a:t>Nearby, close-at-hand, next door, etc. </a:t>
            </a:r>
          </a:p>
          <a:p>
            <a:pPr marL="0" indent="0">
              <a:buNone/>
            </a:pPr>
            <a:r>
              <a:rPr lang="en-US" sz="2000" dirty="0"/>
              <a:t>	</a:t>
            </a:r>
            <a:r>
              <a:rPr lang="en-US" sz="2000" dirty="0" smtClean="0"/>
              <a:t>[Antonyms]</a:t>
            </a:r>
          </a:p>
          <a:p>
            <a:endParaRPr lang="en-US" dirty="0"/>
          </a:p>
        </p:txBody>
      </p:sp>
      <p:sp>
        <p:nvSpPr>
          <p:cNvPr id="3" name="TextBox 2"/>
          <p:cNvSpPr txBox="1"/>
          <p:nvPr/>
        </p:nvSpPr>
        <p:spPr>
          <a:xfrm>
            <a:off x="304800" y="1447800"/>
            <a:ext cx="4038600" cy="923330"/>
          </a:xfrm>
          <a:prstGeom prst="rect">
            <a:avLst/>
          </a:prstGeom>
          <a:noFill/>
        </p:spPr>
        <p:txBody>
          <a:bodyPr wrap="square" rtlCol="0">
            <a:spAutoFit/>
          </a:bodyPr>
          <a:lstStyle/>
          <a:p>
            <a:r>
              <a:rPr lang="en-US" dirty="0" smtClean="0"/>
              <a:t>Which cartoon do you think relates more closely to the Word of the Day, </a:t>
            </a:r>
            <a:r>
              <a:rPr lang="en-US" b="1" dirty="0" smtClean="0">
                <a:effectLst>
                  <a:outerShdw blurRad="38100" dist="38100" dir="2700000" algn="tl">
                    <a:srgbClr val="000000">
                      <a:alpha val="43137"/>
                    </a:srgbClr>
                  </a:outerShdw>
                </a:effectLst>
              </a:rPr>
              <a:t>savory</a:t>
            </a:r>
            <a:r>
              <a:rPr lang="en-US" dirty="0" smtClean="0"/>
              <a:t>?  Why?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743200"/>
            <a:ext cx="3810000" cy="3581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1" y="2806700"/>
            <a:ext cx="3938739" cy="3594100"/>
          </a:xfrm>
          <a:prstGeom prst="rect">
            <a:avLst/>
          </a:prstGeom>
        </p:spPr>
      </p:pic>
    </p:spTree>
    <p:custDataLst>
      <p:tags r:id="rId1"/>
    </p:custDataLst>
    <p:extLst>
      <p:ext uri="{BB962C8B-B14F-4D97-AF65-F5344CB8AC3E}">
        <p14:creationId xmlns:p14="http://schemas.microsoft.com/office/powerpoint/2010/main" val="249183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985" y="457200"/>
            <a:ext cx="7123080" cy="924475"/>
          </a:xfrm>
        </p:spPr>
        <p:txBody>
          <a:bodyPr/>
          <a:lstStyle/>
          <a:p>
            <a:r>
              <a:rPr lang="en-US" sz="2800" dirty="0" smtClean="0"/>
              <a:t>Wednesday, November 30</a:t>
            </a:r>
            <a:r>
              <a:rPr lang="en-US" sz="2800" baseline="30000" dirty="0" smtClean="0"/>
              <a:t>th</a:t>
            </a:r>
            <a:r>
              <a:rPr lang="en-US" sz="2800" dirty="0" smtClean="0"/>
              <a:t> – 1</a:t>
            </a:r>
            <a:r>
              <a:rPr lang="en-US" sz="2800" baseline="30000" dirty="0" smtClean="0"/>
              <a:t>st</a:t>
            </a:r>
            <a:r>
              <a:rPr lang="en-US" sz="2800" dirty="0" smtClean="0"/>
              <a:t> Block</a:t>
            </a:r>
            <a:endParaRPr lang="en-US" sz="2800" dirty="0"/>
          </a:p>
        </p:txBody>
      </p:sp>
      <p:sp>
        <p:nvSpPr>
          <p:cNvPr id="3" name="Content Placeholder 2"/>
          <p:cNvSpPr>
            <a:spLocks noGrp="1"/>
          </p:cNvSpPr>
          <p:nvPr>
            <p:ph sz="half" idx="1"/>
          </p:nvPr>
        </p:nvSpPr>
        <p:spPr>
          <a:xfrm>
            <a:off x="609600" y="1447800"/>
            <a:ext cx="3928477" cy="4432301"/>
          </a:xfrm>
        </p:spPr>
        <p:txBody>
          <a:bodyPr>
            <a:normAutofit/>
          </a:bodyPr>
          <a:lstStyle/>
          <a:p>
            <a:r>
              <a:rPr lang="en-US" dirty="0" smtClean="0"/>
              <a:t>What is the definition of the word </a:t>
            </a:r>
            <a:r>
              <a:rPr lang="en-US" b="1" dirty="0" smtClean="0"/>
              <a:t>delectable</a:t>
            </a:r>
            <a:r>
              <a:rPr lang="en-US" dirty="0" smtClean="0"/>
              <a:t>? </a:t>
            </a:r>
          </a:p>
          <a:p>
            <a:r>
              <a:rPr lang="en-US" dirty="0" smtClean="0"/>
              <a:t>How do you pronounce the word </a:t>
            </a:r>
            <a:r>
              <a:rPr lang="en-US" dirty="0" smtClean="0">
                <a:hlinkClick r:id="rId3"/>
              </a:rPr>
              <a:t>delectable</a:t>
            </a:r>
            <a:r>
              <a:rPr lang="en-US" dirty="0" smtClean="0"/>
              <a:t>? [</a:t>
            </a:r>
            <a:r>
              <a:rPr lang="en-US" dirty="0" err="1"/>
              <a:t>dih-</a:t>
            </a:r>
            <a:r>
              <a:rPr lang="en-US" b="1" dirty="0" err="1"/>
              <a:t>lek</a:t>
            </a:r>
            <a:r>
              <a:rPr lang="en-US" dirty="0" err="1"/>
              <a:t>-t</a:t>
            </a:r>
            <a:r>
              <a:rPr lang="en-US" i="1" dirty="0" err="1"/>
              <a:t>uh</a:t>
            </a:r>
            <a:r>
              <a:rPr lang="en-US" dirty="0" err="1"/>
              <a:t>-b</a:t>
            </a:r>
            <a:r>
              <a:rPr lang="en-US" i="1" dirty="0" err="1"/>
              <a:t>uh</a:t>
            </a:r>
            <a:r>
              <a:rPr lang="en-US" dirty="0" err="1"/>
              <a:t>l</a:t>
            </a:r>
            <a:r>
              <a:rPr lang="en-US" dirty="0" smtClean="0"/>
              <a:t>]?</a:t>
            </a:r>
            <a:endParaRPr lang="en-US" dirty="0"/>
          </a:p>
          <a:p>
            <a:r>
              <a:rPr lang="en-US" dirty="0" smtClean="0"/>
              <a:t>What part of speech is delectable?</a:t>
            </a:r>
            <a:endParaRPr lang="en-US" dirty="0"/>
          </a:p>
          <a:p>
            <a:r>
              <a:rPr lang="en-US" dirty="0"/>
              <a:t>From the Latin  </a:t>
            </a:r>
            <a:r>
              <a:rPr lang="en-US" b="1" dirty="0" err="1"/>
              <a:t>delectabilis</a:t>
            </a:r>
            <a:r>
              <a:rPr lang="en-US" dirty="0"/>
              <a:t> (</a:t>
            </a:r>
            <a:r>
              <a:rPr lang="en-US" i="1" dirty="0"/>
              <a:t>delightful</a:t>
            </a:r>
            <a:r>
              <a:rPr lang="en-US" dirty="0"/>
              <a:t>)  </a:t>
            </a:r>
          </a:p>
          <a:p>
            <a:r>
              <a:rPr lang="en-US" i="1" dirty="0" smtClean="0"/>
              <a:t>Other forms of the word include:  </a:t>
            </a:r>
            <a:r>
              <a:rPr lang="en-US" b="1" dirty="0" smtClean="0">
                <a:solidFill>
                  <a:srgbClr val="FFFF00"/>
                </a:solidFill>
              </a:rPr>
              <a:t>delectableness</a:t>
            </a:r>
            <a:r>
              <a:rPr lang="en-US" dirty="0" smtClean="0"/>
              <a:t> </a:t>
            </a:r>
            <a:r>
              <a:rPr lang="en-US" dirty="0"/>
              <a:t>(noun</a:t>
            </a:r>
            <a:r>
              <a:rPr lang="en-US" dirty="0" smtClean="0"/>
              <a:t>), </a:t>
            </a:r>
            <a:r>
              <a:rPr lang="en-US" b="1" dirty="0" smtClean="0">
                <a:solidFill>
                  <a:srgbClr val="C00000"/>
                </a:solidFill>
              </a:rPr>
              <a:t>delectability</a:t>
            </a:r>
            <a:r>
              <a:rPr lang="en-US" dirty="0" smtClean="0"/>
              <a:t> </a:t>
            </a:r>
            <a:r>
              <a:rPr lang="en-US" dirty="0"/>
              <a:t>(noun), </a:t>
            </a:r>
            <a:r>
              <a:rPr lang="en-US" b="1" dirty="0" smtClean="0">
                <a:solidFill>
                  <a:srgbClr val="FF3788"/>
                </a:solidFill>
              </a:rPr>
              <a:t>delectably</a:t>
            </a:r>
            <a:r>
              <a:rPr lang="en-US" dirty="0" smtClean="0"/>
              <a:t> </a:t>
            </a:r>
            <a:r>
              <a:rPr lang="en-US" dirty="0"/>
              <a:t>(</a:t>
            </a:r>
            <a:r>
              <a:rPr lang="en-US" dirty="0" err="1"/>
              <a:t>adv</a:t>
            </a:r>
            <a:r>
              <a:rPr lang="en-US" dirty="0" smtClean="0"/>
              <a:t>)</a:t>
            </a:r>
            <a:r>
              <a:rPr lang="en-US" dirty="0"/>
              <a:t> </a:t>
            </a:r>
          </a:p>
          <a:p>
            <a:endParaRPr lang="en-US" dirty="0"/>
          </a:p>
        </p:txBody>
      </p:sp>
      <p:sp>
        <p:nvSpPr>
          <p:cNvPr id="4" name="TextBox 3"/>
          <p:cNvSpPr txBox="1"/>
          <p:nvPr/>
        </p:nvSpPr>
        <p:spPr>
          <a:xfrm>
            <a:off x="4811486" y="3962400"/>
            <a:ext cx="4180114" cy="3139321"/>
          </a:xfrm>
          <a:prstGeom prst="rect">
            <a:avLst/>
          </a:prstGeom>
          <a:noFill/>
        </p:spPr>
        <p:txBody>
          <a:bodyPr wrap="square" rtlCol="0">
            <a:spAutoFit/>
          </a:bodyPr>
          <a:lstStyle/>
          <a:p>
            <a:r>
              <a:rPr lang="en-US" dirty="0" smtClean="0">
                <a:solidFill>
                  <a:schemeClr val="bg1"/>
                </a:solidFill>
              </a:rPr>
              <a:t>“These high wild hills and rough uneven ways</a:t>
            </a:r>
          </a:p>
          <a:p>
            <a:r>
              <a:rPr lang="en-US" dirty="0" smtClean="0">
                <a:solidFill>
                  <a:schemeClr val="bg1"/>
                </a:solidFill>
              </a:rPr>
              <a:t>Draw out our miles and make them wearisome;</a:t>
            </a:r>
          </a:p>
          <a:p>
            <a:r>
              <a:rPr lang="en-US" dirty="0" smtClean="0">
                <a:solidFill>
                  <a:schemeClr val="bg1"/>
                </a:solidFill>
              </a:rPr>
              <a:t>But yet your fair discourse hath been as sugar, </a:t>
            </a:r>
          </a:p>
          <a:p>
            <a:r>
              <a:rPr lang="en-US" dirty="0" smtClean="0">
                <a:solidFill>
                  <a:schemeClr val="bg1"/>
                </a:solidFill>
              </a:rPr>
              <a:t>Making the hard way sweet and </a:t>
            </a:r>
            <a:r>
              <a:rPr lang="en-US" b="1" dirty="0" smtClean="0">
                <a:solidFill>
                  <a:schemeClr val="bg1"/>
                </a:solidFill>
              </a:rPr>
              <a:t>delectable</a:t>
            </a:r>
            <a:r>
              <a:rPr lang="en-US" dirty="0" smtClean="0">
                <a:solidFill>
                  <a:schemeClr val="bg1"/>
                </a:solidFill>
              </a:rPr>
              <a:t>.”     		    	-- from King Richard II, 	  by William Shakespeare</a:t>
            </a:r>
            <a:r>
              <a:rPr lang="en-US" dirty="0">
                <a:solidFill>
                  <a:schemeClr val="bg1"/>
                </a:solidFill>
              </a:rPr>
              <a:t/>
            </a:r>
            <a:br>
              <a:rPr lang="en-US" dirty="0">
                <a:solidFill>
                  <a:schemeClr val="bg1"/>
                </a:solidFill>
              </a:rPr>
            </a:br>
            <a:endParaRPr lang="en-US" dirty="0">
              <a:solidFill>
                <a:schemeClr val="bg1"/>
              </a:solidFill>
            </a:endParaRPr>
          </a:p>
        </p:txBody>
      </p:sp>
      <p:pic>
        <p:nvPicPr>
          <p:cNvPr id="1026" name="Picture 2" descr="http://www.carambolatci.com/images/gallery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486" y="1371600"/>
            <a:ext cx="4027714" cy="2501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156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Wednesday</a:t>
            </a:r>
            <a:r>
              <a:rPr lang="en-US" sz="2800" dirty="0"/>
              <a:t>, </a:t>
            </a:r>
            <a:r>
              <a:rPr lang="en-US" sz="2800" dirty="0" smtClean="0"/>
              <a:t>November 30</a:t>
            </a:r>
            <a:r>
              <a:rPr lang="en-US" sz="2800" baseline="30000" dirty="0" smtClean="0"/>
              <a:t>th</a:t>
            </a:r>
            <a:r>
              <a:rPr lang="en-US" sz="2800" dirty="0" smtClean="0"/>
              <a:t> – 2</a:t>
            </a:r>
            <a:r>
              <a:rPr lang="en-US" sz="2800" baseline="30000" dirty="0" smtClean="0"/>
              <a:t>nd </a:t>
            </a:r>
            <a:r>
              <a:rPr lang="en-US" sz="2800" dirty="0" smtClean="0"/>
              <a:t>Block</a:t>
            </a:r>
            <a:endParaRPr lang="en-US" sz="2800" dirty="0"/>
          </a:p>
        </p:txBody>
      </p:sp>
      <p:sp>
        <p:nvSpPr>
          <p:cNvPr id="2" name="Content Placeholder 1"/>
          <p:cNvSpPr>
            <a:spLocks noGrp="1"/>
          </p:cNvSpPr>
          <p:nvPr>
            <p:ph idx="1"/>
          </p:nvPr>
        </p:nvSpPr>
        <p:spPr>
          <a:xfrm>
            <a:off x="762000" y="1752600"/>
            <a:ext cx="7745505" cy="3877815"/>
          </a:xfrm>
        </p:spPr>
        <p:txBody>
          <a:bodyPr>
            <a:normAutofit/>
          </a:bodyPr>
          <a:lstStyle/>
          <a:p>
            <a:r>
              <a:rPr lang="en-US" sz="2000" b="1" dirty="0" smtClean="0">
                <a:solidFill>
                  <a:srgbClr val="FFFF00"/>
                </a:solidFill>
              </a:rPr>
              <a:t>Delectable </a:t>
            </a:r>
            <a:r>
              <a:rPr lang="en-US" sz="2000" dirty="0" smtClean="0">
                <a:solidFill>
                  <a:srgbClr val="FFFF00"/>
                </a:solidFill>
              </a:rPr>
              <a:t>– adjective. </a:t>
            </a:r>
            <a:r>
              <a:rPr lang="en-US" sz="2000" dirty="0" smtClean="0">
                <a:solidFill>
                  <a:srgbClr val="FFC000"/>
                </a:solidFill>
              </a:rPr>
              <a:t>Delicious</a:t>
            </a:r>
            <a:r>
              <a:rPr lang="en-US" sz="2000" dirty="0">
                <a:solidFill>
                  <a:srgbClr val="FFC000"/>
                </a:solidFill>
              </a:rPr>
              <a:t>; highly pleasing or </a:t>
            </a:r>
            <a:r>
              <a:rPr lang="en-US" sz="2000" dirty="0" smtClean="0">
                <a:solidFill>
                  <a:srgbClr val="FFC000"/>
                </a:solidFill>
              </a:rPr>
              <a:t>enjoyable; delightful</a:t>
            </a:r>
            <a:endParaRPr lang="en-US" sz="2000" dirty="0" smtClean="0">
              <a:solidFill>
                <a:srgbClr val="FFFF00"/>
              </a:solidFill>
            </a:endParaRPr>
          </a:p>
          <a:p>
            <a:r>
              <a:rPr lang="en-US" sz="2000" dirty="0" smtClean="0"/>
              <a:t>What is another word for delectable (synonym)?</a:t>
            </a:r>
          </a:p>
          <a:p>
            <a:r>
              <a:rPr lang="en-US" sz="2000" b="1" dirty="0">
                <a:solidFill>
                  <a:srgbClr val="00FF00"/>
                </a:solidFill>
              </a:rPr>
              <a:t>S</a:t>
            </a:r>
            <a:r>
              <a:rPr lang="en-US" sz="2000" b="1" dirty="0" smtClean="0">
                <a:solidFill>
                  <a:srgbClr val="00FF00"/>
                </a:solidFill>
              </a:rPr>
              <a:t>avory</a:t>
            </a:r>
            <a:r>
              <a:rPr lang="en-US" sz="2000" b="1" dirty="0">
                <a:solidFill>
                  <a:srgbClr val="00FF00"/>
                </a:solidFill>
              </a:rPr>
              <a:t>, </a:t>
            </a:r>
            <a:r>
              <a:rPr lang="en-US" sz="2000" b="1" dirty="0" smtClean="0">
                <a:solidFill>
                  <a:srgbClr val="00FF00"/>
                </a:solidFill>
              </a:rPr>
              <a:t>delicious, pleasurable, ambrosial, gratifying, scrumptious</a:t>
            </a:r>
          </a:p>
          <a:p>
            <a:r>
              <a:rPr lang="en-US" sz="2000" dirty="0" smtClean="0"/>
              <a:t>What word means the opposite of  delectable (antonym)?</a:t>
            </a:r>
          </a:p>
          <a:p>
            <a:r>
              <a:rPr lang="en-US" sz="2000" b="1" dirty="0" smtClean="0">
                <a:solidFill>
                  <a:srgbClr val="7030A0"/>
                </a:solidFill>
              </a:rPr>
              <a:t>Disagreeable, distasteful, repulsive, nasty</a:t>
            </a:r>
          </a:p>
        </p:txBody>
      </p:sp>
    </p:spTree>
    <p:custDataLst>
      <p:tags r:id="rId1"/>
    </p:custDataLst>
    <p:extLst>
      <p:ext uri="{BB962C8B-B14F-4D97-AF65-F5344CB8AC3E}">
        <p14:creationId xmlns:p14="http://schemas.microsoft.com/office/powerpoint/2010/main" val="209625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Wednesday</a:t>
            </a:r>
            <a:r>
              <a:rPr lang="en-US" sz="2800" dirty="0"/>
              <a:t>, </a:t>
            </a:r>
            <a:r>
              <a:rPr lang="en-US" sz="2800" dirty="0" smtClean="0"/>
              <a:t>November 30</a:t>
            </a:r>
            <a:r>
              <a:rPr lang="en-US" sz="2800" baseline="30000" dirty="0" smtClean="0"/>
              <a:t>th</a:t>
            </a:r>
            <a:r>
              <a:rPr lang="en-US" sz="2800" dirty="0" smtClean="0"/>
              <a:t> - 3</a:t>
            </a:r>
            <a:r>
              <a:rPr lang="en-US" sz="2800" baseline="30000" dirty="0" smtClean="0"/>
              <a:t>rd</a:t>
            </a:r>
            <a:r>
              <a:rPr lang="en-US" sz="2800" dirty="0" smtClean="0"/>
              <a:t> Block</a:t>
            </a:r>
            <a:endParaRPr lang="en-US" sz="2800" dirty="0"/>
          </a:p>
        </p:txBody>
      </p:sp>
      <p:sp>
        <p:nvSpPr>
          <p:cNvPr id="3" name="Content Placeholder 2"/>
          <p:cNvSpPr>
            <a:spLocks noGrp="1"/>
          </p:cNvSpPr>
          <p:nvPr>
            <p:ph sz="half" idx="1"/>
          </p:nvPr>
        </p:nvSpPr>
        <p:spPr>
          <a:xfrm>
            <a:off x="457200" y="1855787"/>
            <a:ext cx="3471277" cy="4051301"/>
          </a:xfrm>
        </p:spPr>
        <p:txBody>
          <a:bodyPr>
            <a:normAutofit/>
          </a:bodyPr>
          <a:lstStyle/>
          <a:p>
            <a:r>
              <a:rPr lang="en-US" dirty="0" smtClean="0"/>
              <a:t>Use </a:t>
            </a:r>
            <a:r>
              <a:rPr lang="en-US" dirty="0"/>
              <a:t>the word</a:t>
            </a:r>
            <a:r>
              <a:rPr lang="en-US" b="1" dirty="0">
                <a:effectLst>
                  <a:outerShdw blurRad="38100" dist="38100" dir="2700000" algn="tl">
                    <a:srgbClr val="C0C0C0"/>
                  </a:outerShdw>
                </a:effectLst>
              </a:rPr>
              <a:t> </a:t>
            </a:r>
            <a:r>
              <a:rPr lang="en-US" b="1" dirty="0" smtClean="0">
                <a:effectLst>
                  <a:outerShdw blurRad="38100" dist="38100" dir="2700000" algn="tl">
                    <a:srgbClr val="C0C0C0"/>
                  </a:outerShdw>
                </a:effectLst>
              </a:rPr>
              <a:t>delectable </a:t>
            </a:r>
            <a:r>
              <a:rPr lang="en-US" dirty="0" smtClean="0"/>
              <a:t>to </a:t>
            </a:r>
            <a:r>
              <a:rPr lang="en-US" dirty="0"/>
              <a:t>describe the </a:t>
            </a:r>
            <a:r>
              <a:rPr lang="en-US" dirty="0" smtClean="0"/>
              <a:t>picture </a:t>
            </a:r>
            <a:r>
              <a:rPr lang="en-US" dirty="0"/>
              <a:t>to the right</a:t>
            </a:r>
            <a:r>
              <a:rPr lang="en-US" dirty="0" smtClean="0"/>
              <a:t>?</a:t>
            </a:r>
          </a:p>
          <a:p>
            <a:r>
              <a:rPr lang="en-US" u="sng" dirty="0" smtClean="0"/>
              <a:t>Example</a:t>
            </a:r>
            <a:r>
              <a:rPr lang="en-US" dirty="0" smtClean="0"/>
              <a:t>:  Getting her head stuck in a glass is a small price to pay for a taste of </a:t>
            </a:r>
            <a:r>
              <a:rPr lang="en-US" b="1" dirty="0" smtClean="0">
                <a:effectLst>
                  <a:outerShdw blurRad="38100" dist="38100" dir="2700000" algn="tl">
                    <a:srgbClr val="000000">
                      <a:alpha val="43137"/>
                    </a:srgbClr>
                  </a:outerShdw>
                </a:effectLst>
              </a:rPr>
              <a:t>delectable</a:t>
            </a:r>
            <a:r>
              <a:rPr lang="en-US" dirty="0" smtClean="0">
                <a:effectLst>
                  <a:outerShdw blurRad="38100" dist="38100" dir="2700000" algn="tl">
                    <a:srgbClr val="000000">
                      <a:alpha val="43137"/>
                    </a:srgbClr>
                  </a:outerShdw>
                </a:effectLst>
              </a:rPr>
              <a:t> </a:t>
            </a:r>
            <a:r>
              <a:rPr lang="en-US" dirty="0" smtClean="0"/>
              <a:t>milk.</a:t>
            </a:r>
            <a:endParaRPr lang="en-US" u="sng" dirty="0" smtClean="0"/>
          </a:p>
          <a:p>
            <a:r>
              <a:rPr lang="en-US" i="1" dirty="0" smtClean="0"/>
              <a:t>Now </a:t>
            </a:r>
            <a:r>
              <a:rPr lang="en-US" i="1" dirty="0"/>
              <a:t>write your own sentence using the word </a:t>
            </a:r>
            <a:r>
              <a:rPr lang="en-US" b="1" dirty="0" smtClean="0">
                <a:effectLst>
                  <a:outerShdw blurRad="38100" dist="38100" dir="2700000" algn="tl">
                    <a:srgbClr val="000000">
                      <a:alpha val="43137"/>
                    </a:srgbClr>
                  </a:outerShdw>
                </a:effectLst>
              </a:rPr>
              <a:t>delectable</a:t>
            </a:r>
            <a:r>
              <a:rPr lang="en-US" dirty="0" smtClean="0"/>
              <a:t>, to </a:t>
            </a:r>
            <a:r>
              <a:rPr lang="en-US" i="1" dirty="0" smtClean="0"/>
              <a:t>demonstrate your understanding of the word. </a:t>
            </a:r>
            <a:endParaRPr lang="en-US" i="1" dirty="0"/>
          </a:p>
        </p:txBody>
      </p:sp>
      <p:pic>
        <p:nvPicPr>
          <p:cNvPr id="4" name="Picture 2" descr="http://img.webmd.com/dtmcms/live/webmd/consumer_assets/site_images/articles/health_tools/surprises_about_dogs_and_cats_slideshow/getty_rm_photo_of_cat_drinking_mi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0"/>
            <a:ext cx="4695825" cy="31908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6647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lstStyle/>
          <a:p>
            <a:r>
              <a:rPr lang="en-US" sz="2800" dirty="0" smtClean="0"/>
              <a:t>Wednesday, November 30</a:t>
            </a:r>
            <a:r>
              <a:rPr lang="en-US" sz="2800" baseline="30000" dirty="0" smtClean="0"/>
              <a:t>th</a:t>
            </a:r>
            <a:r>
              <a:rPr lang="en-US" sz="2800" dirty="0" smtClean="0"/>
              <a:t> – 4</a:t>
            </a:r>
            <a:r>
              <a:rPr lang="en-US" sz="2800" baseline="30000" dirty="0" smtClean="0"/>
              <a:t>th</a:t>
            </a:r>
            <a:r>
              <a:rPr lang="en-US" sz="2800" dirty="0"/>
              <a:t> </a:t>
            </a:r>
            <a:r>
              <a:rPr lang="en-US" sz="2800" dirty="0" smtClean="0"/>
              <a:t>Block</a:t>
            </a:r>
            <a:endParaRPr lang="en-US" sz="2800" dirty="0"/>
          </a:p>
        </p:txBody>
      </p:sp>
      <p:sp>
        <p:nvSpPr>
          <p:cNvPr id="3" name="Content Placeholder 2"/>
          <p:cNvSpPr>
            <a:spLocks noGrp="1"/>
          </p:cNvSpPr>
          <p:nvPr>
            <p:ph sz="half" idx="1"/>
          </p:nvPr>
        </p:nvSpPr>
        <p:spPr>
          <a:xfrm>
            <a:off x="185057" y="1524000"/>
            <a:ext cx="3803904" cy="1722120"/>
          </a:xfrm>
        </p:spPr>
        <p:txBody>
          <a:bodyPr>
            <a:normAutofit/>
          </a:bodyPr>
          <a:lstStyle/>
          <a:p>
            <a:r>
              <a:rPr lang="en-US" dirty="0" smtClean="0"/>
              <a:t>Which picture best relates to the term </a:t>
            </a:r>
            <a:r>
              <a:rPr lang="en-US" b="1" dirty="0" smtClean="0"/>
              <a:t>delectable</a:t>
            </a:r>
            <a:r>
              <a:rPr lang="en-US" dirty="0" smtClean="0"/>
              <a:t>?  Why?</a:t>
            </a:r>
            <a:endParaRPr lang="en-US" dirty="0"/>
          </a:p>
          <a:p>
            <a:endParaRPr lang="en-US" dirty="0"/>
          </a:p>
        </p:txBody>
      </p:sp>
      <p:sp>
        <p:nvSpPr>
          <p:cNvPr id="4" name="Content Placeholder 3"/>
          <p:cNvSpPr>
            <a:spLocks noGrp="1"/>
          </p:cNvSpPr>
          <p:nvPr>
            <p:ph sz="half" idx="2"/>
          </p:nvPr>
        </p:nvSpPr>
        <p:spPr>
          <a:xfrm>
            <a:off x="4572000" y="1905000"/>
            <a:ext cx="4194049" cy="4166507"/>
          </a:xfrm>
        </p:spPr>
        <p:txBody>
          <a:bodyPr>
            <a:normAutofit/>
          </a:bodyPr>
          <a:lstStyle/>
          <a:p>
            <a:r>
              <a:rPr lang="en-US" dirty="0">
                <a:solidFill>
                  <a:schemeClr val="bg1"/>
                </a:solidFill>
              </a:rPr>
              <a:t>Can you complete the following analogy</a:t>
            </a:r>
            <a:r>
              <a:rPr lang="en-US" dirty="0" smtClean="0">
                <a:solidFill>
                  <a:schemeClr val="bg1"/>
                </a:solidFill>
              </a:rPr>
              <a:t>:</a:t>
            </a:r>
          </a:p>
          <a:p>
            <a:endParaRPr lang="en-US" dirty="0">
              <a:solidFill>
                <a:schemeClr val="bg1"/>
              </a:solidFill>
            </a:endParaRPr>
          </a:p>
          <a:p>
            <a:pPr marL="0" indent="0">
              <a:buNone/>
            </a:pPr>
            <a:r>
              <a:rPr lang="en-US" dirty="0" smtClean="0">
                <a:solidFill>
                  <a:schemeClr val="bg1"/>
                </a:solidFill>
              </a:rPr>
              <a:t>   Delectable is to dessert, as     ______ is to conflagration.</a:t>
            </a:r>
          </a:p>
          <a:p>
            <a:pPr marL="0" indent="0">
              <a:buNone/>
            </a:pPr>
            <a:endParaRPr lang="en-US" dirty="0">
              <a:solidFill>
                <a:schemeClr val="bg1"/>
              </a:solidFill>
            </a:endParaRPr>
          </a:p>
          <a:p>
            <a:r>
              <a:rPr lang="en-US" dirty="0" smtClean="0">
                <a:solidFill>
                  <a:schemeClr val="bg1"/>
                </a:solidFill>
              </a:rPr>
              <a:t>Hot, fiery, roaring, etc.</a:t>
            </a:r>
          </a:p>
          <a:p>
            <a:pPr marL="0" indent="0">
              <a:buNone/>
            </a:pPr>
            <a:r>
              <a:rPr lang="en-US" dirty="0">
                <a:solidFill>
                  <a:schemeClr val="bg1"/>
                </a:solidFill>
              </a:rPr>
              <a:t>	</a:t>
            </a:r>
            <a:r>
              <a:rPr lang="en-US" dirty="0" smtClean="0">
                <a:solidFill>
                  <a:schemeClr val="bg1"/>
                </a:solidFill>
              </a:rPr>
              <a:t>[Descriptive adjectives]</a:t>
            </a:r>
          </a:p>
          <a:p>
            <a:endParaRPr lang="en-US" dirty="0"/>
          </a:p>
          <a:p>
            <a:endParaRPr lang="en-US" dirty="0">
              <a:solidFill>
                <a:srgbClr val="7030A0"/>
              </a:solidFill>
            </a:endParaRP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54445" y="2862758"/>
            <a:ext cx="2118495" cy="21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vizeer.com/wp-content/uploads/2011/05/The-Delectable-Series-Design-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54" y="2862758"/>
            <a:ext cx="2111846" cy="3170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8400" y="5486400"/>
            <a:ext cx="3962400" cy="923330"/>
          </a:xfrm>
          <a:prstGeom prst="rect">
            <a:avLst/>
          </a:prstGeom>
          <a:noFill/>
        </p:spPr>
        <p:txBody>
          <a:bodyPr wrap="square" rtlCol="0">
            <a:spAutoFit/>
          </a:bodyPr>
          <a:lstStyle/>
          <a:p>
            <a:r>
              <a:rPr lang="en-US" dirty="0" smtClean="0"/>
              <a:t>Would you change your mind if you knew that the left hand image is made entirely of wool?</a:t>
            </a:r>
            <a:endParaRPr lang="en-US" dirty="0"/>
          </a:p>
        </p:txBody>
      </p:sp>
    </p:spTree>
    <p:custDataLst>
      <p:tags r:id="rId1"/>
    </p:custDataLst>
    <p:extLst>
      <p:ext uri="{BB962C8B-B14F-4D97-AF65-F5344CB8AC3E}">
        <p14:creationId xmlns:p14="http://schemas.microsoft.com/office/powerpoint/2010/main" val="152582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Thursday, December 1</a:t>
            </a:r>
            <a:r>
              <a:rPr lang="en-US" sz="2800" baseline="30000" dirty="0" smtClean="0"/>
              <a:t>st</a:t>
            </a:r>
            <a:r>
              <a:rPr lang="en-US" sz="2800" dirty="0" smtClean="0"/>
              <a:t> – 1</a:t>
            </a:r>
            <a:r>
              <a:rPr lang="en-US" sz="2800" baseline="30000" dirty="0" smtClean="0"/>
              <a:t>st</a:t>
            </a:r>
            <a:r>
              <a:rPr lang="en-US" sz="2800" dirty="0" smtClean="0"/>
              <a:t> Block</a:t>
            </a:r>
            <a:endParaRPr lang="en-US" sz="2800" dirty="0"/>
          </a:p>
        </p:txBody>
      </p:sp>
      <p:sp>
        <p:nvSpPr>
          <p:cNvPr id="3" name="Content Placeholder 2"/>
          <p:cNvSpPr>
            <a:spLocks noGrp="1"/>
          </p:cNvSpPr>
          <p:nvPr>
            <p:ph sz="half" idx="1"/>
          </p:nvPr>
        </p:nvSpPr>
        <p:spPr>
          <a:noFill/>
        </p:spPr>
        <p:txBody>
          <a:bodyPr>
            <a:normAutofit fontScale="92500"/>
          </a:bodyPr>
          <a:lstStyle/>
          <a:p>
            <a:r>
              <a:rPr lang="en-US" dirty="0" smtClean="0"/>
              <a:t>What is the definition of the word </a:t>
            </a:r>
            <a:r>
              <a:rPr lang="en-US" b="1" dirty="0" smtClean="0"/>
              <a:t>abstemious?</a:t>
            </a:r>
          </a:p>
          <a:p>
            <a:r>
              <a:rPr lang="en-US" dirty="0" smtClean="0"/>
              <a:t>How do you pronounce </a:t>
            </a:r>
            <a:r>
              <a:rPr lang="en-US" b="1" dirty="0">
                <a:hlinkClick r:id="rId3"/>
              </a:rPr>
              <a:t>abstemious</a:t>
            </a:r>
            <a:r>
              <a:rPr lang="en-US" dirty="0" smtClean="0">
                <a:hlinkClick r:id="rId3"/>
              </a:rPr>
              <a:t> </a:t>
            </a:r>
            <a:r>
              <a:rPr lang="en-US" dirty="0" smtClean="0"/>
              <a:t>[</a:t>
            </a:r>
            <a:r>
              <a:rPr lang="en-US" dirty="0" err="1" smtClean="0"/>
              <a:t>ab-</a:t>
            </a:r>
            <a:r>
              <a:rPr lang="en-US" b="1" dirty="0" err="1" smtClean="0"/>
              <a:t>stee</a:t>
            </a:r>
            <a:r>
              <a:rPr lang="en-US" dirty="0" err="1" smtClean="0"/>
              <a:t>-mee-</a:t>
            </a:r>
            <a:r>
              <a:rPr lang="en-US" i="1" dirty="0" err="1" smtClean="0"/>
              <a:t>uh</a:t>
            </a:r>
            <a:r>
              <a:rPr lang="en-US" dirty="0" err="1" smtClean="0"/>
              <a:t>s</a:t>
            </a:r>
            <a:r>
              <a:rPr lang="en-US" dirty="0" smtClean="0"/>
              <a:t>]?</a:t>
            </a:r>
            <a:endParaRPr lang="en-US" dirty="0"/>
          </a:p>
          <a:p>
            <a:r>
              <a:rPr lang="en-US" dirty="0" smtClean="0"/>
              <a:t>What part of speech is abstemious?</a:t>
            </a:r>
            <a:endParaRPr lang="en-US" dirty="0"/>
          </a:p>
          <a:p>
            <a:r>
              <a:rPr lang="en-US" dirty="0"/>
              <a:t>From the Latin  </a:t>
            </a:r>
            <a:r>
              <a:rPr lang="en-US" b="1" dirty="0" err="1"/>
              <a:t>ab</a:t>
            </a:r>
            <a:r>
              <a:rPr lang="en-US" b="1" dirty="0"/>
              <a:t>- </a:t>
            </a:r>
            <a:r>
              <a:rPr lang="en-US" dirty="0"/>
              <a:t>(</a:t>
            </a:r>
            <a:r>
              <a:rPr lang="en-US" i="1" dirty="0"/>
              <a:t>from</a:t>
            </a:r>
            <a:r>
              <a:rPr lang="en-US" dirty="0"/>
              <a:t>)  </a:t>
            </a:r>
            <a:r>
              <a:rPr lang="en-US" b="1" dirty="0"/>
              <a:t>+ </a:t>
            </a:r>
            <a:r>
              <a:rPr lang="en-US" b="1" dirty="0" err="1" smtClean="0"/>
              <a:t>temetum</a:t>
            </a:r>
            <a:r>
              <a:rPr lang="en-US" b="1" dirty="0" smtClean="0"/>
              <a:t> </a:t>
            </a:r>
            <a:r>
              <a:rPr lang="en-US" dirty="0"/>
              <a:t>(</a:t>
            </a:r>
            <a:r>
              <a:rPr lang="en-US" i="1" dirty="0"/>
              <a:t>strong drink</a:t>
            </a:r>
            <a:r>
              <a:rPr lang="en-US" dirty="0"/>
              <a:t>)</a:t>
            </a:r>
          </a:p>
          <a:p>
            <a:r>
              <a:rPr lang="en-US" dirty="0" smtClean="0"/>
              <a:t> </a:t>
            </a:r>
            <a:r>
              <a:rPr lang="en-US" i="1" dirty="0" smtClean="0"/>
              <a:t>Other forms of the word include:         </a:t>
            </a:r>
            <a:r>
              <a:rPr lang="en-US" b="1" dirty="0" smtClean="0">
                <a:solidFill>
                  <a:srgbClr val="FFFF00"/>
                </a:solidFill>
              </a:rPr>
              <a:t>abstemiously</a:t>
            </a:r>
            <a:r>
              <a:rPr lang="en-US" dirty="0" smtClean="0"/>
              <a:t> </a:t>
            </a:r>
            <a:r>
              <a:rPr lang="en-US" dirty="0"/>
              <a:t>(</a:t>
            </a:r>
            <a:r>
              <a:rPr lang="en-US" dirty="0" err="1"/>
              <a:t>adv</a:t>
            </a:r>
            <a:r>
              <a:rPr lang="en-US" dirty="0" smtClean="0"/>
              <a:t>), </a:t>
            </a:r>
            <a:r>
              <a:rPr lang="en-US" dirty="0"/>
              <a:t>	</a:t>
            </a:r>
            <a:r>
              <a:rPr lang="en-US" dirty="0" smtClean="0"/>
              <a:t> </a:t>
            </a:r>
            <a:r>
              <a:rPr lang="en-US" b="1" dirty="0">
                <a:solidFill>
                  <a:srgbClr val="FF0000"/>
                </a:solidFill>
              </a:rPr>
              <a:t>abstemiousness</a:t>
            </a:r>
            <a:r>
              <a:rPr lang="en-US" dirty="0">
                <a:solidFill>
                  <a:srgbClr val="FF0000"/>
                </a:solidFill>
              </a:rPr>
              <a:t> </a:t>
            </a:r>
            <a:r>
              <a:rPr lang="en-US" dirty="0"/>
              <a:t>(noun)</a:t>
            </a:r>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43885" y="1676400"/>
            <a:ext cx="343080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4724400"/>
            <a:ext cx="4648200" cy="1815882"/>
          </a:xfrm>
          <a:prstGeom prst="rect">
            <a:avLst/>
          </a:prstGeom>
          <a:noFill/>
        </p:spPr>
        <p:txBody>
          <a:bodyPr wrap="square" rtlCol="0">
            <a:spAutoFit/>
          </a:bodyPr>
          <a:lstStyle/>
          <a:p>
            <a:r>
              <a:rPr lang="en-US" sz="1600" dirty="0" smtClean="0">
                <a:solidFill>
                  <a:schemeClr val="bg1"/>
                </a:solidFill>
              </a:rPr>
              <a:t>“One never hears any mockery of them as you occasionally heard about previous leadership styles, and again, the sort of modesty, the work ethic, the down to business, </a:t>
            </a:r>
            <a:r>
              <a:rPr lang="en-US" sz="1600" b="1" dirty="0" smtClean="0">
                <a:solidFill>
                  <a:schemeClr val="bg1"/>
                </a:solidFill>
                <a:effectLst>
                  <a:outerShdw blurRad="38100" dist="38100" dir="2700000" algn="tl">
                    <a:srgbClr val="000000">
                      <a:alpha val="43137"/>
                    </a:srgbClr>
                  </a:outerShdw>
                </a:effectLst>
              </a:rPr>
              <a:t>abstemious</a:t>
            </a:r>
            <a:r>
              <a:rPr lang="en-US" sz="1600" dirty="0" smtClean="0">
                <a:solidFill>
                  <a:schemeClr val="bg1"/>
                </a:solidFill>
                <a:effectLst>
                  <a:outerShdw blurRad="38100" dist="38100" dir="2700000" algn="tl">
                    <a:srgbClr val="000000">
                      <a:alpha val="43137"/>
                    </a:srgbClr>
                  </a:outerShdw>
                </a:effectLst>
              </a:rPr>
              <a:t> </a:t>
            </a:r>
            <a:r>
              <a:rPr lang="en-US" sz="1600" dirty="0" smtClean="0">
                <a:solidFill>
                  <a:schemeClr val="bg1"/>
                </a:solidFill>
              </a:rPr>
              <a:t>personal style, I think, has played well here.” </a:t>
            </a:r>
            <a:endParaRPr lang="en-US" sz="1600" dirty="0">
              <a:solidFill>
                <a:schemeClr val="bg1"/>
              </a:solidFill>
            </a:endParaRPr>
          </a:p>
          <a:p>
            <a:r>
              <a:rPr lang="en-US" sz="1600" dirty="0">
                <a:solidFill>
                  <a:schemeClr val="bg1"/>
                </a:solidFill>
              </a:rPr>
              <a:t> </a:t>
            </a:r>
            <a:r>
              <a:rPr lang="en-US" sz="1600" dirty="0" smtClean="0">
                <a:solidFill>
                  <a:schemeClr val="bg1"/>
                </a:solidFill>
              </a:rPr>
              <a:t>      -- William </a:t>
            </a:r>
            <a:r>
              <a:rPr lang="en-US" sz="1600" dirty="0" err="1" smtClean="0">
                <a:solidFill>
                  <a:schemeClr val="bg1"/>
                </a:solidFill>
              </a:rPr>
              <a:t>McCahill</a:t>
            </a:r>
            <a:r>
              <a:rPr lang="en-US" sz="1600" dirty="0" smtClean="0">
                <a:solidFill>
                  <a:schemeClr val="bg1"/>
                </a:solidFill>
              </a:rPr>
              <a:t>, diplomat </a:t>
            </a:r>
            <a:endParaRPr lang="en-US" sz="1600" dirty="0">
              <a:solidFill>
                <a:schemeClr val="bg1"/>
              </a:solidFill>
            </a:endParaRPr>
          </a:p>
        </p:txBody>
      </p:sp>
    </p:spTree>
    <p:custDataLst>
      <p:tags r:id="rId1"/>
    </p:custDataLst>
    <p:extLst>
      <p:ext uri="{BB962C8B-B14F-4D97-AF65-F5344CB8AC3E}">
        <p14:creationId xmlns:p14="http://schemas.microsoft.com/office/powerpoint/2010/main" val="184018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Thursday</a:t>
            </a:r>
            <a:r>
              <a:rPr lang="en-US" sz="2800" dirty="0"/>
              <a:t>, </a:t>
            </a:r>
            <a:r>
              <a:rPr lang="en-US" sz="2800" dirty="0" smtClean="0"/>
              <a:t>December 1</a:t>
            </a:r>
            <a:r>
              <a:rPr lang="en-US" sz="2800" baseline="30000" dirty="0" smtClean="0"/>
              <a:t>st</a:t>
            </a:r>
            <a:r>
              <a:rPr lang="en-US" sz="2800" dirty="0" smtClean="0"/>
              <a:t> – 2</a:t>
            </a:r>
            <a:r>
              <a:rPr lang="en-US" sz="2800" baseline="30000" dirty="0" smtClean="0"/>
              <a:t>nd</a:t>
            </a:r>
            <a:r>
              <a:rPr lang="en-US" sz="2800" dirty="0" smtClean="0"/>
              <a:t>  </a:t>
            </a:r>
            <a:r>
              <a:rPr lang="en-US" sz="2800" dirty="0"/>
              <a:t>Block</a:t>
            </a:r>
          </a:p>
        </p:txBody>
      </p:sp>
      <p:sp>
        <p:nvSpPr>
          <p:cNvPr id="2" name="Content Placeholder 1"/>
          <p:cNvSpPr>
            <a:spLocks noGrp="1"/>
          </p:cNvSpPr>
          <p:nvPr>
            <p:ph idx="1"/>
          </p:nvPr>
        </p:nvSpPr>
        <p:spPr/>
        <p:txBody>
          <a:bodyPr>
            <a:normAutofit/>
          </a:bodyPr>
          <a:lstStyle/>
          <a:p>
            <a:r>
              <a:rPr lang="en-US" b="1" dirty="0" smtClean="0">
                <a:solidFill>
                  <a:srgbClr val="FFFF00"/>
                </a:solidFill>
              </a:rPr>
              <a:t>Abstemious </a:t>
            </a:r>
            <a:r>
              <a:rPr lang="en-US" dirty="0" smtClean="0">
                <a:solidFill>
                  <a:srgbClr val="FFFF00"/>
                </a:solidFill>
              </a:rPr>
              <a:t>– adjective. Holding back from eating or drinking too much.  </a:t>
            </a:r>
          </a:p>
          <a:p>
            <a:r>
              <a:rPr lang="en-US" dirty="0" smtClean="0"/>
              <a:t>What is another word (or phrase) for abstemious (synonym)?</a:t>
            </a:r>
          </a:p>
          <a:p>
            <a:r>
              <a:rPr lang="en-US" b="1" dirty="0">
                <a:solidFill>
                  <a:srgbClr val="00FF00"/>
                </a:solidFill>
              </a:rPr>
              <a:t>A</a:t>
            </a:r>
            <a:r>
              <a:rPr lang="en-US" b="1" dirty="0" smtClean="0">
                <a:solidFill>
                  <a:srgbClr val="00FF00"/>
                </a:solidFill>
              </a:rPr>
              <a:t>bstinent</a:t>
            </a:r>
            <a:r>
              <a:rPr lang="en-US" b="1" dirty="0">
                <a:solidFill>
                  <a:srgbClr val="00FF00"/>
                </a:solidFill>
              </a:rPr>
              <a:t>, ascetic, moderate, </a:t>
            </a:r>
            <a:r>
              <a:rPr lang="en-US" b="1" dirty="0" smtClean="0">
                <a:solidFill>
                  <a:srgbClr val="00FF00"/>
                </a:solidFill>
              </a:rPr>
              <a:t>temperate</a:t>
            </a:r>
            <a:r>
              <a:rPr lang="en-US" b="1" dirty="0">
                <a:solidFill>
                  <a:srgbClr val="00FF00"/>
                </a:solidFill>
              </a:rPr>
              <a:t>, frugal, </a:t>
            </a:r>
            <a:r>
              <a:rPr lang="en-US" b="1" dirty="0" err="1" smtClean="0">
                <a:solidFill>
                  <a:srgbClr val="00FF00"/>
                </a:solidFill>
              </a:rPr>
              <a:t>nonindulgent</a:t>
            </a:r>
            <a:r>
              <a:rPr lang="en-US" b="1" dirty="0" smtClean="0">
                <a:solidFill>
                  <a:srgbClr val="00FF00"/>
                </a:solidFill>
              </a:rPr>
              <a:t>, disciplined, restrained</a:t>
            </a:r>
            <a:endParaRPr lang="en-US" dirty="0">
              <a:solidFill>
                <a:srgbClr val="00FF00"/>
              </a:solidFill>
            </a:endParaRPr>
          </a:p>
          <a:p>
            <a:r>
              <a:rPr lang="en-US" dirty="0" smtClean="0"/>
              <a:t>What word or phrase means the opposite of  abstemious (antonym)?</a:t>
            </a:r>
          </a:p>
          <a:p>
            <a:r>
              <a:rPr lang="en-US" b="1" dirty="0" smtClean="0">
                <a:solidFill>
                  <a:srgbClr val="7030A0"/>
                </a:solidFill>
              </a:rPr>
              <a:t>Gluttonous, greedy, lavish, indulgent</a:t>
            </a:r>
            <a:endParaRPr lang="en-US" dirty="0">
              <a:solidFill>
                <a:srgbClr val="FF6699"/>
              </a:solidFill>
            </a:endParaRPr>
          </a:p>
          <a:p>
            <a:endParaRPr lang="en-US" dirty="0" smtClean="0"/>
          </a:p>
        </p:txBody>
      </p:sp>
      <p:sp>
        <p:nvSpPr>
          <p:cNvPr id="4" name="TextBox 3"/>
          <p:cNvSpPr txBox="1"/>
          <p:nvPr/>
        </p:nvSpPr>
        <p:spPr>
          <a:xfrm>
            <a:off x="228600" y="5715000"/>
            <a:ext cx="7543800" cy="369332"/>
          </a:xfrm>
          <a:prstGeom prst="rect">
            <a:avLst/>
          </a:prstGeom>
          <a:noFill/>
        </p:spPr>
        <p:txBody>
          <a:bodyPr wrap="square" rtlCol="0">
            <a:spAutoFit/>
          </a:bodyPr>
          <a:lstStyle/>
          <a:p>
            <a:r>
              <a:rPr lang="en-US" dirty="0"/>
              <a:t>Abstemious in Dutch is </a:t>
            </a:r>
            <a:r>
              <a:rPr lang="en-US" dirty="0" err="1"/>
              <a:t>nuchter</a:t>
            </a:r>
            <a:r>
              <a:rPr lang="en-US" dirty="0"/>
              <a:t>, </a:t>
            </a:r>
            <a:r>
              <a:rPr lang="en-US" dirty="0" err="1"/>
              <a:t>bezadigd</a:t>
            </a:r>
            <a:r>
              <a:rPr lang="en-US" dirty="0"/>
              <a:t>, </a:t>
            </a:r>
            <a:r>
              <a:rPr lang="en-US" dirty="0" err="1"/>
              <a:t>matig</a:t>
            </a:r>
            <a:r>
              <a:rPr lang="en-US" dirty="0"/>
              <a:t>, sober</a:t>
            </a:r>
          </a:p>
        </p:txBody>
      </p:sp>
    </p:spTree>
    <p:custDataLst>
      <p:tags r:id="rId1"/>
    </p:custDataLst>
    <p:extLst>
      <p:ext uri="{BB962C8B-B14F-4D97-AF65-F5344CB8AC3E}">
        <p14:creationId xmlns:p14="http://schemas.microsoft.com/office/powerpoint/2010/main" val="227740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Thursday</a:t>
            </a:r>
            <a:r>
              <a:rPr lang="en-US" sz="2800" dirty="0"/>
              <a:t>, </a:t>
            </a:r>
            <a:r>
              <a:rPr lang="en-US" sz="2800" dirty="0" smtClean="0"/>
              <a:t>December 1</a:t>
            </a:r>
            <a:r>
              <a:rPr lang="en-US" sz="2800" baseline="30000" dirty="0" smtClean="0"/>
              <a:t>st</a:t>
            </a:r>
            <a:r>
              <a:rPr lang="en-US" sz="2800" dirty="0" smtClean="0"/>
              <a:t> – 3</a:t>
            </a:r>
            <a:r>
              <a:rPr lang="en-US" sz="2800" baseline="30000" dirty="0" smtClean="0"/>
              <a:t>rd</a:t>
            </a:r>
            <a:r>
              <a:rPr lang="en-US" sz="2800" dirty="0" smtClean="0"/>
              <a:t>   </a:t>
            </a:r>
            <a:r>
              <a:rPr lang="en-US" sz="2800" dirty="0"/>
              <a:t>Block</a:t>
            </a:r>
          </a:p>
        </p:txBody>
      </p:sp>
      <p:sp>
        <p:nvSpPr>
          <p:cNvPr id="3" name="Content Placeholder 2"/>
          <p:cNvSpPr>
            <a:spLocks noGrp="1"/>
          </p:cNvSpPr>
          <p:nvPr>
            <p:ph sz="half" idx="1"/>
          </p:nvPr>
        </p:nvSpPr>
        <p:spPr>
          <a:xfrm>
            <a:off x="685800" y="1809749"/>
            <a:ext cx="3794919" cy="4051301"/>
          </a:xfrm>
        </p:spPr>
        <p:txBody>
          <a:bodyPr>
            <a:normAutofit/>
          </a:bodyPr>
          <a:lstStyle/>
          <a:p>
            <a:r>
              <a:rPr lang="en-US" dirty="0"/>
              <a:t>Can you use the word</a:t>
            </a:r>
            <a:r>
              <a:rPr lang="en-US" b="1" dirty="0">
                <a:effectLst>
                  <a:outerShdw blurRad="38100" dist="38100" dir="2700000" algn="tl">
                    <a:srgbClr val="C0C0C0"/>
                  </a:outerShdw>
                </a:effectLst>
              </a:rPr>
              <a:t> </a:t>
            </a:r>
            <a:r>
              <a:rPr lang="en-US" b="1" dirty="0" smtClean="0">
                <a:effectLst>
                  <a:outerShdw blurRad="38100" dist="38100" dir="2700000" algn="tl">
                    <a:srgbClr val="C0C0C0"/>
                  </a:outerShdw>
                </a:effectLst>
              </a:rPr>
              <a:t>abstemious </a:t>
            </a:r>
            <a:r>
              <a:rPr lang="en-US" dirty="0" smtClean="0"/>
              <a:t>to </a:t>
            </a:r>
            <a:r>
              <a:rPr lang="en-US" dirty="0"/>
              <a:t>describe the </a:t>
            </a:r>
            <a:r>
              <a:rPr lang="en-US" dirty="0" smtClean="0"/>
              <a:t>picture </a:t>
            </a:r>
            <a:r>
              <a:rPr lang="en-US" dirty="0"/>
              <a:t>to the right</a:t>
            </a:r>
            <a:r>
              <a:rPr lang="en-US" dirty="0" smtClean="0"/>
              <a:t>?</a:t>
            </a:r>
          </a:p>
          <a:p>
            <a:r>
              <a:rPr lang="en-US" u="sng" dirty="0" smtClean="0"/>
              <a:t>Example</a:t>
            </a:r>
            <a:r>
              <a:rPr lang="en-US" dirty="0" smtClean="0"/>
              <a:t>:  Julie struggled with the </a:t>
            </a:r>
            <a:r>
              <a:rPr lang="en-US" b="1" dirty="0" smtClean="0"/>
              <a:t>abstemious</a:t>
            </a:r>
            <a:r>
              <a:rPr lang="en-US" dirty="0" smtClean="0"/>
              <a:t> demands of her diet plan.</a:t>
            </a:r>
            <a:endParaRPr lang="en-US" u="sng" dirty="0"/>
          </a:p>
          <a:p>
            <a:r>
              <a:rPr lang="en-US" i="1" dirty="0"/>
              <a:t>Now write your own sentence using the word </a:t>
            </a:r>
            <a:r>
              <a:rPr lang="en-US" b="1" dirty="0" smtClean="0">
                <a:effectLst>
                  <a:outerShdw blurRad="38100" dist="38100" dir="2700000" algn="tl">
                    <a:srgbClr val="000000">
                      <a:alpha val="43137"/>
                    </a:srgbClr>
                  </a:outerShdw>
                </a:effectLst>
              </a:rPr>
              <a:t>abstemious</a:t>
            </a:r>
            <a:r>
              <a:rPr lang="en-US" b="1" i="1" dirty="0" smtClean="0">
                <a:effectLst>
                  <a:outerShdw blurRad="38100" dist="38100" dir="2700000" algn="tl">
                    <a:srgbClr val="C0C0C0"/>
                  </a:outerShdw>
                </a:effectLst>
              </a:rPr>
              <a:t>.</a:t>
            </a:r>
            <a:r>
              <a:rPr lang="en-US" i="1" dirty="0" smtClean="0"/>
              <a:t> </a:t>
            </a:r>
            <a:endParaRPr lang="en-US" dirty="0"/>
          </a:p>
          <a:p>
            <a:endParaRPr lang="en-US" dirty="0"/>
          </a:p>
        </p:txBody>
      </p:sp>
      <p:pic>
        <p:nvPicPr>
          <p:cNvPr id="4098" name="Picture 2" descr="http://chicshaping.com/wp-content/uploads/2011/08/StarvationDietsStopStarvingYourself27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886200" cy="4286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2594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lstStyle/>
          <a:p>
            <a:r>
              <a:rPr lang="en-US" dirty="0" smtClean="0"/>
              <a:t>Thursday, December 1</a:t>
            </a:r>
            <a:r>
              <a:rPr lang="en-US" baseline="30000" dirty="0" smtClean="0"/>
              <a:t>st</a:t>
            </a:r>
            <a:r>
              <a:rPr lang="en-US" dirty="0" smtClean="0"/>
              <a:t> – 4</a:t>
            </a:r>
            <a:r>
              <a:rPr lang="en-US" baseline="30000" dirty="0" smtClean="0"/>
              <a:t>th</a:t>
            </a:r>
            <a:r>
              <a:rPr lang="en-US" dirty="0" smtClean="0"/>
              <a:t> Block</a:t>
            </a:r>
            <a:endParaRPr lang="en-US" dirty="0"/>
          </a:p>
        </p:txBody>
      </p:sp>
      <p:sp>
        <p:nvSpPr>
          <p:cNvPr id="6" name="Content Placeholder 5"/>
          <p:cNvSpPr>
            <a:spLocks noGrp="1"/>
          </p:cNvSpPr>
          <p:nvPr>
            <p:ph sz="half" idx="1"/>
          </p:nvPr>
        </p:nvSpPr>
        <p:spPr>
          <a:xfrm>
            <a:off x="4419600" y="2200364"/>
            <a:ext cx="3776077" cy="4051301"/>
          </a:xfrm>
        </p:spPr>
        <p:txBody>
          <a:bodyPr>
            <a:normAutofit/>
          </a:bodyPr>
          <a:lstStyle/>
          <a:p>
            <a:r>
              <a:rPr lang="en-US" dirty="0" smtClean="0"/>
              <a:t>What’s wrong with the following analogy:</a:t>
            </a:r>
          </a:p>
          <a:p>
            <a:endParaRPr lang="en-US" dirty="0"/>
          </a:p>
          <a:p>
            <a:pPr marL="0" indent="0" algn="ctr">
              <a:buNone/>
            </a:pPr>
            <a:r>
              <a:rPr lang="en-US" sz="1900" dirty="0" smtClean="0"/>
              <a:t>Abstemious is to restrained, as precarious is to certain.</a:t>
            </a:r>
          </a:p>
          <a:p>
            <a:pPr marL="0" indent="0" algn="ctr">
              <a:buNone/>
            </a:pPr>
            <a:endParaRPr lang="en-US" sz="1900" dirty="0"/>
          </a:p>
          <a:p>
            <a:r>
              <a:rPr lang="en-US" dirty="0" smtClean="0"/>
              <a:t>Abstemious and restrained are synonyms, while precarious and certain are antonyms.</a:t>
            </a:r>
            <a:endParaRPr lang="en-US" dirty="0"/>
          </a:p>
        </p:txBody>
      </p:sp>
      <p:sp>
        <p:nvSpPr>
          <p:cNvPr id="3" name="TextBox 2"/>
          <p:cNvSpPr txBox="1"/>
          <p:nvPr/>
        </p:nvSpPr>
        <p:spPr>
          <a:xfrm>
            <a:off x="381000" y="1600200"/>
            <a:ext cx="3048000" cy="1200329"/>
          </a:xfrm>
          <a:prstGeom prst="rect">
            <a:avLst/>
          </a:prstGeom>
          <a:noFill/>
        </p:spPr>
        <p:txBody>
          <a:bodyPr wrap="square" rtlCol="0">
            <a:spAutoFit/>
          </a:bodyPr>
          <a:lstStyle/>
          <a:p>
            <a:pPr algn="ctr"/>
            <a:r>
              <a:rPr lang="en-US" dirty="0" smtClean="0"/>
              <a:t>Can you think of another image that relates to the term </a:t>
            </a:r>
            <a:r>
              <a:rPr lang="en-US" b="1" dirty="0" smtClean="0"/>
              <a:t>abstemious</a:t>
            </a:r>
            <a:r>
              <a:rPr lang="en-US" dirty="0" smtClean="0"/>
              <a:t>?</a:t>
            </a:r>
            <a:endParaRPr lang="en-US" dirty="0"/>
          </a:p>
        </p:txBody>
      </p:sp>
      <p:pic>
        <p:nvPicPr>
          <p:cNvPr id="7" name="Picture 2" descr="http://www.transatlantis.net/blog/archives/asce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124200"/>
            <a:ext cx="3429654" cy="34513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584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December 2</a:t>
            </a:r>
            <a:r>
              <a:rPr lang="en-US" baseline="30000" dirty="0" smtClean="0"/>
              <a:t>nd</a:t>
            </a:r>
            <a:r>
              <a:rPr lang="en-US" dirty="0" smtClean="0"/>
              <a:t> - 1</a:t>
            </a:r>
            <a:r>
              <a:rPr lang="en-US" baseline="30000" dirty="0" smtClean="0"/>
              <a:t>st</a:t>
            </a:r>
            <a:r>
              <a:rPr lang="en-US" dirty="0" smtClean="0"/>
              <a:t> Block</a:t>
            </a:r>
            <a:endParaRPr lang="en-US" dirty="0"/>
          </a:p>
        </p:txBody>
      </p:sp>
      <p:sp>
        <p:nvSpPr>
          <p:cNvPr id="3" name="Content Placeholder 2"/>
          <p:cNvSpPr>
            <a:spLocks noGrp="1"/>
          </p:cNvSpPr>
          <p:nvPr>
            <p:ph sz="half" idx="1"/>
          </p:nvPr>
        </p:nvSpPr>
        <p:spPr/>
        <p:txBody>
          <a:bodyPr>
            <a:normAutofit lnSpcReduction="10000"/>
          </a:bodyPr>
          <a:lstStyle/>
          <a:p>
            <a:r>
              <a:rPr lang="en-US" dirty="0"/>
              <a:t>What is the definition of the </a:t>
            </a:r>
            <a:r>
              <a:rPr lang="en-US" dirty="0" smtClean="0"/>
              <a:t>word lackluster?  </a:t>
            </a:r>
          </a:p>
          <a:p>
            <a:r>
              <a:rPr lang="en-US" dirty="0" smtClean="0"/>
              <a:t>How do you pronounce </a:t>
            </a:r>
            <a:r>
              <a:rPr lang="en-US" b="1" dirty="0" smtClean="0">
                <a:effectLst>
                  <a:outerShdw blurRad="38100" dist="38100" dir="2700000" algn="tl">
                    <a:srgbClr val="000000">
                      <a:alpha val="43137"/>
                    </a:srgbClr>
                  </a:outerShdw>
                </a:effectLst>
                <a:hlinkClick r:id="rId2"/>
              </a:rPr>
              <a:t>lackluster</a:t>
            </a:r>
            <a:r>
              <a:rPr lang="en-US" dirty="0" smtClean="0">
                <a:effectLst>
                  <a:outerShdw blurRad="38100" dist="38100" dir="2700000" algn="tl">
                    <a:srgbClr val="000000">
                      <a:alpha val="43137"/>
                    </a:srgbClr>
                  </a:outerShdw>
                </a:effectLst>
                <a:hlinkClick r:id="rId2"/>
              </a:rPr>
              <a:t> </a:t>
            </a:r>
            <a:r>
              <a:rPr lang="en-US" dirty="0" smtClean="0"/>
              <a:t>[</a:t>
            </a:r>
            <a:r>
              <a:rPr lang="en-US" b="1" dirty="0" smtClean="0">
                <a:effectLst>
                  <a:outerShdw blurRad="38100" dist="38100" dir="2700000" algn="tl">
                    <a:srgbClr val="000000">
                      <a:alpha val="43137"/>
                    </a:srgbClr>
                  </a:outerShdw>
                </a:effectLst>
              </a:rPr>
              <a:t>lack</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luhst</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er</a:t>
            </a:r>
            <a:r>
              <a:rPr lang="en-US" dirty="0" smtClean="0"/>
              <a:t>]?</a:t>
            </a:r>
            <a:endParaRPr lang="en-US" dirty="0"/>
          </a:p>
          <a:p>
            <a:r>
              <a:rPr lang="en-US" dirty="0"/>
              <a:t>What part of speech </a:t>
            </a:r>
            <a:r>
              <a:rPr lang="en-US" dirty="0" smtClean="0"/>
              <a:t>is lackluster?</a:t>
            </a:r>
            <a:endParaRPr lang="en-US" dirty="0"/>
          </a:p>
          <a:p>
            <a:r>
              <a:rPr lang="en-US" dirty="0"/>
              <a:t> From the Old English  </a:t>
            </a:r>
            <a:r>
              <a:rPr lang="en-US" b="1" dirty="0"/>
              <a:t>lac</a:t>
            </a:r>
            <a:r>
              <a:rPr lang="en-US" dirty="0"/>
              <a:t>  (</a:t>
            </a:r>
            <a:r>
              <a:rPr lang="en-US" i="1" dirty="0"/>
              <a:t>deficiency</a:t>
            </a:r>
            <a:r>
              <a:rPr lang="en-US" dirty="0"/>
              <a:t>)  </a:t>
            </a:r>
            <a:r>
              <a:rPr lang="en-US" dirty="0" smtClean="0"/>
              <a:t>+ the Middle </a:t>
            </a:r>
            <a:r>
              <a:rPr lang="en-US" dirty="0"/>
              <a:t>French </a:t>
            </a:r>
            <a:r>
              <a:rPr lang="en-US" b="1" dirty="0" err="1"/>
              <a:t>lustre</a:t>
            </a:r>
            <a:r>
              <a:rPr lang="en-US" b="1" dirty="0"/>
              <a:t> </a:t>
            </a:r>
            <a:r>
              <a:rPr lang="en-US" dirty="0"/>
              <a:t> (</a:t>
            </a:r>
            <a:r>
              <a:rPr lang="en-US" i="1" dirty="0"/>
              <a:t>radiance, gloss</a:t>
            </a:r>
            <a:r>
              <a:rPr lang="en-US" dirty="0" smtClean="0"/>
              <a:t>)</a:t>
            </a:r>
            <a:r>
              <a:rPr lang="en-US" dirty="0"/>
              <a:t> </a:t>
            </a:r>
            <a:endParaRPr lang="en-US" dirty="0" smtClean="0"/>
          </a:p>
          <a:p>
            <a:r>
              <a:rPr lang="en-US" i="1" dirty="0" smtClean="0"/>
              <a:t>Alternate spelling:  </a:t>
            </a:r>
            <a:r>
              <a:rPr lang="en-US" b="1" dirty="0" err="1" smtClean="0">
                <a:effectLst>
                  <a:outerShdw blurRad="38100" dist="38100" dir="2700000" algn="tl">
                    <a:srgbClr val="000000">
                      <a:alpha val="43137"/>
                    </a:srgbClr>
                  </a:outerShdw>
                </a:effectLst>
              </a:rPr>
              <a:t>lacklustre</a:t>
            </a:r>
            <a:endParaRPr lang="en-US" b="1" dirty="0">
              <a:effectLst>
                <a:outerShdw blurRad="38100" dist="38100" dir="2700000" algn="tl">
                  <a:srgbClr val="000000">
                    <a:alpha val="43137"/>
                  </a:srgbClr>
                </a:outerShdw>
              </a:effectLst>
            </a:endParaRPr>
          </a:p>
        </p:txBody>
      </p:sp>
      <p:sp>
        <p:nvSpPr>
          <p:cNvPr id="5" name="TextBox 4"/>
          <p:cNvSpPr txBox="1"/>
          <p:nvPr/>
        </p:nvSpPr>
        <p:spPr>
          <a:xfrm>
            <a:off x="4310062" y="5257800"/>
            <a:ext cx="4343400" cy="1477328"/>
          </a:xfrm>
          <a:prstGeom prst="rect">
            <a:avLst/>
          </a:prstGeom>
          <a:noFill/>
        </p:spPr>
        <p:txBody>
          <a:bodyPr wrap="square" rtlCol="0">
            <a:spAutoFit/>
          </a:bodyPr>
          <a:lstStyle/>
          <a:p>
            <a:r>
              <a:rPr lang="en-US" dirty="0" smtClean="0">
                <a:solidFill>
                  <a:schemeClr val="bg1"/>
                </a:solidFill>
              </a:rPr>
              <a:t>“</a:t>
            </a:r>
            <a:r>
              <a:rPr lang="en-US" dirty="0">
                <a:solidFill>
                  <a:schemeClr val="bg1"/>
                </a:solidFill>
              </a:rPr>
              <a:t>No. 2 electronics retailer Circuit City Stores </a:t>
            </a:r>
            <a:r>
              <a:rPr lang="en-US" dirty="0" smtClean="0">
                <a:solidFill>
                  <a:schemeClr val="bg1"/>
                </a:solidFill>
              </a:rPr>
              <a:t>blamed </a:t>
            </a:r>
            <a:r>
              <a:rPr lang="en-US" dirty="0">
                <a:solidFill>
                  <a:schemeClr val="bg1"/>
                </a:solidFill>
              </a:rPr>
              <a:t>rivals' aggressive promotions for its lackluster yearend</a:t>
            </a:r>
            <a:r>
              <a:rPr lang="en-US" dirty="0" smtClean="0">
                <a:solidFill>
                  <a:schemeClr val="bg1"/>
                </a:solidFill>
              </a:rPr>
              <a:t>.”</a:t>
            </a:r>
            <a:r>
              <a:rPr lang="en-US" dirty="0">
                <a:solidFill>
                  <a:schemeClr val="bg1"/>
                </a:solidFill>
              </a:rPr>
              <a:t>	</a:t>
            </a:r>
            <a:endParaRPr lang="en-US" dirty="0" smtClean="0">
              <a:solidFill>
                <a:schemeClr val="bg1"/>
              </a:solidFill>
            </a:endParaRPr>
          </a:p>
          <a:p>
            <a:r>
              <a:rPr lang="en-US" dirty="0">
                <a:solidFill>
                  <a:schemeClr val="bg1"/>
                </a:solidFill>
              </a:rPr>
              <a:t> </a:t>
            </a:r>
            <a:r>
              <a:rPr lang="en-US" dirty="0" smtClean="0">
                <a:solidFill>
                  <a:schemeClr val="bg1"/>
                </a:solidFill>
              </a:rPr>
              <a:t>     -- Business Week (2005)</a:t>
            </a:r>
            <a:endParaRPr lang="en-US" dirty="0">
              <a:solidFill>
                <a:schemeClr val="bg1"/>
              </a:solidFill>
            </a:endParaRPr>
          </a:p>
        </p:txBody>
      </p:sp>
      <p:pic>
        <p:nvPicPr>
          <p:cNvPr id="4" name="Picture 2" descr="http://images.businessweek.com/mz/05/03/0503_40inbtw_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1"/>
            <a:ext cx="3048000" cy="33688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farm4.static.flickr.com/3401/3203753409_8a4ea83e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03400"/>
            <a:ext cx="4505838" cy="3009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10062" y="5257800"/>
            <a:ext cx="399573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95800" y="5562600"/>
            <a:ext cx="3581400" cy="923330"/>
          </a:xfrm>
          <a:prstGeom prst="rect">
            <a:avLst/>
          </a:prstGeom>
          <a:noFill/>
        </p:spPr>
        <p:txBody>
          <a:bodyPr wrap="square" rtlCol="0">
            <a:spAutoFit/>
          </a:bodyPr>
          <a:lstStyle/>
          <a:p>
            <a:r>
              <a:rPr lang="en-US" b="1" dirty="0" smtClean="0"/>
              <a:t>“Circuit </a:t>
            </a:r>
            <a:r>
              <a:rPr lang="en-US" b="1" dirty="0"/>
              <a:t>City to Go Out of Business After 60 Years </a:t>
            </a:r>
            <a:r>
              <a:rPr lang="en-US" b="1" dirty="0" smtClean="0"/>
              <a:t>“</a:t>
            </a:r>
          </a:p>
          <a:p>
            <a:r>
              <a:rPr lang="en-US" b="1" dirty="0"/>
              <a:t> </a:t>
            </a:r>
            <a:r>
              <a:rPr lang="en-US" b="1" dirty="0" smtClean="0"/>
              <a:t>        -- Bloomberg, 2009</a:t>
            </a:r>
            <a:endParaRPr lang="en-US" dirty="0"/>
          </a:p>
        </p:txBody>
      </p:sp>
    </p:spTree>
    <p:extLst>
      <p:ext uri="{BB962C8B-B14F-4D97-AF65-F5344CB8AC3E}">
        <p14:creationId xmlns:p14="http://schemas.microsoft.com/office/powerpoint/2010/main" val="249057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7172"/>
                                        </p:tgtEl>
                                        <p:attrNameLst>
                                          <p:attrName>style.visibility</p:attrName>
                                        </p:attrNameLst>
                                      </p:cBhvr>
                                      <p:to>
                                        <p:strVal val="visible"/>
                                      </p:to>
                                    </p:set>
                                    <p:animEffect transition="in" filter="wheel(1)">
                                      <p:cBhvr>
                                        <p:cTn id="45" dur="2000"/>
                                        <p:tgtEl>
                                          <p:spTgt spid="717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7753558" cy="924475"/>
          </a:xfrm>
        </p:spPr>
        <p:txBody>
          <a:bodyPr>
            <a:normAutofit fontScale="90000"/>
          </a:bodyPr>
          <a:lstStyle/>
          <a:p>
            <a:r>
              <a:rPr lang="en-US" sz="4400" dirty="0" smtClean="0"/>
              <a:t>December not-so trivial Trivia</a:t>
            </a:r>
            <a:endParaRPr lang="en-US" sz="4400" dirty="0"/>
          </a:p>
        </p:txBody>
      </p:sp>
      <p:sp>
        <p:nvSpPr>
          <p:cNvPr id="2" name="Content Placeholder 1"/>
          <p:cNvSpPr>
            <a:spLocks noGrp="1"/>
          </p:cNvSpPr>
          <p:nvPr>
            <p:ph idx="1"/>
          </p:nvPr>
        </p:nvSpPr>
        <p:spPr>
          <a:xfrm>
            <a:off x="381001" y="1828801"/>
            <a:ext cx="8458200" cy="4572000"/>
          </a:xfrm>
        </p:spPr>
        <p:txBody>
          <a:bodyPr>
            <a:normAutofit/>
          </a:bodyPr>
          <a:lstStyle/>
          <a:p>
            <a:r>
              <a:rPr lang="en-US" b="1" dirty="0" smtClean="0"/>
              <a:t>December </a:t>
            </a:r>
            <a:r>
              <a:rPr lang="en-US" dirty="0" smtClean="0"/>
              <a:t>is the 12th month of the year in the Julian and Gregorian calendars.  </a:t>
            </a:r>
          </a:p>
          <a:p>
            <a:r>
              <a:rPr lang="en-US" b="1" dirty="0" smtClean="0"/>
              <a:t>December </a:t>
            </a:r>
            <a:r>
              <a:rPr lang="en-US" dirty="0" smtClean="0"/>
              <a:t>is from the Latin </a:t>
            </a:r>
            <a:r>
              <a:rPr lang="en-US" b="1" i="1" dirty="0" err="1" smtClean="0"/>
              <a:t>decem</a:t>
            </a:r>
            <a:r>
              <a:rPr lang="en-US" b="1" i="1" dirty="0" smtClean="0"/>
              <a:t> </a:t>
            </a:r>
            <a:r>
              <a:rPr lang="en-US" dirty="0" smtClean="0"/>
              <a:t>meaning “ten“.  Just as November lost its original place in the calendar with the reforms of </a:t>
            </a:r>
            <a:r>
              <a:rPr lang="en-US" dirty="0"/>
              <a:t>Julius </a:t>
            </a:r>
            <a:r>
              <a:rPr lang="en-US" dirty="0" smtClean="0"/>
              <a:t>Caesar (</a:t>
            </a:r>
            <a:r>
              <a:rPr lang="en-US" dirty="0"/>
              <a:t>circa 45 B.C</a:t>
            </a:r>
            <a:r>
              <a:rPr lang="en-US" dirty="0" smtClean="0"/>
              <a:t>.), December was moved from the tenth to the twelfth month with the addition of </a:t>
            </a:r>
            <a:r>
              <a:rPr lang="en-US" b="1" dirty="0" smtClean="0"/>
              <a:t>January</a:t>
            </a:r>
            <a:r>
              <a:rPr lang="en-US" dirty="0" smtClean="0"/>
              <a:t> and </a:t>
            </a:r>
            <a:r>
              <a:rPr lang="en-US" b="1" dirty="0" smtClean="0"/>
              <a:t>February</a:t>
            </a:r>
            <a:r>
              <a:rPr lang="en-US" dirty="0" smtClean="0"/>
              <a:t>.</a:t>
            </a:r>
            <a:endParaRPr lang="en-US" dirty="0"/>
          </a:p>
          <a:p>
            <a:r>
              <a:rPr lang="en-US" b="1" dirty="0" smtClean="0"/>
              <a:t>December </a:t>
            </a:r>
            <a:r>
              <a:rPr lang="en-US" dirty="0" smtClean="0"/>
              <a:t>is </a:t>
            </a:r>
            <a:r>
              <a:rPr lang="en-US" dirty="0"/>
              <a:t>a month of </a:t>
            </a:r>
            <a:r>
              <a:rPr lang="en-US" dirty="0" smtClean="0"/>
              <a:t>summer in </a:t>
            </a:r>
            <a:r>
              <a:rPr lang="en-US" dirty="0"/>
              <a:t>the Southern Hemisphere and </a:t>
            </a:r>
            <a:r>
              <a:rPr lang="en-US" dirty="0" smtClean="0"/>
              <a:t>winter in </a:t>
            </a:r>
            <a:r>
              <a:rPr lang="en-US" dirty="0"/>
              <a:t>the Northern Hemisphere. </a:t>
            </a:r>
            <a:endParaRPr lang="en-US" dirty="0" smtClean="0"/>
          </a:p>
          <a:p>
            <a:r>
              <a:rPr lang="en-US" dirty="0" smtClean="0"/>
              <a:t>The winter solstice occurs in late </a:t>
            </a:r>
            <a:r>
              <a:rPr lang="en-US" b="1" dirty="0" smtClean="0"/>
              <a:t>December </a:t>
            </a:r>
            <a:r>
              <a:rPr lang="en-US" dirty="0" smtClean="0"/>
              <a:t>(around December 20-21), on the longest night/shortest day of the year.  </a:t>
            </a:r>
          </a:p>
          <a:p>
            <a:r>
              <a:rPr lang="en-US" b="1" dirty="0" smtClean="0"/>
              <a:t>December’s</a:t>
            </a:r>
            <a:r>
              <a:rPr lang="en-US" dirty="0" smtClean="0"/>
              <a:t> flower is the narcissus, or holly.  </a:t>
            </a:r>
          </a:p>
          <a:p>
            <a:r>
              <a:rPr lang="en-US" b="1" dirty="0" smtClean="0"/>
              <a:t>December 25 </a:t>
            </a:r>
            <a:r>
              <a:rPr lang="en-US" dirty="0" smtClean="0"/>
              <a:t>is the 2</a:t>
            </a:r>
            <a:r>
              <a:rPr lang="en-US" baseline="30000" dirty="0" smtClean="0"/>
              <a:t>nd</a:t>
            </a:r>
            <a:r>
              <a:rPr lang="en-US" dirty="0" smtClean="0"/>
              <a:t> holiest day in the Christian liturgical calendar, marking the birth of the Christ child.  </a:t>
            </a:r>
            <a:endParaRPr lang="en-US" dirty="0"/>
          </a:p>
          <a:p>
            <a:endParaRPr lang="en-US" dirty="0"/>
          </a:p>
        </p:txBody>
      </p:sp>
    </p:spTree>
    <p:custDataLst>
      <p:tags r:id="rId1"/>
    </p:custDataLst>
    <p:extLst>
      <p:ext uri="{BB962C8B-B14F-4D97-AF65-F5344CB8AC3E}">
        <p14:creationId xmlns:p14="http://schemas.microsoft.com/office/powerpoint/2010/main" val="76437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December 2</a:t>
            </a:r>
            <a:r>
              <a:rPr lang="en-US" baseline="30000" dirty="0" smtClean="0"/>
              <a:t>nd</a:t>
            </a:r>
            <a:r>
              <a:rPr lang="en-US" dirty="0" smtClean="0"/>
              <a:t> - 2</a:t>
            </a:r>
            <a:r>
              <a:rPr lang="en-US" baseline="30000" dirty="0" smtClean="0"/>
              <a:t>nd</a:t>
            </a:r>
            <a:r>
              <a:rPr lang="en-US" dirty="0" smtClean="0"/>
              <a:t> Block</a:t>
            </a:r>
            <a:endParaRPr lang="en-US" dirty="0"/>
          </a:p>
        </p:txBody>
      </p:sp>
      <p:sp>
        <p:nvSpPr>
          <p:cNvPr id="3" name="Content Placeholder 2"/>
          <p:cNvSpPr>
            <a:spLocks noGrp="1"/>
          </p:cNvSpPr>
          <p:nvPr>
            <p:ph idx="1"/>
          </p:nvPr>
        </p:nvSpPr>
        <p:spPr/>
        <p:txBody>
          <a:bodyPr/>
          <a:lstStyle/>
          <a:p>
            <a:r>
              <a:rPr lang="en-US" b="1" dirty="0" smtClean="0">
                <a:solidFill>
                  <a:srgbClr val="FFFF00"/>
                </a:solidFill>
              </a:rPr>
              <a:t>Lackluster </a:t>
            </a:r>
            <a:r>
              <a:rPr lang="en-US" dirty="0" smtClean="0">
                <a:solidFill>
                  <a:srgbClr val="FFFF00"/>
                </a:solidFill>
              </a:rPr>
              <a:t>– adj. Lacking vitality, energy, or brightness; boring.</a:t>
            </a:r>
          </a:p>
          <a:p>
            <a:r>
              <a:rPr lang="en-US" dirty="0" smtClean="0"/>
              <a:t>What </a:t>
            </a:r>
            <a:r>
              <a:rPr lang="en-US" dirty="0"/>
              <a:t>is another word (or phrase) for </a:t>
            </a:r>
            <a:r>
              <a:rPr lang="en-US" dirty="0" smtClean="0"/>
              <a:t>lackluster (synonym)?</a:t>
            </a:r>
          </a:p>
          <a:p>
            <a:r>
              <a:rPr lang="en-US" b="1" dirty="0" smtClean="0">
                <a:solidFill>
                  <a:srgbClr val="00FF00"/>
                </a:solidFill>
              </a:rPr>
              <a:t>Dull, prosaic</a:t>
            </a:r>
            <a:r>
              <a:rPr lang="en-US" b="1" dirty="0">
                <a:solidFill>
                  <a:srgbClr val="00FF00"/>
                </a:solidFill>
              </a:rPr>
              <a:t>, insipid, blah, </a:t>
            </a:r>
            <a:r>
              <a:rPr lang="en-US" b="1" dirty="0" smtClean="0">
                <a:solidFill>
                  <a:srgbClr val="00FF00"/>
                </a:solidFill>
              </a:rPr>
              <a:t>lusterless</a:t>
            </a:r>
          </a:p>
          <a:p>
            <a:r>
              <a:rPr lang="en-US" dirty="0" smtClean="0"/>
              <a:t>What </a:t>
            </a:r>
            <a:r>
              <a:rPr lang="en-US" dirty="0"/>
              <a:t>word or phrase means the opposite of </a:t>
            </a:r>
            <a:r>
              <a:rPr lang="en-US" dirty="0" smtClean="0"/>
              <a:t>lackluster (antonym)?</a:t>
            </a:r>
          </a:p>
          <a:p>
            <a:r>
              <a:rPr lang="en-US" b="1" dirty="0">
                <a:solidFill>
                  <a:srgbClr val="FF0000"/>
                </a:solidFill>
              </a:rPr>
              <a:t>S</a:t>
            </a:r>
            <a:r>
              <a:rPr lang="en-US" b="1" dirty="0" smtClean="0">
                <a:solidFill>
                  <a:srgbClr val="FF0000"/>
                </a:solidFill>
              </a:rPr>
              <a:t>tellar</a:t>
            </a:r>
            <a:r>
              <a:rPr lang="en-US" b="1" dirty="0">
                <a:solidFill>
                  <a:srgbClr val="FF0000"/>
                </a:solidFill>
              </a:rPr>
              <a:t>, </a:t>
            </a:r>
            <a:r>
              <a:rPr lang="en-US" b="1" dirty="0" smtClean="0">
                <a:solidFill>
                  <a:srgbClr val="FF0000"/>
                </a:solidFill>
              </a:rPr>
              <a:t>exciting, vivacious, lively</a:t>
            </a:r>
            <a:r>
              <a:rPr lang="en-US" b="1" dirty="0">
                <a:solidFill>
                  <a:srgbClr val="FF0000"/>
                </a:solidFill>
              </a:rPr>
              <a:t>, spirited, enthusiastic</a:t>
            </a:r>
          </a:p>
          <a:p>
            <a:endParaRPr lang="en-US" dirty="0"/>
          </a:p>
        </p:txBody>
      </p:sp>
    </p:spTree>
    <p:extLst>
      <p:ext uri="{BB962C8B-B14F-4D97-AF65-F5344CB8AC3E}">
        <p14:creationId xmlns:p14="http://schemas.microsoft.com/office/powerpoint/2010/main" val="248625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December 2</a:t>
            </a:r>
            <a:r>
              <a:rPr lang="en-US" baseline="30000" dirty="0" smtClean="0"/>
              <a:t>nd</a:t>
            </a:r>
            <a:r>
              <a:rPr lang="en-US" dirty="0" smtClean="0"/>
              <a:t> - 3</a:t>
            </a:r>
            <a:r>
              <a:rPr lang="en-US" baseline="30000" dirty="0" smtClean="0"/>
              <a:t>rd</a:t>
            </a:r>
            <a:r>
              <a:rPr lang="en-US" dirty="0" smtClean="0"/>
              <a:t> Block</a:t>
            </a:r>
            <a:endParaRPr lang="en-US" dirty="0"/>
          </a:p>
        </p:txBody>
      </p:sp>
      <p:sp>
        <p:nvSpPr>
          <p:cNvPr id="3" name="Content Placeholder 2"/>
          <p:cNvSpPr>
            <a:spLocks noGrp="1"/>
          </p:cNvSpPr>
          <p:nvPr>
            <p:ph sz="half" idx="1"/>
          </p:nvPr>
        </p:nvSpPr>
        <p:spPr>
          <a:xfrm>
            <a:off x="457200" y="1828800"/>
            <a:ext cx="3471277" cy="4051301"/>
          </a:xfrm>
        </p:spPr>
        <p:txBody>
          <a:bodyPr>
            <a:normAutofit/>
          </a:bodyPr>
          <a:lstStyle/>
          <a:p>
            <a:r>
              <a:rPr lang="en-US" dirty="0"/>
              <a:t>Can you use the word</a:t>
            </a:r>
            <a:r>
              <a:rPr lang="en-US" b="1" dirty="0">
                <a:effectLst>
                  <a:outerShdw blurRad="38100" dist="38100" dir="2700000" algn="tl">
                    <a:srgbClr val="C0C0C0"/>
                  </a:outerShdw>
                </a:effectLst>
              </a:rPr>
              <a:t> </a:t>
            </a:r>
            <a:r>
              <a:rPr lang="en-US" b="1" dirty="0" smtClean="0">
                <a:effectLst>
                  <a:outerShdw blurRad="38100" dist="38100" dir="2700000" algn="tl">
                    <a:srgbClr val="C0C0C0"/>
                  </a:outerShdw>
                </a:effectLst>
              </a:rPr>
              <a:t>lackluster </a:t>
            </a:r>
            <a:r>
              <a:rPr lang="en-US" dirty="0" smtClean="0"/>
              <a:t>to </a:t>
            </a:r>
            <a:r>
              <a:rPr lang="en-US" dirty="0"/>
              <a:t>describe the </a:t>
            </a:r>
            <a:r>
              <a:rPr lang="en-US" dirty="0" smtClean="0"/>
              <a:t>pictures </a:t>
            </a:r>
            <a:r>
              <a:rPr lang="en-US" dirty="0"/>
              <a:t>to the right</a:t>
            </a:r>
            <a:r>
              <a:rPr lang="en-US" dirty="0" smtClean="0"/>
              <a:t>?</a:t>
            </a:r>
          </a:p>
          <a:p>
            <a:r>
              <a:rPr lang="en-US" u="sng" dirty="0" smtClean="0"/>
              <a:t>Example</a:t>
            </a:r>
            <a:r>
              <a:rPr lang="en-US" dirty="0" smtClean="0"/>
              <a:t>:  The </a:t>
            </a:r>
            <a:r>
              <a:rPr lang="en-US" b="1" dirty="0" smtClean="0">
                <a:effectLst>
                  <a:outerShdw blurRad="38100" dist="38100" dir="2700000" algn="tl">
                    <a:srgbClr val="000000">
                      <a:alpha val="43137"/>
                    </a:srgbClr>
                  </a:outerShdw>
                </a:effectLst>
              </a:rPr>
              <a:t>lackluster</a:t>
            </a:r>
            <a:r>
              <a:rPr lang="en-US" dirty="0" smtClean="0">
                <a:effectLst>
                  <a:outerShdw blurRad="38100" dist="38100" dir="2700000" algn="tl">
                    <a:srgbClr val="000000">
                      <a:alpha val="43137"/>
                    </a:srgbClr>
                  </a:outerShdw>
                </a:effectLst>
              </a:rPr>
              <a:t> </a:t>
            </a:r>
            <a:r>
              <a:rPr lang="en-US" dirty="0" smtClean="0"/>
              <a:t>antique pitcher just needed a little elbow grease and polish to shine.</a:t>
            </a:r>
          </a:p>
          <a:p>
            <a:r>
              <a:rPr lang="en-US" i="1" dirty="0" smtClean="0"/>
              <a:t>Now </a:t>
            </a:r>
            <a:r>
              <a:rPr lang="en-US" i="1" dirty="0"/>
              <a:t>write your own sentence using the word </a:t>
            </a:r>
            <a:r>
              <a:rPr lang="en-US" b="1" i="1" dirty="0" smtClean="0">
                <a:effectLst>
                  <a:outerShdw blurRad="38100" dist="38100" dir="2700000" algn="tl">
                    <a:srgbClr val="000000">
                      <a:alpha val="43137"/>
                    </a:srgbClr>
                  </a:outerShdw>
                </a:effectLst>
              </a:rPr>
              <a:t>lackluster</a:t>
            </a:r>
            <a:r>
              <a:rPr lang="en-US" b="1" i="1" dirty="0" smtClean="0">
                <a:effectLst>
                  <a:outerShdw blurRad="38100" dist="38100" dir="2700000" algn="tl">
                    <a:srgbClr val="C0C0C0"/>
                  </a:outerShdw>
                </a:effectLst>
              </a:rPr>
              <a:t>.</a:t>
            </a:r>
            <a:r>
              <a:rPr lang="en-US" i="1" dirty="0" smtClean="0"/>
              <a:t> </a:t>
            </a:r>
            <a:endParaRPr lang="en-US" dirty="0"/>
          </a:p>
          <a:p>
            <a:endParaRPr lang="en-US" dirty="0"/>
          </a:p>
        </p:txBody>
      </p:sp>
      <p:pic>
        <p:nvPicPr>
          <p:cNvPr id="5124" name="Picture 4" descr="http://3.bp.blogspot.com/_T8g9Xn9B5Yo/S_hEz0s5RyI/AAAAAAAAFuE/2PaJcHeVbEQ/s1600/before+af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3501" y="1981200"/>
            <a:ext cx="493047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4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December </a:t>
            </a:r>
            <a:r>
              <a:rPr lang="en-US" smtClean="0"/>
              <a:t>2nd - </a:t>
            </a:r>
            <a:r>
              <a:rPr lang="en-US" dirty="0" smtClean="0"/>
              <a:t>4</a:t>
            </a:r>
            <a:r>
              <a:rPr lang="en-US" baseline="30000" dirty="0" smtClean="0"/>
              <a:t>th</a:t>
            </a:r>
            <a:r>
              <a:rPr lang="en-US" dirty="0" smtClean="0"/>
              <a:t> Block</a:t>
            </a:r>
            <a:endParaRPr lang="en-US" dirty="0"/>
          </a:p>
        </p:txBody>
      </p:sp>
      <p:sp>
        <p:nvSpPr>
          <p:cNvPr id="4" name="Content Placeholder 3"/>
          <p:cNvSpPr>
            <a:spLocks noGrp="1"/>
          </p:cNvSpPr>
          <p:nvPr>
            <p:ph sz="half" idx="1"/>
          </p:nvPr>
        </p:nvSpPr>
        <p:spPr>
          <a:xfrm>
            <a:off x="4724400" y="1600200"/>
            <a:ext cx="3471277" cy="4051301"/>
          </a:xfrm>
        </p:spPr>
        <p:txBody>
          <a:bodyPr/>
          <a:lstStyle/>
          <a:p>
            <a:r>
              <a:rPr lang="en-US" dirty="0" smtClean="0"/>
              <a:t>Can you finish the following analogy:</a:t>
            </a:r>
          </a:p>
          <a:p>
            <a:endParaRPr lang="en-US" dirty="0"/>
          </a:p>
          <a:p>
            <a:pPr marL="0" indent="0">
              <a:buNone/>
            </a:pPr>
            <a:r>
              <a:rPr lang="en-US" dirty="0" smtClean="0"/>
              <a:t>Lackluster is to shiny new car, as meek is to ______.</a:t>
            </a:r>
          </a:p>
          <a:p>
            <a:pPr marL="0" indent="0">
              <a:buNone/>
            </a:pPr>
            <a:endParaRPr lang="en-US" dirty="0"/>
          </a:p>
          <a:p>
            <a:r>
              <a:rPr lang="en-US" dirty="0" smtClean="0"/>
              <a:t>Lewis and Clark, Apollo astronauts, hero, Alexander the Great, world explorers, etc.</a:t>
            </a:r>
          </a:p>
          <a:p>
            <a:pPr marL="0" indent="0">
              <a:buNone/>
            </a:pPr>
            <a:r>
              <a:rPr lang="en-US" dirty="0"/>
              <a:t>	</a:t>
            </a:r>
            <a:r>
              <a:rPr lang="en-US" dirty="0" smtClean="0"/>
              <a:t>[Non-examples]</a:t>
            </a:r>
            <a:endParaRPr lang="en-US" dirty="0"/>
          </a:p>
        </p:txBody>
      </p:sp>
      <p:sp>
        <p:nvSpPr>
          <p:cNvPr id="5" name="TextBox 4"/>
          <p:cNvSpPr txBox="1"/>
          <p:nvPr/>
        </p:nvSpPr>
        <p:spPr>
          <a:xfrm>
            <a:off x="381000" y="1600200"/>
            <a:ext cx="3657600" cy="646331"/>
          </a:xfrm>
          <a:prstGeom prst="rect">
            <a:avLst/>
          </a:prstGeom>
          <a:noFill/>
        </p:spPr>
        <p:txBody>
          <a:bodyPr wrap="square" rtlCol="0">
            <a:spAutoFit/>
          </a:bodyPr>
          <a:lstStyle/>
          <a:p>
            <a:r>
              <a:rPr lang="en-US" dirty="0" smtClean="0"/>
              <a:t>Which image best relates to the term </a:t>
            </a:r>
            <a:r>
              <a:rPr lang="en-US" b="1" dirty="0" smtClean="0"/>
              <a:t>lackluster</a:t>
            </a:r>
            <a:r>
              <a:rPr lang="en-US" dirty="0" smtClean="0"/>
              <a:t>?  Why?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52800"/>
            <a:ext cx="4122164" cy="29432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82" y="2802001"/>
            <a:ext cx="3962400" cy="3506724"/>
          </a:xfrm>
          <a:prstGeom prst="rect">
            <a:avLst/>
          </a:prstGeom>
        </p:spPr>
      </p:pic>
    </p:spTree>
    <p:extLst>
      <p:ext uri="{BB962C8B-B14F-4D97-AF65-F5344CB8AC3E}">
        <p14:creationId xmlns:p14="http://schemas.microsoft.com/office/powerpoint/2010/main" val="169954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Monday, November 28</a:t>
            </a:r>
            <a:r>
              <a:rPr lang="en-US" sz="2800" baseline="30000" dirty="0" smtClean="0"/>
              <a:t>th</a:t>
            </a:r>
            <a:r>
              <a:rPr lang="en-US" sz="2800" dirty="0" smtClean="0"/>
              <a:t> – 1</a:t>
            </a:r>
            <a:r>
              <a:rPr lang="en-US" sz="2800" baseline="30000" dirty="0" smtClean="0"/>
              <a:t>st</a:t>
            </a:r>
            <a:r>
              <a:rPr lang="en-US" sz="2800" dirty="0" smtClean="0"/>
              <a:t> Block</a:t>
            </a:r>
            <a:endParaRPr lang="en-US" sz="2800" dirty="0"/>
          </a:p>
        </p:txBody>
      </p:sp>
      <p:sp>
        <p:nvSpPr>
          <p:cNvPr id="3" name="Content Placeholder 2"/>
          <p:cNvSpPr>
            <a:spLocks noGrp="1"/>
          </p:cNvSpPr>
          <p:nvPr>
            <p:ph sz="half" idx="1"/>
          </p:nvPr>
        </p:nvSpPr>
        <p:spPr>
          <a:xfrm>
            <a:off x="304800" y="1524000"/>
            <a:ext cx="4032504" cy="4059936"/>
          </a:xfrm>
        </p:spPr>
        <p:txBody>
          <a:bodyPr>
            <a:normAutofit fontScale="92500" lnSpcReduction="20000"/>
          </a:bodyPr>
          <a:lstStyle/>
          <a:p>
            <a:r>
              <a:rPr lang="en-US" dirty="0" smtClean="0"/>
              <a:t>What is the </a:t>
            </a:r>
            <a:r>
              <a:rPr lang="en-US" b="1" dirty="0" smtClean="0"/>
              <a:t>definition </a:t>
            </a:r>
            <a:r>
              <a:rPr lang="en-US" dirty="0" smtClean="0"/>
              <a:t>of the word </a:t>
            </a:r>
            <a:r>
              <a:rPr lang="en-US" b="1" dirty="0" smtClean="0"/>
              <a:t>epicurean</a:t>
            </a:r>
            <a:r>
              <a:rPr lang="en-US" dirty="0" smtClean="0"/>
              <a:t>? </a:t>
            </a:r>
          </a:p>
          <a:p>
            <a:r>
              <a:rPr lang="en-US" dirty="0" smtClean="0"/>
              <a:t>How do you pronounce the word </a:t>
            </a:r>
            <a:r>
              <a:rPr lang="en-US" b="1" dirty="0" smtClean="0">
                <a:hlinkClick r:id="rId3"/>
              </a:rPr>
              <a:t>epicurean</a:t>
            </a:r>
            <a:r>
              <a:rPr lang="en-US" dirty="0" smtClean="0"/>
              <a:t>? [</a:t>
            </a:r>
            <a:r>
              <a:rPr lang="en-US" dirty="0" err="1" smtClean="0"/>
              <a:t>ep</a:t>
            </a:r>
            <a:r>
              <a:rPr lang="en-US" dirty="0" smtClean="0"/>
              <a:t>-i-</a:t>
            </a:r>
            <a:r>
              <a:rPr lang="en-US" dirty="0" err="1" smtClean="0"/>
              <a:t>ky</a:t>
            </a:r>
            <a:r>
              <a:rPr lang="en-US" i="1" dirty="0" err="1" smtClean="0"/>
              <a:t>oo</a:t>
            </a:r>
            <a:r>
              <a:rPr lang="en-US" dirty="0" smtClean="0"/>
              <a:t>-</a:t>
            </a:r>
            <a:r>
              <a:rPr lang="en-US" b="1" dirty="0" err="1" smtClean="0"/>
              <a:t>ree</a:t>
            </a:r>
            <a:r>
              <a:rPr lang="en-US" dirty="0" err="1" smtClean="0"/>
              <a:t>-</a:t>
            </a:r>
            <a:r>
              <a:rPr lang="en-US" i="1" dirty="0" err="1" smtClean="0"/>
              <a:t>uh</a:t>
            </a:r>
            <a:r>
              <a:rPr lang="en-US" dirty="0" err="1" smtClean="0"/>
              <a:t>n</a:t>
            </a:r>
            <a:r>
              <a:rPr lang="en-US" dirty="0" smtClean="0"/>
              <a:t>]</a:t>
            </a:r>
          </a:p>
          <a:p>
            <a:r>
              <a:rPr lang="en-US" dirty="0" smtClean="0"/>
              <a:t>What part of speech is </a:t>
            </a:r>
            <a:r>
              <a:rPr lang="en-US" b="1" dirty="0" smtClean="0"/>
              <a:t>epicurean</a:t>
            </a:r>
            <a:r>
              <a:rPr lang="en-US" dirty="0" smtClean="0"/>
              <a:t>?</a:t>
            </a:r>
            <a:endParaRPr lang="en-US" dirty="0"/>
          </a:p>
          <a:p>
            <a:r>
              <a:rPr lang="en-US" dirty="0" smtClean="0"/>
              <a:t>From </a:t>
            </a:r>
            <a:r>
              <a:rPr lang="en-US" dirty="0"/>
              <a:t>the </a:t>
            </a:r>
            <a:r>
              <a:rPr lang="en-US" dirty="0" smtClean="0"/>
              <a:t>Middle English </a:t>
            </a:r>
            <a:r>
              <a:rPr lang="en-US" b="1" dirty="0" err="1" smtClean="0"/>
              <a:t>epicurien</a:t>
            </a:r>
            <a:r>
              <a:rPr lang="en-US" dirty="0" smtClean="0"/>
              <a:t> </a:t>
            </a:r>
            <a:r>
              <a:rPr lang="en-US" dirty="0"/>
              <a:t>(</a:t>
            </a:r>
            <a:r>
              <a:rPr lang="en-US" i="1" dirty="0"/>
              <a:t>one devoted </a:t>
            </a:r>
            <a:r>
              <a:rPr lang="en-US" i="1" dirty="0" smtClean="0"/>
              <a:t>to pleasure) </a:t>
            </a:r>
            <a:r>
              <a:rPr lang="en-US" dirty="0" smtClean="0"/>
              <a:t>by way of the Latin Epicurus and the Greek </a:t>
            </a:r>
            <a:r>
              <a:rPr lang="en-US" dirty="0" err="1"/>
              <a:t>Epikoúreios</a:t>
            </a:r>
            <a:r>
              <a:rPr lang="en-US" dirty="0"/>
              <a:t> </a:t>
            </a:r>
            <a:endParaRPr lang="en-US" i="1" dirty="0" smtClean="0"/>
          </a:p>
          <a:p>
            <a:r>
              <a:rPr lang="en-US" i="1" dirty="0" smtClean="0"/>
              <a:t>Other forms of the word include: </a:t>
            </a:r>
            <a:r>
              <a:rPr lang="en-US" b="1" dirty="0">
                <a:solidFill>
                  <a:srgbClr val="FFC000"/>
                </a:solidFill>
              </a:rPr>
              <a:t>epicure</a:t>
            </a:r>
            <a:r>
              <a:rPr lang="en-US" dirty="0"/>
              <a:t> (noun</a:t>
            </a:r>
            <a:r>
              <a:rPr lang="en-US" dirty="0" smtClean="0"/>
              <a:t>),  </a:t>
            </a:r>
            <a:r>
              <a:rPr lang="en-US" b="1" dirty="0">
                <a:solidFill>
                  <a:srgbClr val="FFFF00"/>
                </a:solidFill>
              </a:rPr>
              <a:t>epicureanism</a:t>
            </a:r>
            <a:r>
              <a:rPr lang="en-US" dirty="0"/>
              <a:t> (noun)</a:t>
            </a:r>
          </a:p>
          <a:p>
            <a:endParaRPr lang="en-US" dirty="0"/>
          </a:p>
        </p:txBody>
      </p:sp>
      <p:sp>
        <p:nvSpPr>
          <p:cNvPr id="4" name="TextBox 3"/>
          <p:cNvSpPr txBox="1"/>
          <p:nvPr/>
        </p:nvSpPr>
        <p:spPr>
          <a:xfrm>
            <a:off x="4267200" y="4549676"/>
            <a:ext cx="4343400" cy="2862322"/>
          </a:xfrm>
          <a:prstGeom prst="rect">
            <a:avLst/>
          </a:prstGeom>
          <a:noFill/>
        </p:spPr>
        <p:txBody>
          <a:bodyPr wrap="square" rtlCol="0">
            <a:spAutoFit/>
          </a:bodyPr>
          <a:lstStyle/>
          <a:p>
            <a:r>
              <a:rPr lang="en-US" dirty="0" smtClean="0">
                <a:solidFill>
                  <a:schemeClr val="bg1"/>
                </a:solidFill>
              </a:rPr>
              <a:t>“I am an Epicurean.  I consider the genuine (not the imputed) doctrines of Epicurus as containing everything rational in moral philosophy which Greek and Roman leave to us.” </a:t>
            </a:r>
          </a:p>
          <a:p>
            <a:r>
              <a:rPr lang="en-US" dirty="0" smtClean="0">
                <a:solidFill>
                  <a:schemeClr val="bg1"/>
                </a:solidFill>
              </a:rPr>
              <a:t>	- Thomas Jefferson</a:t>
            </a:r>
          </a:p>
          <a:p>
            <a:r>
              <a:rPr lang="en-US" dirty="0">
                <a:solidFill>
                  <a:schemeClr val="bg1"/>
                </a:solidFill>
              </a:rPr>
              <a:t>	</a:t>
            </a:r>
            <a:r>
              <a:rPr lang="en-US" dirty="0" smtClean="0">
                <a:solidFill>
                  <a:schemeClr val="bg1"/>
                </a:solidFill>
              </a:rPr>
              <a:t>   3</a:t>
            </a:r>
            <a:r>
              <a:rPr lang="en-US" baseline="30000" dirty="0" smtClean="0">
                <a:solidFill>
                  <a:schemeClr val="bg1"/>
                </a:solidFill>
              </a:rPr>
              <a:t>rd</a:t>
            </a:r>
            <a:r>
              <a:rPr lang="en-US" dirty="0" smtClean="0">
                <a:solidFill>
                  <a:schemeClr val="bg1"/>
                </a:solidFill>
              </a:rPr>
              <a:t> American President</a:t>
            </a:r>
            <a:r>
              <a:rPr lang="en-US" dirty="0"/>
              <a:t/>
            </a:r>
            <a:br>
              <a:rPr lang="en-US" dirty="0"/>
            </a:br>
            <a:r>
              <a:rPr lang="en-US" dirty="0"/>
              <a:t/>
            </a:r>
            <a:br>
              <a:rPr lang="en-US" dirty="0"/>
            </a:br>
            <a:endParaRPr lang="en-US" dirty="0"/>
          </a:p>
        </p:txBody>
      </p:sp>
      <p:pic>
        <p:nvPicPr>
          <p:cNvPr id="2050" name="Picture 2" descr="http://upload.wikimedia.org/wikipedia/commons/thumb/1/14/Epicurus_bust2.jpg/200px-Epicurus_bust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79019"/>
            <a:ext cx="1752600" cy="29706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4200" y="2944604"/>
            <a:ext cx="1905000" cy="1200329"/>
          </a:xfrm>
          <a:prstGeom prst="rect">
            <a:avLst/>
          </a:prstGeom>
          <a:noFill/>
        </p:spPr>
        <p:txBody>
          <a:bodyPr wrap="square" rtlCol="0">
            <a:spAutoFit/>
          </a:bodyPr>
          <a:lstStyle/>
          <a:p>
            <a:pPr algn="ctr"/>
            <a:r>
              <a:rPr lang="en-US" b="1" dirty="0" smtClean="0">
                <a:solidFill>
                  <a:schemeClr val="bg1"/>
                </a:solidFill>
              </a:rPr>
              <a:t>Bust of Epicurus, Greek Philosopher</a:t>
            </a:r>
            <a:endParaRPr lang="en-US" b="1" dirty="0">
              <a:solidFill>
                <a:schemeClr val="bg1"/>
              </a:solidFill>
            </a:endParaRPr>
          </a:p>
        </p:txBody>
      </p:sp>
      <p:pic>
        <p:nvPicPr>
          <p:cNvPr id="2052" name="Picture 4" descr="http://www.historyking.com/images/Unknown-Fact-About-Thomas-Jeffer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9722" y="1381143"/>
            <a:ext cx="2194759" cy="3257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689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barn(inVertical)">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arn(inVertic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barn(inVertical)">
                                      <p:cBhvr>
                                        <p:cTn id="4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Monday, November 28</a:t>
            </a:r>
            <a:r>
              <a:rPr lang="en-US" sz="2800" baseline="30000" dirty="0" smtClean="0"/>
              <a:t>th</a:t>
            </a:r>
            <a:r>
              <a:rPr lang="en-US" sz="2800" dirty="0" smtClean="0"/>
              <a:t> – 2</a:t>
            </a:r>
            <a:r>
              <a:rPr lang="en-US" sz="2800" baseline="30000" dirty="0" smtClean="0"/>
              <a:t>nd</a:t>
            </a:r>
            <a:r>
              <a:rPr lang="en-US" sz="2800" dirty="0" smtClean="0"/>
              <a:t>  </a:t>
            </a:r>
            <a:r>
              <a:rPr lang="en-US" sz="2800" dirty="0"/>
              <a:t>Block</a:t>
            </a:r>
          </a:p>
        </p:txBody>
      </p:sp>
      <p:sp>
        <p:nvSpPr>
          <p:cNvPr id="2" name="Content Placeholder 1"/>
          <p:cNvSpPr>
            <a:spLocks noGrp="1"/>
          </p:cNvSpPr>
          <p:nvPr>
            <p:ph idx="1"/>
          </p:nvPr>
        </p:nvSpPr>
        <p:spPr>
          <a:xfrm>
            <a:off x="381000" y="1524000"/>
            <a:ext cx="7734712" cy="3221839"/>
          </a:xfrm>
        </p:spPr>
        <p:txBody>
          <a:bodyPr>
            <a:normAutofit/>
          </a:bodyPr>
          <a:lstStyle/>
          <a:p>
            <a:r>
              <a:rPr lang="en-US" b="1" dirty="0" smtClean="0">
                <a:solidFill>
                  <a:srgbClr val="FFFF00"/>
                </a:solidFill>
              </a:rPr>
              <a:t>Epicurean </a:t>
            </a:r>
            <a:r>
              <a:rPr lang="en-US" dirty="0" smtClean="0">
                <a:solidFill>
                  <a:srgbClr val="FFFF00"/>
                </a:solidFill>
              </a:rPr>
              <a:t>– adjective. </a:t>
            </a:r>
            <a:r>
              <a:rPr lang="en-US" b="1" dirty="0" smtClean="0">
                <a:solidFill>
                  <a:srgbClr val="FFC000"/>
                </a:solidFill>
              </a:rPr>
              <a:t>Having </a:t>
            </a:r>
            <a:r>
              <a:rPr lang="en-US" b="1" dirty="0">
                <a:solidFill>
                  <a:srgbClr val="FFC000"/>
                </a:solidFill>
              </a:rPr>
              <a:t>to do with relishing the pleasure of eating and </a:t>
            </a:r>
            <a:r>
              <a:rPr lang="en-US" b="1" dirty="0" smtClean="0">
                <a:solidFill>
                  <a:srgbClr val="FFC000"/>
                </a:solidFill>
              </a:rPr>
              <a:t>drinking </a:t>
            </a:r>
          </a:p>
          <a:p>
            <a:pPr lvl="1"/>
            <a:r>
              <a:rPr lang="en-US" b="1" dirty="0" smtClean="0">
                <a:solidFill>
                  <a:srgbClr val="FFFF00"/>
                </a:solidFill>
              </a:rPr>
              <a:t>Someone with epicurean habits is an epicure.  </a:t>
            </a:r>
            <a:endParaRPr lang="en-US" b="1" dirty="0">
              <a:solidFill>
                <a:srgbClr val="FFFF00"/>
              </a:solidFill>
            </a:endParaRPr>
          </a:p>
          <a:p>
            <a:r>
              <a:rPr lang="en-US" dirty="0" smtClean="0"/>
              <a:t>What is another word for epicurean (synonym)?</a:t>
            </a:r>
          </a:p>
          <a:p>
            <a:r>
              <a:rPr lang="en-US" b="1" dirty="0" smtClean="0">
                <a:solidFill>
                  <a:srgbClr val="FF0000"/>
                </a:solidFill>
              </a:rPr>
              <a:t>Gourmet</a:t>
            </a:r>
            <a:r>
              <a:rPr lang="en-US" b="1" dirty="0">
                <a:solidFill>
                  <a:srgbClr val="FF0000"/>
                </a:solidFill>
              </a:rPr>
              <a:t>, gastronome, </a:t>
            </a:r>
            <a:r>
              <a:rPr lang="en-US" b="1" dirty="0" smtClean="0">
                <a:solidFill>
                  <a:srgbClr val="FF0000"/>
                </a:solidFill>
              </a:rPr>
              <a:t>gourmand, hedonist</a:t>
            </a:r>
            <a:r>
              <a:rPr lang="en-US" b="1" dirty="0">
                <a:solidFill>
                  <a:srgbClr val="FF0000"/>
                </a:solidFill>
              </a:rPr>
              <a:t>, bon vivant</a:t>
            </a:r>
          </a:p>
          <a:p>
            <a:r>
              <a:rPr lang="en-US" dirty="0" smtClean="0"/>
              <a:t>What word means the opposite of epicurean (antonym)?</a:t>
            </a:r>
          </a:p>
          <a:p>
            <a:r>
              <a:rPr lang="en-US" b="1" dirty="0" smtClean="0">
                <a:solidFill>
                  <a:srgbClr val="C00000"/>
                </a:solidFill>
              </a:rPr>
              <a:t>Austere</a:t>
            </a:r>
            <a:r>
              <a:rPr lang="en-US" b="1" dirty="0">
                <a:solidFill>
                  <a:srgbClr val="C00000"/>
                </a:solidFill>
              </a:rPr>
              <a:t>, ascetic, </a:t>
            </a:r>
            <a:r>
              <a:rPr lang="en-US" b="1" dirty="0" smtClean="0">
                <a:solidFill>
                  <a:srgbClr val="C00000"/>
                </a:solidFill>
              </a:rPr>
              <a:t>abstemious, plain</a:t>
            </a:r>
            <a:endParaRPr lang="en-US" b="1" dirty="0">
              <a:solidFill>
                <a:srgbClr val="C00000"/>
              </a:solidFill>
            </a:endParaRPr>
          </a:p>
        </p:txBody>
      </p:sp>
      <p:sp>
        <p:nvSpPr>
          <p:cNvPr id="4" name="TextBox 3"/>
          <p:cNvSpPr txBox="1"/>
          <p:nvPr/>
        </p:nvSpPr>
        <p:spPr>
          <a:xfrm>
            <a:off x="304800" y="4876800"/>
            <a:ext cx="8077200" cy="1754326"/>
          </a:xfrm>
          <a:prstGeom prst="rect">
            <a:avLst/>
          </a:prstGeom>
          <a:noFill/>
        </p:spPr>
        <p:txBody>
          <a:bodyPr wrap="square" rtlCol="0">
            <a:spAutoFit/>
          </a:bodyPr>
          <a:lstStyle/>
          <a:p>
            <a:r>
              <a:rPr lang="en-US" b="1" dirty="0" smtClean="0">
                <a:solidFill>
                  <a:schemeClr val="bg1"/>
                </a:solidFill>
                <a:latin typeface="Baskerville Old Face" pitchFamily="18" charset="0"/>
              </a:rPr>
              <a:t>     “Epicurean” has an older meaning, that of a follower of the Greek philosopher Epicurus (ca. 341-270 B.C.), who espoused that human beings were free to follow self-interest as a basic motivating force (the first capitalist?).  In Epicureanism, happiness is the ultimate goal of life, and the pursuit of pleasure is how to achieve that happiness.  However, although the word today has connotations of physical pleasure, followers of this philosophy sought pleasure through freedom from emotional turmoil and worry.  </a:t>
            </a:r>
            <a:endParaRPr lang="en-US" b="1" dirty="0">
              <a:solidFill>
                <a:schemeClr val="bg1"/>
              </a:solidFill>
              <a:latin typeface="Baskerville Old Face" pitchFamily="18" charset="0"/>
            </a:endParaRPr>
          </a:p>
        </p:txBody>
      </p:sp>
    </p:spTree>
    <p:custDataLst>
      <p:tags r:id="rId1"/>
    </p:custDataLst>
    <p:extLst>
      <p:ext uri="{BB962C8B-B14F-4D97-AF65-F5344CB8AC3E}">
        <p14:creationId xmlns:p14="http://schemas.microsoft.com/office/powerpoint/2010/main" val="24620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Monday, November 28</a:t>
            </a:r>
            <a:r>
              <a:rPr lang="en-US" sz="2800" baseline="30000" dirty="0" smtClean="0"/>
              <a:t>th</a:t>
            </a:r>
            <a:r>
              <a:rPr lang="en-US" sz="2800" dirty="0" smtClean="0"/>
              <a:t> – 3</a:t>
            </a:r>
            <a:r>
              <a:rPr lang="en-US" sz="2800" baseline="30000" dirty="0" smtClean="0"/>
              <a:t>rd</a:t>
            </a:r>
            <a:r>
              <a:rPr lang="en-US" sz="2800" dirty="0" smtClean="0"/>
              <a:t>   </a:t>
            </a:r>
            <a:r>
              <a:rPr lang="en-US" sz="2800" dirty="0"/>
              <a:t>Block</a:t>
            </a:r>
          </a:p>
        </p:txBody>
      </p:sp>
      <p:sp>
        <p:nvSpPr>
          <p:cNvPr id="3" name="Content Placeholder 2"/>
          <p:cNvSpPr>
            <a:spLocks noGrp="1"/>
          </p:cNvSpPr>
          <p:nvPr>
            <p:ph sz="half" idx="1"/>
          </p:nvPr>
        </p:nvSpPr>
        <p:spPr>
          <a:xfrm>
            <a:off x="304800" y="1600200"/>
            <a:ext cx="4184904" cy="3877056"/>
          </a:xfrm>
        </p:spPr>
        <p:txBody>
          <a:bodyPr>
            <a:normAutofit/>
          </a:bodyPr>
          <a:lstStyle/>
          <a:p>
            <a:r>
              <a:rPr lang="en-US" dirty="0"/>
              <a:t>Can you use the word</a:t>
            </a:r>
            <a:r>
              <a:rPr lang="en-US" b="1" dirty="0">
                <a:effectLst>
                  <a:outerShdw blurRad="38100" dist="38100" dir="2700000" algn="tl">
                    <a:srgbClr val="C0C0C0"/>
                  </a:outerShdw>
                </a:effectLst>
              </a:rPr>
              <a:t> </a:t>
            </a:r>
            <a:r>
              <a:rPr lang="en-US" b="1" dirty="0" smtClean="0">
                <a:effectLst>
                  <a:outerShdw blurRad="38100" dist="38100" dir="2700000" algn="tl">
                    <a:srgbClr val="C0C0C0"/>
                  </a:outerShdw>
                </a:effectLst>
              </a:rPr>
              <a:t>epicurean </a:t>
            </a:r>
            <a:r>
              <a:rPr lang="en-US" dirty="0" smtClean="0"/>
              <a:t>to </a:t>
            </a:r>
            <a:r>
              <a:rPr lang="en-US" dirty="0"/>
              <a:t>describe </a:t>
            </a:r>
            <a:r>
              <a:rPr lang="en-US" dirty="0" smtClean="0"/>
              <a:t>these pictures?</a:t>
            </a:r>
          </a:p>
          <a:p>
            <a:r>
              <a:rPr lang="en-US" u="sng" dirty="0" smtClean="0"/>
              <a:t>Example</a:t>
            </a:r>
            <a:r>
              <a:rPr lang="en-US" dirty="0" smtClean="0"/>
              <a:t>:  Cruise ship dining has a reputation as an </a:t>
            </a:r>
            <a:r>
              <a:rPr lang="en-US" b="1" dirty="0" smtClean="0"/>
              <a:t>epicurean</a:t>
            </a:r>
            <a:r>
              <a:rPr lang="en-US" dirty="0" smtClean="0"/>
              <a:t> experience.  </a:t>
            </a:r>
            <a:endParaRPr lang="en-US" u="sng" dirty="0" smtClean="0"/>
          </a:p>
          <a:p>
            <a:r>
              <a:rPr lang="en-US" i="1" dirty="0" smtClean="0"/>
              <a:t>Now write your own sentence using the word</a:t>
            </a:r>
            <a:r>
              <a:rPr lang="en-US" b="1" i="1" dirty="0" smtClean="0">
                <a:effectLst>
                  <a:outerShdw blurRad="38100" dist="38100" dir="2700000" algn="tl">
                    <a:srgbClr val="C0C0C0"/>
                  </a:outerShdw>
                </a:effectLst>
              </a:rPr>
              <a:t> epicurean </a:t>
            </a:r>
            <a:r>
              <a:rPr lang="en-US" i="1" dirty="0" smtClean="0"/>
              <a:t>in a manner that illustrates your understanding of the word.</a:t>
            </a:r>
            <a:endParaRPr lang="en-US" i="1" dirty="0"/>
          </a:p>
          <a:p>
            <a:endParaRPr lang="en-US" dirty="0"/>
          </a:p>
          <a:p>
            <a:endParaRPr lang="en-US" dirty="0"/>
          </a:p>
        </p:txBody>
      </p:sp>
      <p:pic>
        <p:nvPicPr>
          <p:cNvPr id="1026" name="Picture 2" descr="grand-dining-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998684"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ning in cruise ship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584" y="2278685"/>
            <a:ext cx="3962400" cy="2757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0.tqn.com/d/cruises/1/0/C/s/1/silver_cloud0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684" y="2179015"/>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2.ncl.com/sites/default/files/DAWN.Teppanyaki-w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433192"/>
            <a:ext cx="4343497" cy="22567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486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normAutofit/>
          </a:bodyPr>
          <a:lstStyle/>
          <a:p>
            <a:r>
              <a:rPr lang="en-US" dirty="0" smtClean="0"/>
              <a:t>Monday, November 28</a:t>
            </a:r>
            <a:r>
              <a:rPr lang="en-US" baseline="30000" dirty="0" smtClean="0"/>
              <a:t>th</a:t>
            </a:r>
            <a:r>
              <a:rPr lang="en-US" dirty="0" smtClean="0"/>
              <a:t> – 4</a:t>
            </a:r>
            <a:r>
              <a:rPr lang="en-US" baseline="30000" dirty="0" smtClean="0"/>
              <a:t>th</a:t>
            </a:r>
            <a:r>
              <a:rPr lang="en-US" dirty="0" smtClean="0"/>
              <a:t> Block</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9926" y="3429000"/>
            <a:ext cx="3575368" cy="3048000"/>
          </a:xfrm>
        </p:spPr>
      </p:pic>
      <p:sp>
        <p:nvSpPr>
          <p:cNvPr id="4" name="Content Placeholder 3"/>
          <p:cNvSpPr>
            <a:spLocks noGrp="1"/>
          </p:cNvSpPr>
          <p:nvPr>
            <p:ph sz="half" idx="2"/>
          </p:nvPr>
        </p:nvSpPr>
        <p:spPr>
          <a:xfrm>
            <a:off x="4343400" y="1981200"/>
            <a:ext cx="4194049" cy="3877056"/>
          </a:xfrm>
        </p:spPr>
        <p:txBody>
          <a:bodyPr>
            <a:normAutofit/>
          </a:bodyPr>
          <a:lstStyle/>
          <a:p>
            <a:r>
              <a:rPr lang="en-US" dirty="0" smtClean="0"/>
              <a:t>Please complete </a:t>
            </a:r>
            <a:r>
              <a:rPr lang="en-US" dirty="0"/>
              <a:t>the following analogy</a:t>
            </a:r>
            <a:r>
              <a:rPr lang="en-US" dirty="0" smtClean="0"/>
              <a:t>:</a:t>
            </a:r>
          </a:p>
          <a:p>
            <a:r>
              <a:rPr lang="en-US" dirty="0" smtClean="0"/>
              <a:t>Epicurean is to ________, as strong is to powerful.</a:t>
            </a:r>
          </a:p>
          <a:p>
            <a:pPr marL="0" indent="0">
              <a:buNone/>
            </a:pPr>
            <a:endParaRPr lang="en-US" dirty="0"/>
          </a:p>
          <a:p>
            <a:r>
              <a:rPr lang="en-US" dirty="0" smtClean="0"/>
              <a:t>Gourmet, lover of food, gourmand, etc.</a:t>
            </a:r>
          </a:p>
          <a:p>
            <a:pPr marL="457200" lvl="1" indent="0">
              <a:buNone/>
            </a:pPr>
            <a:r>
              <a:rPr lang="en-US" dirty="0" smtClean="0"/>
              <a:t>[Synonyms]</a:t>
            </a:r>
          </a:p>
          <a:p>
            <a:endParaRPr lang="en-US" dirty="0" smtClean="0"/>
          </a:p>
          <a:p>
            <a:endParaRPr lang="en-US" dirty="0"/>
          </a:p>
        </p:txBody>
      </p:sp>
      <p:sp>
        <p:nvSpPr>
          <p:cNvPr id="6" name="TextBox 5"/>
          <p:cNvSpPr txBox="1"/>
          <p:nvPr/>
        </p:nvSpPr>
        <p:spPr>
          <a:xfrm>
            <a:off x="533400" y="1676400"/>
            <a:ext cx="3505200" cy="1200329"/>
          </a:xfrm>
          <a:prstGeom prst="rect">
            <a:avLst/>
          </a:prstGeom>
          <a:noFill/>
        </p:spPr>
        <p:txBody>
          <a:bodyPr wrap="square" rtlCol="0">
            <a:spAutoFit/>
          </a:bodyPr>
          <a:lstStyle/>
          <a:p>
            <a:r>
              <a:rPr lang="en-US" dirty="0" smtClean="0"/>
              <a:t>Create your own dialogue between the two men pertaining to, or using the term </a:t>
            </a:r>
            <a:r>
              <a:rPr lang="en-US" b="1" dirty="0" smtClean="0">
                <a:effectLst>
                  <a:outerShdw blurRad="38100" dist="38100" dir="2700000" algn="tl">
                    <a:srgbClr val="000000">
                      <a:alpha val="43137"/>
                    </a:srgbClr>
                  </a:outerShdw>
                </a:effectLst>
              </a:rPr>
              <a:t>epicurean</a:t>
            </a:r>
            <a:r>
              <a:rPr lang="en-US" dirty="0" smtClean="0"/>
              <a:t>?</a:t>
            </a:r>
            <a:endParaRPr lang="en-US" dirty="0"/>
          </a:p>
        </p:txBody>
      </p:sp>
    </p:spTree>
    <p:custDataLst>
      <p:tags r:id="rId1"/>
    </p:custDataLst>
    <p:extLst>
      <p:ext uri="{BB962C8B-B14F-4D97-AF65-F5344CB8AC3E}">
        <p14:creationId xmlns:p14="http://schemas.microsoft.com/office/powerpoint/2010/main" val="31582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60" y="304800"/>
            <a:ext cx="7123080" cy="924475"/>
          </a:xfrm>
        </p:spPr>
        <p:txBody>
          <a:bodyPr>
            <a:normAutofit/>
          </a:bodyPr>
          <a:lstStyle/>
          <a:p>
            <a:r>
              <a:rPr lang="en-US" sz="2800" dirty="0" smtClean="0"/>
              <a:t>Tuesday, November 29</a:t>
            </a:r>
            <a:r>
              <a:rPr lang="en-US" sz="2800" baseline="30000" dirty="0" smtClean="0"/>
              <a:t>th</a:t>
            </a:r>
            <a:r>
              <a:rPr lang="en-US" sz="2800" dirty="0" smtClean="0"/>
              <a:t> - 1</a:t>
            </a:r>
            <a:r>
              <a:rPr lang="en-US" sz="2800" baseline="30000" dirty="0" smtClean="0"/>
              <a:t>st</a:t>
            </a:r>
            <a:r>
              <a:rPr lang="en-US" sz="2800" dirty="0" smtClean="0"/>
              <a:t> Block</a:t>
            </a:r>
            <a:endParaRPr lang="en-US" sz="2800" dirty="0"/>
          </a:p>
        </p:txBody>
      </p:sp>
      <p:sp>
        <p:nvSpPr>
          <p:cNvPr id="3" name="Content Placeholder 2"/>
          <p:cNvSpPr>
            <a:spLocks noGrp="1"/>
          </p:cNvSpPr>
          <p:nvPr>
            <p:ph sz="half" idx="1"/>
          </p:nvPr>
        </p:nvSpPr>
        <p:spPr>
          <a:xfrm>
            <a:off x="152400" y="1371600"/>
            <a:ext cx="3733800" cy="4029456"/>
          </a:xfrm>
        </p:spPr>
        <p:txBody>
          <a:bodyPr>
            <a:normAutofit lnSpcReduction="10000"/>
          </a:bodyPr>
          <a:lstStyle/>
          <a:p>
            <a:r>
              <a:rPr lang="en-US" dirty="0" smtClean="0"/>
              <a:t>What is the definition of the word </a:t>
            </a:r>
            <a:r>
              <a:rPr lang="en-US" b="1" dirty="0" smtClean="0"/>
              <a:t>savory</a:t>
            </a:r>
            <a:r>
              <a:rPr lang="en-US" dirty="0" smtClean="0"/>
              <a:t>?</a:t>
            </a:r>
          </a:p>
          <a:p>
            <a:r>
              <a:rPr lang="en-US" dirty="0" smtClean="0"/>
              <a:t>How do you pronounce </a:t>
            </a:r>
            <a:r>
              <a:rPr lang="en-US" dirty="0">
                <a:hlinkClick r:id="rId3" tooltip="savory"/>
              </a:rPr>
              <a:t>savory</a:t>
            </a:r>
            <a:r>
              <a:rPr lang="en-US" dirty="0"/>
              <a:t> </a:t>
            </a:r>
            <a:r>
              <a:rPr lang="en-US" dirty="0" smtClean="0"/>
              <a:t>[</a:t>
            </a:r>
            <a:r>
              <a:rPr lang="en-US" b="1" dirty="0" err="1"/>
              <a:t>sey</a:t>
            </a:r>
            <a:r>
              <a:rPr lang="en-US" dirty="0" err="1"/>
              <a:t>-</a:t>
            </a:r>
            <a:r>
              <a:rPr lang="en-US" i="1" dirty="0" err="1"/>
              <a:t>vuh</a:t>
            </a:r>
            <a:r>
              <a:rPr lang="en-US" dirty="0" err="1"/>
              <a:t>-ree</a:t>
            </a:r>
            <a:r>
              <a:rPr lang="en-US" dirty="0" smtClean="0"/>
              <a:t>]</a:t>
            </a:r>
            <a:r>
              <a:rPr lang="en-US" dirty="0"/>
              <a:t> ?</a:t>
            </a:r>
            <a:endParaRPr lang="en-US" dirty="0" smtClean="0"/>
          </a:p>
          <a:p>
            <a:r>
              <a:rPr lang="en-US" dirty="0" smtClean="0"/>
              <a:t>What part of speech is savory?</a:t>
            </a:r>
          </a:p>
          <a:p>
            <a:r>
              <a:rPr lang="en-US" dirty="0" smtClean="0"/>
              <a:t>Comes from the Middle English (ca. 1175–1225)  </a:t>
            </a:r>
            <a:r>
              <a:rPr lang="en-US" dirty="0" err="1" smtClean="0"/>
              <a:t>savori</a:t>
            </a:r>
            <a:r>
              <a:rPr lang="en-US" dirty="0" smtClean="0"/>
              <a:t> replacing an older form of the word, </a:t>
            </a:r>
            <a:r>
              <a:rPr lang="en-US" dirty="0" err="1" smtClean="0"/>
              <a:t>savure</a:t>
            </a:r>
            <a:endParaRPr lang="en-US" dirty="0" smtClean="0"/>
          </a:p>
          <a:p>
            <a:r>
              <a:rPr lang="en-US" i="1" dirty="0" smtClean="0"/>
              <a:t>Other forms of the word include:  </a:t>
            </a:r>
            <a:r>
              <a:rPr lang="en-US" b="1" dirty="0" err="1">
                <a:solidFill>
                  <a:srgbClr val="FF0000"/>
                </a:solidFill>
              </a:rPr>
              <a:t>savorily</a:t>
            </a:r>
            <a:r>
              <a:rPr lang="en-US" dirty="0">
                <a:solidFill>
                  <a:srgbClr val="FF0000"/>
                </a:solidFill>
              </a:rPr>
              <a:t> </a:t>
            </a:r>
            <a:r>
              <a:rPr lang="en-US" dirty="0"/>
              <a:t>(</a:t>
            </a:r>
            <a:r>
              <a:rPr lang="en-US" dirty="0" err="1"/>
              <a:t>adv</a:t>
            </a:r>
            <a:r>
              <a:rPr lang="en-US" dirty="0"/>
              <a:t>), </a:t>
            </a:r>
            <a:r>
              <a:rPr lang="en-US" u="sng" dirty="0" smtClean="0"/>
              <a:t> </a:t>
            </a:r>
            <a:r>
              <a:rPr lang="en-US" b="1" dirty="0" err="1">
                <a:solidFill>
                  <a:schemeClr val="bg1"/>
                </a:solidFill>
              </a:rPr>
              <a:t>savoriness</a:t>
            </a:r>
            <a:r>
              <a:rPr lang="en-US" dirty="0">
                <a:solidFill>
                  <a:schemeClr val="bg1"/>
                </a:solidFill>
              </a:rPr>
              <a:t> </a:t>
            </a:r>
            <a:r>
              <a:rPr lang="en-US" dirty="0"/>
              <a:t>(</a:t>
            </a:r>
            <a:r>
              <a:rPr lang="en-US" dirty="0" smtClean="0"/>
              <a:t>noun)</a:t>
            </a:r>
            <a:endParaRPr lang="en-US" dirty="0">
              <a:solidFill>
                <a:srgbClr val="00FFFF"/>
              </a:solidFill>
            </a:endParaRPr>
          </a:p>
        </p:txBody>
      </p:sp>
      <p:sp>
        <p:nvSpPr>
          <p:cNvPr id="4" name="TextBox 3"/>
          <p:cNvSpPr txBox="1"/>
          <p:nvPr/>
        </p:nvSpPr>
        <p:spPr>
          <a:xfrm>
            <a:off x="4114800" y="4572000"/>
            <a:ext cx="4572000" cy="1754326"/>
          </a:xfrm>
          <a:prstGeom prst="rect">
            <a:avLst/>
          </a:prstGeom>
          <a:noFill/>
        </p:spPr>
        <p:txBody>
          <a:bodyPr wrap="square" rtlCol="0">
            <a:spAutoFit/>
          </a:bodyPr>
          <a:lstStyle/>
          <a:p>
            <a:r>
              <a:rPr lang="en-US" dirty="0" smtClean="0">
                <a:solidFill>
                  <a:schemeClr val="bg1"/>
                </a:solidFill>
              </a:rPr>
              <a:t>“Let the stoics say what they please, we do not eat for the good of living, but because the meat is </a:t>
            </a:r>
            <a:r>
              <a:rPr lang="en-US" b="1" dirty="0" smtClean="0">
                <a:solidFill>
                  <a:schemeClr val="bg1"/>
                </a:solidFill>
              </a:rPr>
              <a:t>savory</a:t>
            </a:r>
            <a:r>
              <a:rPr lang="en-US" dirty="0" smtClean="0">
                <a:solidFill>
                  <a:schemeClr val="bg1"/>
                </a:solidFill>
              </a:rPr>
              <a:t> and the appetite is keen.”  </a:t>
            </a:r>
          </a:p>
          <a:p>
            <a:r>
              <a:rPr lang="en-US" dirty="0">
                <a:solidFill>
                  <a:schemeClr val="bg1"/>
                </a:solidFill>
              </a:rPr>
              <a:t>	</a:t>
            </a:r>
            <a:r>
              <a:rPr lang="en-US" dirty="0" smtClean="0">
                <a:solidFill>
                  <a:schemeClr val="bg1"/>
                </a:solidFill>
              </a:rPr>
              <a:t>-- Ralph Waldo Emerson</a:t>
            </a:r>
          </a:p>
          <a:p>
            <a:r>
              <a:rPr lang="en-US" dirty="0">
                <a:solidFill>
                  <a:schemeClr val="bg1"/>
                </a:solidFill>
              </a:rPr>
              <a:t>	</a:t>
            </a:r>
            <a:r>
              <a:rPr lang="en-US" dirty="0" smtClean="0">
                <a:solidFill>
                  <a:schemeClr val="bg1"/>
                </a:solidFill>
              </a:rPr>
              <a:t>   American essayist and poet</a:t>
            </a:r>
            <a:endParaRPr lang="en-US" dirty="0">
              <a:solidFill>
                <a:schemeClr val="bg1"/>
              </a:solidFill>
            </a:endParaRPr>
          </a:p>
        </p:txBody>
      </p:sp>
      <p:pic>
        <p:nvPicPr>
          <p:cNvPr id="1026" name="Picture 2" descr="http://www.thedecoyrestaurant.com/image/222019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3898792" cy="2628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ellpromo.com/upload/upimg35/Savory-Delight-Food-Tin-600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457" y="1581150"/>
            <a:ext cx="428487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omepage.mac.com/amybsherman/images/rhubarbblueberrybpi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651" y="1581150"/>
            <a:ext cx="3776490" cy="2832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ealchicken.com/WebServices/ImageHandler.ashx?width=668&amp;height=335&amp;image=DealImage/b54c8787-b244-4bd3-9418-3272ed7a19b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524000"/>
            <a:ext cx="5029200" cy="28895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328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circle(in)">
                                      <p:cBhvr>
                                        <p:cTn id="37" dur="20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wipe(down)">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additive="base">
                                        <p:cTn id="47" dur="500" fill="hold"/>
                                        <p:tgtEl>
                                          <p:spTgt spid="1032"/>
                                        </p:tgtEl>
                                        <p:attrNameLst>
                                          <p:attrName>ppt_x</p:attrName>
                                        </p:attrNameLst>
                                      </p:cBhvr>
                                      <p:tavLst>
                                        <p:tav tm="0">
                                          <p:val>
                                            <p:strVal val="#ppt_x"/>
                                          </p:val>
                                        </p:tav>
                                        <p:tav tm="100000">
                                          <p:val>
                                            <p:strVal val="#ppt_x"/>
                                          </p:val>
                                        </p:tav>
                                      </p:tavLst>
                                    </p:anim>
                                    <p:anim calcmode="lin" valueType="num">
                                      <p:cBhvr additive="base">
                                        <p:cTn id="4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Tuesday</a:t>
            </a:r>
            <a:r>
              <a:rPr lang="en-US" sz="2800" dirty="0"/>
              <a:t>, </a:t>
            </a:r>
            <a:r>
              <a:rPr lang="en-US" sz="2800" dirty="0" smtClean="0"/>
              <a:t>November 29</a:t>
            </a:r>
            <a:r>
              <a:rPr lang="en-US" sz="2800" baseline="30000" dirty="0" smtClean="0"/>
              <a:t>th</a:t>
            </a:r>
            <a:r>
              <a:rPr lang="en-US" sz="2800" dirty="0" smtClean="0"/>
              <a:t> – 2</a:t>
            </a:r>
            <a:r>
              <a:rPr lang="en-US" sz="2800" baseline="30000" dirty="0" smtClean="0"/>
              <a:t>nd</a:t>
            </a:r>
            <a:r>
              <a:rPr lang="en-US" sz="2800" dirty="0" smtClean="0"/>
              <a:t>  </a:t>
            </a:r>
            <a:r>
              <a:rPr lang="en-US" sz="2800" dirty="0"/>
              <a:t>Block</a:t>
            </a:r>
          </a:p>
        </p:txBody>
      </p:sp>
      <p:sp>
        <p:nvSpPr>
          <p:cNvPr id="2" name="Content Placeholder 1"/>
          <p:cNvSpPr>
            <a:spLocks noGrp="1"/>
          </p:cNvSpPr>
          <p:nvPr>
            <p:ph idx="1"/>
          </p:nvPr>
        </p:nvSpPr>
        <p:spPr>
          <a:xfrm>
            <a:off x="533400" y="1807361"/>
            <a:ext cx="7601155" cy="4441039"/>
          </a:xfrm>
        </p:spPr>
        <p:txBody>
          <a:bodyPr>
            <a:noAutofit/>
          </a:bodyPr>
          <a:lstStyle/>
          <a:p>
            <a:r>
              <a:rPr lang="en-US" sz="2400" b="1" dirty="0" smtClean="0">
                <a:solidFill>
                  <a:srgbClr val="FFFF00"/>
                </a:solidFill>
              </a:rPr>
              <a:t>Savory </a:t>
            </a:r>
            <a:r>
              <a:rPr lang="en-US" sz="2400" dirty="0" smtClean="0">
                <a:solidFill>
                  <a:srgbClr val="FFFF00"/>
                </a:solidFill>
              </a:rPr>
              <a:t>– adjective. Tasty and good smelling; piquant</a:t>
            </a:r>
          </a:p>
          <a:p>
            <a:r>
              <a:rPr lang="en-US" sz="2400" dirty="0" smtClean="0"/>
              <a:t>Can you think of a synonym for savory?</a:t>
            </a:r>
          </a:p>
          <a:p>
            <a:r>
              <a:rPr lang="en-US" sz="2400" b="1" dirty="0" smtClean="0">
                <a:solidFill>
                  <a:srgbClr val="00FF00"/>
                </a:solidFill>
              </a:rPr>
              <a:t>Ambrosial</a:t>
            </a:r>
            <a:r>
              <a:rPr lang="en-US" sz="2400" b="1" dirty="0">
                <a:solidFill>
                  <a:srgbClr val="00FF00"/>
                </a:solidFill>
              </a:rPr>
              <a:t>, fragrant, succulent</a:t>
            </a:r>
            <a:r>
              <a:rPr lang="en-US" sz="2400" b="1" dirty="0" smtClean="0">
                <a:solidFill>
                  <a:srgbClr val="00FF00"/>
                </a:solidFill>
              </a:rPr>
              <a:t>, </a:t>
            </a:r>
            <a:r>
              <a:rPr lang="en-US" sz="2400" b="1" dirty="0">
                <a:solidFill>
                  <a:srgbClr val="00FF00"/>
                </a:solidFill>
              </a:rPr>
              <a:t>		scrumptious, </a:t>
            </a:r>
            <a:r>
              <a:rPr lang="en-US" sz="2400" b="1" dirty="0" smtClean="0">
                <a:solidFill>
                  <a:srgbClr val="00FF00"/>
                </a:solidFill>
              </a:rPr>
              <a:t>mouthwatering, yummy, scrumptious, delicious</a:t>
            </a:r>
          </a:p>
          <a:p>
            <a:r>
              <a:rPr lang="en-US" sz="2400" dirty="0" smtClean="0"/>
              <a:t>Can you think of an antonym for savory?</a:t>
            </a:r>
          </a:p>
          <a:p>
            <a:r>
              <a:rPr lang="en-US" sz="2400" b="1" dirty="0">
                <a:solidFill>
                  <a:srgbClr val="7030A0"/>
                </a:solidFill>
              </a:rPr>
              <a:t>I</a:t>
            </a:r>
            <a:r>
              <a:rPr lang="en-US" sz="2400" b="1" dirty="0" smtClean="0">
                <a:solidFill>
                  <a:srgbClr val="7030A0"/>
                </a:solidFill>
              </a:rPr>
              <a:t>nedible, bland, </a:t>
            </a:r>
            <a:r>
              <a:rPr lang="en-US" sz="2400" b="1" dirty="0">
                <a:solidFill>
                  <a:srgbClr val="7030A0"/>
                </a:solidFill>
              </a:rPr>
              <a:t>unpalatable, </a:t>
            </a:r>
            <a:r>
              <a:rPr lang="en-US" sz="2400" b="1" dirty="0" smtClean="0">
                <a:solidFill>
                  <a:srgbClr val="7030A0"/>
                </a:solidFill>
              </a:rPr>
              <a:t>yucky</a:t>
            </a:r>
            <a:endParaRPr lang="en-US" sz="2400" dirty="0" smtClean="0">
              <a:solidFill>
                <a:srgbClr val="7030A0"/>
              </a:solidFill>
            </a:endParaRPr>
          </a:p>
        </p:txBody>
      </p:sp>
    </p:spTree>
    <p:custDataLst>
      <p:tags r:id="rId1"/>
    </p:custDataLst>
    <p:extLst>
      <p:ext uri="{BB962C8B-B14F-4D97-AF65-F5344CB8AC3E}">
        <p14:creationId xmlns:p14="http://schemas.microsoft.com/office/powerpoint/2010/main" val="103801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Tuesday</a:t>
            </a:r>
            <a:r>
              <a:rPr lang="en-US" sz="2800" dirty="0"/>
              <a:t>, </a:t>
            </a:r>
            <a:r>
              <a:rPr lang="en-US" sz="2800" dirty="0" smtClean="0"/>
              <a:t>November 29</a:t>
            </a:r>
            <a:r>
              <a:rPr lang="en-US" sz="2800" baseline="30000" dirty="0" smtClean="0"/>
              <a:t>th</a:t>
            </a:r>
            <a:r>
              <a:rPr lang="en-US" sz="2800" dirty="0" smtClean="0"/>
              <a:t> – 3</a:t>
            </a:r>
            <a:r>
              <a:rPr lang="en-US" sz="2800" baseline="30000" dirty="0" smtClean="0"/>
              <a:t>rd</a:t>
            </a:r>
            <a:r>
              <a:rPr lang="en-US" sz="2800" dirty="0" smtClean="0"/>
              <a:t>   </a:t>
            </a:r>
            <a:r>
              <a:rPr lang="en-US" sz="2800" dirty="0"/>
              <a:t>Block</a:t>
            </a:r>
          </a:p>
        </p:txBody>
      </p:sp>
      <p:sp>
        <p:nvSpPr>
          <p:cNvPr id="3" name="Content Placeholder 2"/>
          <p:cNvSpPr>
            <a:spLocks noGrp="1"/>
          </p:cNvSpPr>
          <p:nvPr>
            <p:ph sz="half" idx="1"/>
          </p:nvPr>
        </p:nvSpPr>
        <p:spPr>
          <a:xfrm>
            <a:off x="457200" y="1809749"/>
            <a:ext cx="4023519" cy="4051301"/>
          </a:xfrm>
        </p:spPr>
        <p:txBody>
          <a:bodyPr>
            <a:normAutofit/>
          </a:bodyPr>
          <a:lstStyle/>
          <a:p>
            <a:r>
              <a:rPr lang="en-US" dirty="0"/>
              <a:t>Can you use the word</a:t>
            </a:r>
            <a:r>
              <a:rPr lang="en-US" b="1" dirty="0">
                <a:effectLst>
                  <a:outerShdw blurRad="38100" dist="38100" dir="2700000" algn="tl">
                    <a:srgbClr val="C0C0C0"/>
                  </a:outerShdw>
                </a:effectLst>
              </a:rPr>
              <a:t> </a:t>
            </a:r>
            <a:r>
              <a:rPr lang="en-US" b="1" dirty="0" smtClean="0"/>
              <a:t> </a:t>
            </a:r>
            <a:r>
              <a:rPr lang="en-US" b="1" dirty="0" smtClean="0">
                <a:effectLst>
                  <a:outerShdw blurRad="38100" dist="38100" dir="2700000" algn="tl">
                    <a:srgbClr val="000000">
                      <a:alpha val="43137"/>
                    </a:srgbClr>
                  </a:outerShdw>
                </a:effectLst>
              </a:rPr>
              <a:t>savory</a:t>
            </a:r>
            <a:r>
              <a:rPr lang="en-US" b="1" dirty="0" smtClean="0"/>
              <a:t> </a:t>
            </a:r>
            <a:r>
              <a:rPr lang="en-US" dirty="0" smtClean="0"/>
              <a:t>to </a:t>
            </a:r>
            <a:r>
              <a:rPr lang="en-US" dirty="0"/>
              <a:t>describe the </a:t>
            </a:r>
            <a:r>
              <a:rPr lang="en-US" dirty="0" smtClean="0"/>
              <a:t>picture </a:t>
            </a:r>
            <a:r>
              <a:rPr lang="en-US" dirty="0"/>
              <a:t>to the right</a:t>
            </a:r>
            <a:r>
              <a:rPr lang="en-US" dirty="0" smtClean="0"/>
              <a:t>?</a:t>
            </a:r>
          </a:p>
          <a:p>
            <a:r>
              <a:rPr lang="en-US" u="sng" dirty="0" smtClean="0"/>
              <a:t>Example</a:t>
            </a:r>
            <a:r>
              <a:rPr lang="en-US" dirty="0" smtClean="0"/>
              <a:t>:  The </a:t>
            </a:r>
            <a:r>
              <a:rPr lang="en-US" b="1" i="1" dirty="0" smtClean="0">
                <a:effectLst>
                  <a:outerShdw blurRad="38100" dist="38100" dir="2700000" algn="tl">
                    <a:srgbClr val="000000">
                      <a:alpha val="43137"/>
                    </a:srgbClr>
                  </a:outerShdw>
                </a:effectLst>
              </a:rPr>
              <a:t>savory</a:t>
            </a:r>
            <a:r>
              <a:rPr lang="en-US" dirty="0" smtClean="0">
                <a:effectLst>
                  <a:outerShdw blurRad="38100" dist="38100" dir="2700000" algn="tl">
                    <a:srgbClr val="000000">
                      <a:alpha val="43137"/>
                    </a:srgbClr>
                  </a:outerShdw>
                </a:effectLst>
              </a:rPr>
              <a:t> </a:t>
            </a:r>
            <a:r>
              <a:rPr lang="en-US" dirty="0" smtClean="0"/>
              <a:t>snow crab arrangement  appealed to the couple’s epicurean tastes.  </a:t>
            </a:r>
            <a:endParaRPr lang="en-US" u="sng" dirty="0" smtClean="0"/>
          </a:p>
          <a:p>
            <a:r>
              <a:rPr lang="en-US" i="1" dirty="0" smtClean="0"/>
              <a:t>Now </a:t>
            </a:r>
            <a:r>
              <a:rPr lang="en-US" i="1" dirty="0"/>
              <a:t>write your own sentence using the </a:t>
            </a:r>
            <a:r>
              <a:rPr lang="en-US" i="1" dirty="0" smtClean="0"/>
              <a:t>word </a:t>
            </a:r>
            <a:r>
              <a:rPr lang="en-US" b="1" i="1" dirty="0" smtClean="0">
                <a:effectLst>
                  <a:outerShdw blurRad="38100" dist="38100" dir="2700000" algn="tl">
                    <a:srgbClr val="000000">
                      <a:alpha val="43137"/>
                    </a:srgbClr>
                  </a:outerShdw>
                </a:effectLst>
              </a:rPr>
              <a:t>savory </a:t>
            </a:r>
            <a:r>
              <a:rPr lang="en-US" i="1" dirty="0" smtClean="0"/>
              <a:t>in </a:t>
            </a:r>
            <a:r>
              <a:rPr lang="en-US" i="1" dirty="0"/>
              <a:t>a manner that illustrates your understanding of the </a:t>
            </a:r>
            <a:r>
              <a:rPr lang="en-US" i="1" dirty="0" smtClean="0"/>
              <a:t>word.  </a:t>
            </a:r>
            <a:endParaRPr lang="en-US" i="1" dirty="0"/>
          </a:p>
          <a:p>
            <a:endParaRPr lang="en-US" dirty="0"/>
          </a:p>
          <a:p>
            <a:endParaRPr lang="en-US" dirty="0"/>
          </a:p>
        </p:txBody>
      </p:sp>
      <p:pic>
        <p:nvPicPr>
          <p:cNvPr id="2050" name="Picture 2" descr="http://yienyien.com/wp-content/uploads/2010/11/mouth-watering-snow-crab-le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360842"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5562600"/>
            <a:ext cx="3200400" cy="369332"/>
          </a:xfrm>
          <a:prstGeom prst="rect">
            <a:avLst/>
          </a:prstGeom>
          <a:noFill/>
        </p:spPr>
        <p:txBody>
          <a:bodyPr wrap="square" rtlCol="0">
            <a:spAutoFit/>
          </a:bodyPr>
          <a:lstStyle/>
          <a:p>
            <a:pPr algn="ctr"/>
            <a:r>
              <a:rPr lang="en-US" dirty="0" smtClean="0"/>
              <a:t>Hungry yet?  </a:t>
            </a:r>
            <a:endParaRPr lang="en-US" dirty="0"/>
          </a:p>
        </p:txBody>
      </p:sp>
    </p:spTree>
    <p:custDataLst>
      <p:tags r:id="rId1"/>
    </p:custDataLst>
    <p:extLst>
      <p:ext uri="{BB962C8B-B14F-4D97-AF65-F5344CB8AC3E}">
        <p14:creationId xmlns:p14="http://schemas.microsoft.com/office/powerpoint/2010/main" val="194050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46ca0075-b322-4a67-8fee-7f810e7b62d9"/>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2324</TotalTime>
  <Words>1559</Words>
  <Application>Microsoft Office PowerPoint</Application>
  <PresentationFormat>On-screen Show (4:3)</PresentationFormat>
  <Paragraphs>157</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Winter</vt:lpstr>
      <vt:lpstr>PowerPoint Presentation</vt:lpstr>
      <vt:lpstr>December not-so trivial Trivia</vt:lpstr>
      <vt:lpstr>Monday, November 28th – 1st Block</vt:lpstr>
      <vt:lpstr>Monday, November 28th – 2nd  Block</vt:lpstr>
      <vt:lpstr>Monday, November 28th – 3rd   Block</vt:lpstr>
      <vt:lpstr>Monday, November 28th – 4th Block</vt:lpstr>
      <vt:lpstr>Tuesday, November 29th - 1st Block</vt:lpstr>
      <vt:lpstr>Tuesday, November 29th – 2nd  Block</vt:lpstr>
      <vt:lpstr>Tuesday, November 29th – 3rd   Block</vt:lpstr>
      <vt:lpstr>Tuesday, November 29th – 4th Block</vt:lpstr>
      <vt:lpstr>Wednesday, November 30th – 1st Block</vt:lpstr>
      <vt:lpstr>Wednesday, November 30th – 2nd Block</vt:lpstr>
      <vt:lpstr>Wednesday, November 30th - 3rd Block</vt:lpstr>
      <vt:lpstr>Wednesday, November 30th – 4th Block</vt:lpstr>
      <vt:lpstr>Thursday, December 1st – 1st Block</vt:lpstr>
      <vt:lpstr>Thursday, December 1st – 2nd  Block</vt:lpstr>
      <vt:lpstr>Thursday, December 1st – 3rd   Block</vt:lpstr>
      <vt:lpstr>Thursday, December 1st – 4th Block</vt:lpstr>
      <vt:lpstr>Friday, December 2nd - 1st Block</vt:lpstr>
      <vt:lpstr>Friday, December 2nd - 2nd Block</vt:lpstr>
      <vt:lpstr>Friday, December 2nd - 3rd Block</vt:lpstr>
      <vt:lpstr>Friday, December 2nd - 4th Block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cit-sysop</dc:creator>
  <cp:lastModifiedBy>cit-sysop</cp:lastModifiedBy>
  <cp:revision>181</cp:revision>
  <dcterms:created xsi:type="dcterms:W3CDTF">2011-08-14T13:16:45Z</dcterms:created>
  <dcterms:modified xsi:type="dcterms:W3CDTF">2011-11-28T12:48:43Z</dcterms:modified>
</cp:coreProperties>
</file>