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1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FF00"/>
    <a:srgbClr val="00FFFF"/>
    <a:srgbClr val="FF3788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18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palata01&amp;word=palatable&amp;text=\%3cSPAN%20class=unicode%3e%CB%88%3c/SPAN%3epa-l%C9%99-t%C9%99-b%C9%99l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glutto01&amp;word=glutton&amp;text=\%3cSPAN%20class=unicode%3e%CB%88%3c/SPAN%3egl%C9%99-t%3cSUP%3e%C9%99%3c/SUP%3en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www.merriam-webster.com/audio.php?file=gratit01&amp;word=gratitude&amp;text=\%3cSPAN%20class=unicode%3e%CB%88%3c/SPAN%3egra-t%C9%99-%3cSPAN%20class=unicode%3e%CB%8C%3c/SPAN%3et%C3%BCd,%20-%3cSPAN%20class=unicode%3e%CB%8C%3c/SPAN%3ety%C3%BCd\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voraci01&amp;word=voracious&amp;text=\v%3cSPAN%20class=unicode%3eo%CC%87%3c/SPAN%3e-%3cSPAN%20class=unicode%3e%CB%88%3c/SPAN%3er%C4%81-sh%C9%99s,%20v%C9%99-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culina03&amp;word=culinary&amp;text=\%3cSPAN%20class=unicode%3e%CB%88%3c/SPAN%3ek%C9%99-l%C9%99-%3cSPAN%20class=unicode%3e%CB%8C%3c/SPAN%3ener-%C4%93,%20%3cSPAN%20class=unicode%3e%CB%88%3c/SPAN%3eky%C3%BC-,%20%3cSPAN%20class=unicode%3e%CB%8C%3c/SPAN%3ek%C3%BC-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61999" y="2174796"/>
            <a:ext cx="769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Monday, </a:t>
            </a:r>
            <a:r>
              <a:rPr lang="en-US" sz="5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November 14</a:t>
            </a:r>
            <a:r>
              <a:rPr lang="en-US" sz="5000" b="1" baseline="300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5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5000" b="1" dirty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r>
              <a:rPr lang="en-US" sz="5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Friday, November 18</a:t>
            </a:r>
            <a:r>
              <a:rPr lang="en-US" sz="5000" b="1" baseline="300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5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5000" b="1" dirty="0" smtClean="0">
                <a:solidFill>
                  <a:srgbClr val="00FFCC"/>
                </a:solidFill>
              </a:rPr>
              <a:t>   </a:t>
            </a:r>
            <a:endParaRPr lang="en-US" sz="5000" b="1" dirty="0">
              <a:solidFill>
                <a:srgbClr val="00FF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4581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of the 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dirty="0" smtClean="0"/>
              <a:t>Tuesday, November 15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/>
              <a:t>Can you complete the following analogy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Culinary is to Emeril Lagasse, as macabre is to _____.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Edgar Allen Poe, Stephen King, Dean </a:t>
            </a:r>
            <a:r>
              <a:rPr lang="en-US" dirty="0" err="1" smtClean="0"/>
              <a:t>Kootz</a:t>
            </a:r>
            <a:r>
              <a:rPr lang="en-US" dirty="0" smtClean="0"/>
              <a:t>, etc.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[Examples]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culinary competitions can you identify?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276600" cy="183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429000" cy="22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Wednesday, November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3471277" cy="4051301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palatable</a:t>
            </a:r>
            <a:r>
              <a:rPr lang="en-US" dirty="0" smtClean="0"/>
              <a:t> [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</a:t>
            </a:r>
            <a:r>
              <a:rPr lang="en-US" dirty="0" smtClean="0"/>
              <a:t>-uh-</a:t>
            </a:r>
            <a:r>
              <a:rPr lang="en-US" dirty="0" err="1" smtClean="0"/>
              <a:t>tuh</a:t>
            </a:r>
            <a:r>
              <a:rPr lang="en-US" dirty="0" smtClean="0"/>
              <a:t>-</a:t>
            </a:r>
            <a:r>
              <a:rPr lang="en-US" dirty="0" err="1" smtClean="0"/>
              <a:t>buhl</a:t>
            </a:r>
            <a:r>
              <a:rPr lang="en-US" dirty="0" smtClean="0"/>
              <a:t>]?</a:t>
            </a:r>
            <a:endParaRPr lang="en-US" dirty="0"/>
          </a:p>
          <a:p>
            <a:r>
              <a:rPr lang="en-US" dirty="0" smtClean="0"/>
              <a:t>What part of speech is palatable?</a:t>
            </a:r>
            <a:endParaRPr lang="en-US" dirty="0"/>
          </a:p>
          <a:p>
            <a:r>
              <a:rPr lang="en-US" dirty="0"/>
              <a:t> From the Latin </a:t>
            </a:r>
            <a:r>
              <a:rPr lang="en-US" b="1" dirty="0"/>
              <a:t> </a:t>
            </a:r>
            <a:r>
              <a:rPr lang="en-US" b="1" dirty="0" err="1"/>
              <a:t>palatum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root of the mouth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dirty="0">
                <a:solidFill>
                  <a:srgbClr val="00FF00"/>
                </a:solidFill>
              </a:rPr>
              <a:t>palatability</a:t>
            </a:r>
            <a:r>
              <a:rPr lang="en-US" dirty="0"/>
              <a:t> (noun</a:t>
            </a:r>
            <a:r>
              <a:rPr lang="en-US" dirty="0" smtClean="0"/>
              <a:t>), </a:t>
            </a:r>
            <a:r>
              <a:rPr lang="en-US" dirty="0" err="1" smtClean="0">
                <a:solidFill>
                  <a:srgbClr val="FFFF00"/>
                </a:solidFill>
              </a:rPr>
              <a:t>palatableness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(noun),  </a:t>
            </a:r>
            <a:r>
              <a:rPr lang="en-US" dirty="0">
                <a:solidFill>
                  <a:srgbClr val="00FFFF"/>
                </a:solidFill>
              </a:rPr>
              <a:t>palatably (</a:t>
            </a:r>
            <a:r>
              <a:rPr lang="en-US" dirty="0" err="1">
                <a:solidFill>
                  <a:srgbClr val="00FFFF"/>
                </a:solidFill>
              </a:rPr>
              <a:t>adv</a:t>
            </a:r>
            <a:r>
              <a:rPr lang="en-US" dirty="0">
                <a:solidFill>
                  <a:srgbClr val="00FFFF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56657"/>
            <a:ext cx="261749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7244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“Sometimes </a:t>
            </a:r>
            <a:r>
              <a:rPr lang="en-US" dirty="0"/>
              <a:t>the only way to make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palatable</a:t>
            </a:r>
            <a:r>
              <a:rPr lang="en-US" dirty="0"/>
              <a:t> that which is appalling and apprehensive is to season it with some humor</a:t>
            </a:r>
            <a:r>
              <a:rPr lang="en-US" dirty="0" smtClean="0"/>
              <a:t>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-- Terrence </a:t>
            </a:r>
            <a:r>
              <a:rPr lang="en-US" dirty="0"/>
              <a:t>Howard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9262"/>
            <a:ext cx="27717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10400" y="3276600"/>
            <a:ext cx="7620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Wednesday</a:t>
            </a:r>
            <a:r>
              <a:rPr lang="en-US" sz="2800" dirty="0"/>
              <a:t>, </a:t>
            </a:r>
            <a:r>
              <a:rPr lang="en-US" sz="2800" dirty="0" smtClean="0"/>
              <a:t>November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2</a:t>
            </a:r>
            <a:r>
              <a:rPr lang="en-US" sz="2800" baseline="30000" dirty="0" smtClean="0"/>
              <a:t>nd </a:t>
            </a:r>
            <a:r>
              <a:rPr lang="en-US" sz="2800" dirty="0" smtClean="0"/>
              <a:t>Block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7745505" cy="387781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palatable </a:t>
            </a: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adjective. Pleasing </a:t>
            </a:r>
            <a:r>
              <a:rPr lang="en-US" dirty="0">
                <a:solidFill>
                  <a:srgbClr val="FFFF00"/>
                </a:solidFill>
              </a:rPr>
              <a:t>to the taste buds; agreeable or </a:t>
            </a:r>
            <a:r>
              <a:rPr lang="en-US" dirty="0" smtClean="0">
                <a:solidFill>
                  <a:srgbClr val="FFFF00"/>
                </a:solidFill>
              </a:rPr>
              <a:t>acceptable </a:t>
            </a:r>
            <a:r>
              <a:rPr lang="en-US" dirty="0">
                <a:solidFill>
                  <a:srgbClr val="FFFF00"/>
                </a:solidFill>
              </a:rPr>
              <a:t>to the mind or </a:t>
            </a:r>
            <a:r>
              <a:rPr lang="en-US" dirty="0" smtClean="0">
                <a:solidFill>
                  <a:srgbClr val="FFFF00"/>
                </a:solidFill>
              </a:rPr>
              <a:t>feelings</a:t>
            </a:r>
          </a:p>
          <a:p>
            <a:r>
              <a:rPr lang="en-US" dirty="0" smtClean="0"/>
              <a:t>What is another word for palatable (synonym)?</a:t>
            </a:r>
          </a:p>
          <a:p>
            <a:r>
              <a:rPr lang="en-US" dirty="0">
                <a:solidFill>
                  <a:srgbClr val="00FF00"/>
                </a:solidFill>
              </a:rPr>
              <a:t>S</a:t>
            </a:r>
            <a:r>
              <a:rPr lang="en-US" dirty="0" smtClean="0">
                <a:solidFill>
                  <a:srgbClr val="00FF00"/>
                </a:solidFill>
              </a:rPr>
              <a:t>avory</a:t>
            </a:r>
            <a:r>
              <a:rPr lang="en-US" dirty="0">
                <a:solidFill>
                  <a:srgbClr val="00FF00"/>
                </a:solidFill>
              </a:rPr>
              <a:t>, delectable, </a:t>
            </a:r>
            <a:r>
              <a:rPr lang="en-US" dirty="0" smtClean="0">
                <a:solidFill>
                  <a:srgbClr val="00FF00"/>
                </a:solidFill>
              </a:rPr>
              <a:t>appetizing, agreeable</a:t>
            </a:r>
            <a:r>
              <a:rPr lang="en-US" dirty="0">
                <a:solidFill>
                  <a:srgbClr val="00FF00"/>
                </a:solidFill>
              </a:rPr>
              <a:t>, </a:t>
            </a:r>
            <a:r>
              <a:rPr lang="en-US" dirty="0" smtClean="0">
                <a:solidFill>
                  <a:srgbClr val="00FF00"/>
                </a:solidFill>
              </a:rPr>
              <a:t>enjoyable</a:t>
            </a:r>
          </a:p>
          <a:p>
            <a:r>
              <a:rPr lang="en-US" dirty="0" smtClean="0"/>
              <a:t>What word means the opposite of  palatable (antonym)?</a:t>
            </a:r>
          </a:p>
          <a:p>
            <a:r>
              <a:rPr lang="en-US" dirty="0">
                <a:solidFill>
                  <a:srgbClr val="FF6699"/>
                </a:solidFill>
              </a:rPr>
              <a:t>U</a:t>
            </a:r>
            <a:r>
              <a:rPr lang="en-US" dirty="0" smtClean="0">
                <a:solidFill>
                  <a:srgbClr val="FF6699"/>
                </a:solidFill>
              </a:rPr>
              <a:t>nsavory</a:t>
            </a:r>
            <a:r>
              <a:rPr lang="en-US" dirty="0">
                <a:solidFill>
                  <a:srgbClr val="FF6699"/>
                </a:solidFill>
              </a:rPr>
              <a:t>, nasty, disagreeable</a:t>
            </a:r>
            <a:endParaRPr lang="en-US" dirty="0" smtClean="0">
              <a:solidFill>
                <a:srgbClr val="FF66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Wednesday</a:t>
            </a:r>
            <a:r>
              <a:rPr lang="en-US" sz="2800" dirty="0"/>
              <a:t>, </a:t>
            </a:r>
            <a:r>
              <a:rPr lang="en-US" sz="2800" dirty="0" smtClean="0"/>
              <a:t>November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- 3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palatable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In order to make taking vitamins more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palatable</a:t>
            </a:r>
            <a:r>
              <a:rPr lang="en-US" dirty="0" smtClean="0"/>
              <a:t> for children, manufacturers have resorted to exciting packaging and sugary coatings.</a:t>
            </a:r>
            <a:endParaRPr lang="en-US" u="sng" dirty="0" smtClean="0"/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palatable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2800" dirty="0" smtClean="0"/>
              <a:t>Wednesday, November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4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057" y="15240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Which picture best relates to the term palatable?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94451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/>
              <a:t>Can you complete the following analogy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Palatable is to bitter, as ______ is to cryptic.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Obvious, clear, apparent, etc.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[Antonyms]</a:t>
            </a:r>
          </a:p>
          <a:p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4680"/>
            <a:ext cx="1904999" cy="23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23582"/>
            <a:ext cx="195834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Thursday, November 17th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glutton</a:t>
            </a:r>
            <a:r>
              <a:rPr lang="en-US" dirty="0" smtClean="0"/>
              <a:t> [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gluht</a:t>
            </a:r>
            <a:r>
              <a:rPr lang="en-US" dirty="0" smtClean="0"/>
              <a:t>-n]?</a:t>
            </a:r>
            <a:endParaRPr lang="en-US" dirty="0"/>
          </a:p>
          <a:p>
            <a:r>
              <a:rPr lang="en-US" dirty="0" smtClean="0"/>
              <a:t>What part of speech is glutton?</a:t>
            </a:r>
            <a:endParaRPr lang="en-US" dirty="0"/>
          </a:p>
          <a:p>
            <a:r>
              <a:rPr lang="en-US" dirty="0" smtClean="0"/>
              <a:t>From the </a:t>
            </a:r>
            <a:r>
              <a:rPr lang="en-US" b="1" dirty="0"/>
              <a:t>Latin  </a:t>
            </a:r>
            <a:r>
              <a:rPr lang="en-US" b="1" dirty="0" err="1"/>
              <a:t>gluttonem</a:t>
            </a:r>
            <a:r>
              <a:rPr lang="en-US" b="1" dirty="0"/>
              <a:t> (</a:t>
            </a:r>
            <a:r>
              <a:rPr lang="en-US" b="1" i="1" dirty="0"/>
              <a:t>overeater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 </a:t>
            </a:r>
            <a:r>
              <a:rPr lang="en-US" b="1" dirty="0">
                <a:solidFill>
                  <a:srgbClr val="00FFFF"/>
                </a:solidFill>
              </a:rPr>
              <a:t>gluttonous </a:t>
            </a:r>
            <a:r>
              <a:rPr lang="en-US" b="1" dirty="0"/>
              <a:t>(</a:t>
            </a:r>
            <a:r>
              <a:rPr lang="en-US" b="1" dirty="0" err="1"/>
              <a:t>adj</a:t>
            </a:r>
            <a:r>
              <a:rPr lang="en-US" b="1" dirty="0" smtClean="0"/>
              <a:t>), </a:t>
            </a:r>
            <a:r>
              <a:rPr lang="en-US" b="1" dirty="0">
                <a:solidFill>
                  <a:srgbClr val="FFFF00"/>
                </a:solidFill>
              </a:rPr>
              <a:t>gluttonously </a:t>
            </a:r>
            <a:r>
              <a:rPr lang="en-US" b="1" dirty="0"/>
              <a:t>(</a:t>
            </a:r>
            <a:r>
              <a:rPr lang="en-US" b="1" dirty="0" err="1"/>
              <a:t>adv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981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98171"/>
            <a:ext cx="387645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47244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“He </a:t>
            </a:r>
            <a:r>
              <a:rPr lang="en-US" sz="1600" dirty="0"/>
              <a:t>who distinguishes the true savor of his food can never be 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glutton</a:t>
            </a:r>
            <a:r>
              <a:rPr lang="en-US" sz="1600" dirty="0"/>
              <a:t>; he who does not cannot be otherwise</a:t>
            </a:r>
            <a:r>
              <a:rPr lang="en-US" sz="1600" dirty="0" smtClean="0"/>
              <a:t>.” 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      -- Henry David Thoreau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Thursday</a:t>
            </a:r>
            <a:r>
              <a:rPr lang="en-US" sz="2800" dirty="0"/>
              <a:t>, </a:t>
            </a:r>
            <a:r>
              <a:rPr lang="en-US" sz="2800" dirty="0" smtClean="0"/>
              <a:t>November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glutton </a:t>
            </a:r>
            <a:r>
              <a:rPr lang="en-US" dirty="0">
                <a:solidFill>
                  <a:srgbClr val="FFFF00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noun. One </a:t>
            </a:r>
            <a:r>
              <a:rPr lang="en-US" dirty="0">
                <a:solidFill>
                  <a:srgbClr val="FFFF00"/>
                </a:solidFill>
              </a:rPr>
              <a:t>who overindulges in food and </a:t>
            </a:r>
            <a:r>
              <a:rPr lang="en-US" dirty="0" smtClean="0">
                <a:solidFill>
                  <a:srgbClr val="FFFF00"/>
                </a:solidFill>
              </a:rPr>
              <a:t>drink</a:t>
            </a:r>
          </a:p>
          <a:p>
            <a:r>
              <a:rPr lang="en-US" dirty="0" smtClean="0"/>
              <a:t>What is another word (or phrase) for glutton (synonym)?</a:t>
            </a:r>
          </a:p>
          <a:p>
            <a:r>
              <a:rPr lang="en-US" b="1" dirty="0">
                <a:solidFill>
                  <a:srgbClr val="00FF00"/>
                </a:solidFill>
              </a:rPr>
              <a:t>G</a:t>
            </a:r>
            <a:r>
              <a:rPr lang="en-US" b="1" dirty="0" smtClean="0">
                <a:solidFill>
                  <a:srgbClr val="00FF00"/>
                </a:solidFill>
              </a:rPr>
              <a:t>orger</a:t>
            </a:r>
            <a:r>
              <a:rPr lang="en-US" b="1" dirty="0">
                <a:solidFill>
                  <a:srgbClr val="00FF00"/>
                </a:solidFill>
              </a:rPr>
              <a:t>, gastronome, gourmand, </a:t>
            </a:r>
            <a:r>
              <a:rPr lang="en-US" b="1" dirty="0" smtClean="0">
                <a:solidFill>
                  <a:srgbClr val="00FF00"/>
                </a:solidFill>
              </a:rPr>
              <a:t>epicurean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What word or phrase means the opposite of  glutton (antonym)?</a:t>
            </a:r>
          </a:p>
          <a:p>
            <a:r>
              <a:rPr lang="en-US" b="1" dirty="0">
                <a:solidFill>
                  <a:srgbClr val="FF6699"/>
                </a:solidFill>
              </a:rPr>
              <a:t>A</a:t>
            </a:r>
            <a:r>
              <a:rPr lang="en-US" b="1" dirty="0" smtClean="0">
                <a:solidFill>
                  <a:srgbClr val="FF6699"/>
                </a:solidFill>
              </a:rPr>
              <a:t>bstemious</a:t>
            </a:r>
            <a:r>
              <a:rPr lang="en-US" b="1" dirty="0">
                <a:solidFill>
                  <a:srgbClr val="FF6699"/>
                </a:solidFill>
              </a:rPr>
              <a:t>, abstinent, </a:t>
            </a:r>
            <a:r>
              <a:rPr lang="en-US" b="1" dirty="0" smtClean="0">
                <a:solidFill>
                  <a:srgbClr val="FF6699"/>
                </a:solidFill>
              </a:rPr>
              <a:t>moderate,</a:t>
            </a:r>
            <a:r>
              <a:rPr lang="en-US" dirty="0">
                <a:solidFill>
                  <a:srgbClr val="FF6699"/>
                </a:solidFill>
              </a:rPr>
              <a:t> </a:t>
            </a:r>
            <a:r>
              <a:rPr lang="en-US" b="1" dirty="0" smtClean="0">
                <a:solidFill>
                  <a:srgbClr val="FF6699"/>
                </a:solidFill>
              </a:rPr>
              <a:t>temperate</a:t>
            </a:r>
            <a:endParaRPr lang="en-US" dirty="0">
              <a:solidFill>
                <a:srgbClr val="FF6699"/>
              </a:solidFill>
            </a:endParaRP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Thursday</a:t>
            </a:r>
            <a:r>
              <a:rPr lang="en-US" sz="2800" dirty="0"/>
              <a:t>, </a:t>
            </a:r>
            <a:r>
              <a:rPr lang="en-US" sz="2800" dirty="0" smtClean="0"/>
              <a:t>November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glutton </a:t>
            </a:r>
            <a:r>
              <a:rPr lang="en-US" dirty="0"/>
              <a:t>to describe the </a:t>
            </a:r>
            <a:r>
              <a:rPr lang="en-US" dirty="0" smtClean="0"/>
              <a:t>picture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In true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gluttonous</a:t>
            </a:r>
            <a:r>
              <a:rPr lang="en-US" dirty="0" smtClean="0"/>
              <a:t> fashion, Homer was unable to settle on just one snack.</a:t>
            </a:r>
            <a:endParaRPr lang="en-US" u="sng" dirty="0"/>
          </a:p>
          <a:p>
            <a:r>
              <a:rPr lang="en-US" i="1" dirty="0"/>
              <a:t>Now write your own sentence using the word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glutton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i="1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5146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9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dirty="0" smtClean="0"/>
              <a:t>Thursday, November 17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What’s wrong with the following analogy: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Glutton is to hefty eater, as adversity is to surviving a hurricane.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Glutton and hefty eater are synonyms, while surviving a hurricane is an example of adversity.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7486"/>
            <a:ext cx="2449513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another image that relates to the term glutton?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5908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18</a:t>
            </a:r>
            <a:r>
              <a:rPr lang="en-US" baseline="30000" dirty="0" smtClean="0"/>
              <a:t>th</a:t>
            </a:r>
            <a:r>
              <a:rPr lang="en-US" dirty="0" smtClean="0"/>
              <a:t> – 1</a:t>
            </a:r>
            <a:r>
              <a:rPr lang="en-US" baseline="30000" dirty="0" smtClean="0"/>
              <a:t>st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definition of the </a:t>
            </a:r>
            <a:r>
              <a:rPr lang="en-US" dirty="0" smtClean="0"/>
              <a:t>word </a:t>
            </a:r>
            <a:r>
              <a:rPr lang="en-US" dirty="0" smtClean="0">
                <a:hlinkClick r:id="rId2"/>
              </a:rPr>
              <a:t>gratitude</a:t>
            </a:r>
            <a:r>
              <a:rPr lang="en-US" dirty="0" smtClean="0"/>
              <a:t> [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</a:t>
            </a:r>
            <a:r>
              <a:rPr lang="en-US" dirty="0" smtClean="0"/>
              <a:t>-i-</a:t>
            </a:r>
            <a:r>
              <a:rPr lang="en-US" dirty="0" err="1" smtClean="0"/>
              <a:t>tood</a:t>
            </a:r>
            <a:r>
              <a:rPr lang="en-US" dirty="0" smtClean="0"/>
              <a:t>]?</a:t>
            </a:r>
            <a:endParaRPr lang="en-US" dirty="0"/>
          </a:p>
          <a:p>
            <a:r>
              <a:rPr lang="en-US" dirty="0"/>
              <a:t>What part of speech </a:t>
            </a:r>
            <a:r>
              <a:rPr lang="en-US" dirty="0" smtClean="0"/>
              <a:t>is gratitude?</a:t>
            </a:r>
            <a:endParaRPr lang="en-US" dirty="0"/>
          </a:p>
          <a:p>
            <a:r>
              <a:rPr lang="en-US" dirty="0"/>
              <a:t> From the Latin </a:t>
            </a:r>
            <a:r>
              <a:rPr lang="en-US" b="1" dirty="0"/>
              <a:t> </a:t>
            </a:r>
            <a:r>
              <a:rPr lang="en-US" b="1" dirty="0" err="1"/>
              <a:t>gratus</a:t>
            </a:r>
            <a:r>
              <a:rPr lang="en-US" dirty="0"/>
              <a:t> (</a:t>
            </a:r>
            <a:r>
              <a:rPr lang="en-US" i="1" dirty="0"/>
              <a:t>thankful</a:t>
            </a:r>
            <a:r>
              <a:rPr lang="en-US" dirty="0"/>
              <a:t>) </a:t>
            </a:r>
          </a:p>
          <a:p>
            <a:r>
              <a:rPr lang="en-US" i="1" dirty="0"/>
              <a:t>Other forms of the word include</a:t>
            </a:r>
            <a:r>
              <a:rPr lang="en-US" i="1" dirty="0" smtClean="0"/>
              <a:t>: </a:t>
            </a:r>
            <a:r>
              <a:rPr lang="en-US" dirty="0">
                <a:solidFill>
                  <a:srgbClr val="00FF00"/>
                </a:solidFill>
              </a:rPr>
              <a:t>grateful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), </a:t>
            </a:r>
            <a:r>
              <a:rPr lang="en-US" dirty="0" err="1" smtClean="0">
                <a:solidFill>
                  <a:srgbClr val="00FFFF"/>
                </a:solidFill>
              </a:rPr>
              <a:t>overgratitude</a:t>
            </a:r>
            <a:r>
              <a:rPr lang="en-US" dirty="0" smtClean="0"/>
              <a:t> </a:t>
            </a:r>
            <a:r>
              <a:rPr lang="en-US" dirty="0"/>
              <a:t>(noun)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0062" y="5257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Feeling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gratitude</a:t>
            </a:r>
            <a:r>
              <a:rPr lang="en-US" dirty="0"/>
              <a:t> and not expressing it is like wrapping a present and not giving it</a:t>
            </a:r>
            <a:r>
              <a:rPr lang="en-US" dirty="0" smtClean="0"/>
              <a:t>.”</a:t>
            </a:r>
          </a:p>
          <a:p>
            <a:r>
              <a:rPr lang="en-US" dirty="0"/>
              <a:t>	</a:t>
            </a:r>
            <a:r>
              <a:rPr lang="en-US" dirty="0" smtClean="0"/>
              <a:t>-- William Arthur Ward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74216"/>
            <a:ext cx="2895600" cy="37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26" y="2819400"/>
            <a:ext cx="389434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November not-so trivial Trivia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8458200" cy="415245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November</a:t>
            </a:r>
            <a:r>
              <a:rPr lang="en-US" dirty="0" smtClean="0"/>
              <a:t> is the 11th month of the year in the Julian and Gregorian calendars.  </a:t>
            </a:r>
          </a:p>
          <a:p>
            <a:r>
              <a:rPr lang="en-US" b="1" dirty="0" smtClean="0"/>
              <a:t>November</a:t>
            </a:r>
            <a:r>
              <a:rPr lang="en-US" dirty="0" smtClean="0"/>
              <a:t> is from the Latin </a:t>
            </a:r>
            <a:r>
              <a:rPr lang="en-US" b="1" i="1" dirty="0" err="1" smtClean="0"/>
              <a:t>novem</a:t>
            </a:r>
            <a:r>
              <a:rPr lang="en-US" dirty="0" smtClean="0"/>
              <a:t> meaning “nine“.  November had been the ninth month in the pre-Julian calendar </a:t>
            </a:r>
            <a:r>
              <a:rPr lang="en-US" sz="2200" dirty="0" smtClean="0"/>
              <a:t>(named for Julius Caesar and begun in 45 B.C.)</a:t>
            </a:r>
            <a:r>
              <a:rPr lang="en-US" dirty="0" smtClean="0"/>
              <a:t> but retained its name although not its placement, when </a:t>
            </a:r>
            <a:r>
              <a:rPr lang="en-US" b="1" dirty="0" smtClean="0"/>
              <a:t>January</a:t>
            </a:r>
            <a:r>
              <a:rPr lang="en-US" dirty="0" smtClean="0"/>
              <a:t> and </a:t>
            </a:r>
            <a:r>
              <a:rPr lang="en-US" b="1" dirty="0" smtClean="0"/>
              <a:t>February</a:t>
            </a:r>
            <a:r>
              <a:rPr lang="en-US" dirty="0" smtClean="0"/>
              <a:t> were added.</a:t>
            </a:r>
            <a:endParaRPr lang="en-US" dirty="0"/>
          </a:p>
          <a:p>
            <a:r>
              <a:rPr lang="en-US" b="1" dirty="0"/>
              <a:t>November</a:t>
            </a:r>
            <a:r>
              <a:rPr lang="en-US" dirty="0"/>
              <a:t> is a month of </a:t>
            </a:r>
            <a:r>
              <a:rPr lang="en-US" dirty="0" smtClean="0"/>
              <a:t>spring in </a:t>
            </a:r>
            <a:r>
              <a:rPr lang="en-US" dirty="0"/>
              <a:t>the Southern Hemisphere and </a:t>
            </a:r>
            <a:r>
              <a:rPr lang="en-US" dirty="0" smtClean="0"/>
              <a:t>autumn  </a:t>
            </a:r>
            <a:r>
              <a:rPr lang="en-US" dirty="0"/>
              <a:t>in the Northern Hemisphere. </a:t>
            </a:r>
            <a:endParaRPr lang="en-US" dirty="0" smtClean="0"/>
          </a:p>
          <a:p>
            <a:r>
              <a:rPr lang="en-US" b="1" dirty="0" smtClean="0"/>
              <a:t>November</a:t>
            </a:r>
            <a:r>
              <a:rPr lang="en-US" dirty="0" smtClean="0"/>
              <a:t> is associated with All Saints Day (November 1) and All Souls Day (November 2) in the Christian liturgical calendar.  </a:t>
            </a:r>
            <a:endParaRPr lang="en-US" dirty="0"/>
          </a:p>
          <a:p>
            <a:r>
              <a:rPr lang="en-US" dirty="0"/>
              <a:t>In the </a:t>
            </a:r>
            <a:r>
              <a:rPr lang="en-US" dirty="0" smtClean="0"/>
              <a:t>pagan “wheel of the year”, </a:t>
            </a:r>
            <a:r>
              <a:rPr lang="en-US" b="1" dirty="0" smtClean="0"/>
              <a:t>November</a:t>
            </a:r>
            <a:r>
              <a:rPr lang="en-US" dirty="0" smtClean="0"/>
              <a:t> </a:t>
            </a:r>
            <a:r>
              <a:rPr lang="en-US" dirty="0"/>
              <a:t>begins at or </a:t>
            </a:r>
            <a:r>
              <a:rPr lang="en-US" dirty="0" smtClean="0"/>
              <a:t>near </a:t>
            </a:r>
            <a:r>
              <a:rPr lang="en-US" dirty="0" err="1" smtClean="0"/>
              <a:t>Samhain</a:t>
            </a:r>
            <a:r>
              <a:rPr lang="en-US" dirty="0" smtClean="0"/>
              <a:t> in </a:t>
            </a:r>
            <a:r>
              <a:rPr lang="en-US" dirty="0"/>
              <a:t>the Northern Hemisphere and </a:t>
            </a:r>
            <a:r>
              <a:rPr lang="en-US" dirty="0" err="1" smtClean="0"/>
              <a:t>Beltaine</a:t>
            </a:r>
            <a:r>
              <a:rPr lang="en-US" dirty="0" smtClean="0"/>
              <a:t> in </a:t>
            </a:r>
            <a:r>
              <a:rPr lang="en-US" dirty="0"/>
              <a:t>the Southern Hemisphere.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18</a:t>
            </a:r>
            <a:r>
              <a:rPr lang="en-US" baseline="30000" dirty="0" smtClean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gratitude  </a:t>
            </a: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noun. The </a:t>
            </a:r>
            <a:r>
              <a:rPr lang="en-US" dirty="0">
                <a:solidFill>
                  <a:srgbClr val="FFFF00"/>
                </a:solidFill>
              </a:rPr>
              <a:t>quality or feeling of being grateful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	thankful or having </a:t>
            </a:r>
            <a:r>
              <a:rPr lang="en-US" dirty="0" smtClean="0">
                <a:solidFill>
                  <a:srgbClr val="FFFF00"/>
                </a:solidFill>
              </a:rPr>
              <a:t>appreciation</a:t>
            </a:r>
          </a:p>
          <a:p>
            <a:r>
              <a:rPr lang="en-US" dirty="0" smtClean="0"/>
              <a:t>What </a:t>
            </a:r>
            <a:r>
              <a:rPr lang="en-US" dirty="0"/>
              <a:t>is another word (or phrase) for </a:t>
            </a:r>
            <a:r>
              <a:rPr lang="en-US" dirty="0" smtClean="0"/>
              <a:t>gratitude (synonym)?</a:t>
            </a:r>
          </a:p>
          <a:p>
            <a:r>
              <a:rPr lang="en-US" dirty="0">
                <a:solidFill>
                  <a:srgbClr val="00FF00"/>
                </a:solidFill>
              </a:rPr>
              <a:t>R</a:t>
            </a:r>
            <a:r>
              <a:rPr lang="en-US" dirty="0" smtClean="0">
                <a:solidFill>
                  <a:srgbClr val="00FF00"/>
                </a:solidFill>
              </a:rPr>
              <a:t>ecognition</a:t>
            </a:r>
            <a:r>
              <a:rPr lang="en-US" dirty="0">
                <a:solidFill>
                  <a:srgbClr val="00FF00"/>
                </a:solidFill>
              </a:rPr>
              <a:t>, praise, </a:t>
            </a:r>
            <a:r>
              <a:rPr lang="en-US" dirty="0" smtClean="0">
                <a:solidFill>
                  <a:srgbClr val="00FF00"/>
                </a:solidFill>
              </a:rPr>
              <a:t>thankfulness, acknowledgement</a:t>
            </a:r>
            <a:endParaRPr lang="en-US" dirty="0">
              <a:solidFill>
                <a:srgbClr val="00FF00"/>
              </a:solidFill>
            </a:endParaRPr>
          </a:p>
          <a:p>
            <a:r>
              <a:rPr lang="en-US" dirty="0"/>
              <a:t>What word or phrase means the opposite of </a:t>
            </a:r>
            <a:r>
              <a:rPr lang="en-US" dirty="0" smtClean="0"/>
              <a:t>gratitude </a:t>
            </a:r>
            <a:r>
              <a:rPr lang="en-US" dirty="0"/>
              <a:t>(antonym</a:t>
            </a:r>
            <a:r>
              <a:rPr lang="en-US" dirty="0" smtClean="0"/>
              <a:t>)?</a:t>
            </a:r>
          </a:p>
          <a:p>
            <a:r>
              <a:rPr lang="en-US" dirty="0">
                <a:solidFill>
                  <a:srgbClr val="FF6699"/>
                </a:solidFill>
              </a:rPr>
              <a:t>I</a:t>
            </a:r>
            <a:r>
              <a:rPr lang="en-US" dirty="0" smtClean="0">
                <a:solidFill>
                  <a:srgbClr val="FF6699"/>
                </a:solidFill>
              </a:rPr>
              <a:t>ngratitude</a:t>
            </a:r>
            <a:r>
              <a:rPr lang="en-US" dirty="0">
                <a:solidFill>
                  <a:srgbClr val="FF6699"/>
                </a:solidFill>
              </a:rPr>
              <a:t>, thanklessness, </a:t>
            </a:r>
            <a:r>
              <a:rPr lang="en-US" dirty="0" smtClean="0">
                <a:solidFill>
                  <a:srgbClr val="FF6699"/>
                </a:solidFill>
              </a:rPr>
              <a:t>criticism</a:t>
            </a:r>
            <a:r>
              <a:rPr lang="en-US" dirty="0">
                <a:solidFill>
                  <a:srgbClr val="FF6699"/>
                </a:solidFill>
              </a:rPr>
              <a:t>, disparagement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18</a:t>
            </a:r>
            <a:r>
              <a:rPr lang="en-US" baseline="30000" dirty="0" smtClean="0"/>
              <a:t>th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471277" cy="4051301"/>
          </a:xfrm>
        </p:spPr>
        <p:txBody>
          <a:bodyPr/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gratitude </a:t>
            </a:r>
            <a:r>
              <a:rPr lang="en-US" dirty="0"/>
              <a:t>to describe the </a:t>
            </a:r>
            <a:r>
              <a:rPr lang="en-US" dirty="0" smtClean="0"/>
              <a:t>picture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Perhaps nobody expresses more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gratitude</a:t>
            </a:r>
            <a:r>
              <a:rPr lang="en-US" dirty="0" smtClean="0"/>
              <a:t> at Thanksgiving than the turkey that lives to see the next day.</a:t>
            </a:r>
            <a:endParaRPr lang="en-US" u="sng" dirty="0"/>
          </a:p>
          <a:p>
            <a:r>
              <a:rPr lang="en-US" i="1" dirty="0"/>
              <a:t>Now 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gratitude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i="1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883370"/>
            <a:ext cx="3470275" cy="3904059"/>
          </a:xfrm>
        </p:spPr>
      </p:pic>
    </p:spTree>
    <p:extLst>
      <p:ext uri="{BB962C8B-B14F-4D97-AF65-F5344CB8AC3E}">
        <p14:creationId xmlns:p14="http://schemas.microsoft.com/office/powerpoint/2010/main" val="39036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18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you finish the following analogy: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Gratitude is to affront, as debacle is to ______.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Success, victory, blessing, etc.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[Antonyms]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7962"/>
            <a:ext cx="2438400" cy="28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14700"/>
            <a:ext cx="371262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any other expressions used to express gratitude?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Monday, November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2504" cy="405993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b="1" dirty="0" smtClean="0"/>
              <a:t>definition </a:t>
            </a:r>
            <a:r>
              <a:rPr lang="en-US" dirty="0" smtClean="0"/>
              <a:t>of the word </a:t>
            </a:r>
            <a:r>
              <a:rPr lang="en-US" dirty="0" smtClean="0">
                <a:hlinkClick r:id="rId3"/>
              </a:rPr>
              <a:t>voracious</a:t>
            </a:r>
            <a:r>
              <a:rPr lang="en-US" dirty="0" smtClean="0"/>
              <a:t> [</a:t>
            </a:r>
            <a:r>
              <a:rPr lang="en-US" dirty="0" err="1" smtClean="0"/>
              <a:t>vaw-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</a:t>
            </a:r>
            <a:r>
              <a:rPr lang="en-US" dirty="0" err="1" smtClean="0"/>
              <a:t>-shuhs</a:t>
            </a:r>
            <a:r>
              <a:rPr lang="en-US" dirty="0" smtClean="0"/>
              <a:t>]?</a:t>
            </a:r>
          </a:p>
          <a:p>
            <a:r>
              <a:rPr lang="en-US" dirty="0" smtClean="0"/>
              <a:t>What part of speech is voracious?</a:t>
            </a:r>
            <a:endParaRPr lang="en-US" dirty="0"/>
          </a:p>
          <a:p>
            <a:r>
              <a:rPr lang="en-US" dirty="0"/>
              <a:t> From the Latin  </a:t>
            </a:r>
            <a:r>
              <a:rPr lang="en-US" b="1" dirty="0" err="1"/>
              <a:t>vorare</a:t>
            </a:r>
            <a:r>
              <a:rPr lang="en-US" dirty="0"/>
              <a:t> (</a:t>
            </a:r>
            <a:r>
              <a:rPr lang="en-US" i="1" dirty="0"/>
              <a:t>to devour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dirty="0">
                <a:solidFill>
                  <a:srgbClr val="00FFCC"/>
                </a:solidFill>
              </a:rPr>
              <a:t>voraciously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),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oraciousness</a:t>
            </a:r>
            <a:r>
              <a:rPr lang="en-US" dirty="0" smtClean="0"/>
              <a:t> </a:t>
            </a:r>
            <a:r>
              <a:rPr lang="en-US" dirty="0"/>
              <a:t>(noun)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4549676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get bored very easily. I have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voracious</a:t>
            </a:r>
            <a:r>
              <a:rPr lang="en-US" dirty="0"/>
              <a:t> appetite and I do not feel alive if I'm repeating something I'm good at. So I'm always looking for new challenges</a:t>
            </a:r>
            <a:r>
              <a:rPr lang="en-US" dirty="0" smtClean="0"/>
              <a:t>.”      -- Jewel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524000"/>
            <a:ext cx="2438400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1981200"/>
            <a:ext cx="3810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Monday, November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voracious </a:t>
            </a:r>
            <a:r>
              <a:rPr lang="en-US" dirty="0">
                <a:solidFill>
                  <a:srgbClr val="FFFF00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adjective. Craving </a:t>
            </a:r>
            <a:r>
              <a:rPr lang="en-US" dirty="0">
                <a:solidFill>
                  <a:srgbClr val="FFFF00"/>
                </a:solidFill>
              </a:rPr>
              <a:t>or devouring large quantities, </a:t>
            </a:r>
            <a:r>
              <a:rPr lang="en-US" dirty="0" smtClean="0">
                <a:solidFill>
                  <a:srgbClr val="FFFF00"/>
                </a:solidFill>
              </a:rPr>
              <a:t>usually </a:t>
            </a:r>
            <a:r>
              <a:rPr lang="en-US" dirty="0">
                <a:solidFill>
                  <a:srgbClr val="FFFF00"/>
                </a:solidFill>
              </a:rPr>
              <a:t>food;  exceedingly eager or </a:t>
            </a:r>
            <a:r>
              <a:rPr lang="en-US" dirty="0" smtClean="0">
                <a:solidFill>
                  <a:srgbClr val="FFFF00"/>
                </a:solidFill>
              </a:rPr>
              <a:t>avid </a:t>
            </a:r>
            <a:r>
              <a:rPr lang="en-US" dirty="0">
                <a:solidFill>
                  <a:srgbClr val="FFFF00"/>
                </a:solidFill>
              </a:rPr>
              <a:t>in some activity; greedy; </a:t>
            </a:r>
            <a:r>
              <a:rPr lang="en-US" dirty="0" smtClean="0">
                <a:solidFill>
                  <a:srgbClr val="FFFF00"/>
                </a:solidFill>
              </a:rPr>
              <a:t>gluttonous</a:t>
            </a:r>
          </a:p>
          <a:p>
            <a:r>
              <a:rPr lang="en-US" dirty="0" smtClean="0"/>
              <a:t>What is another word for voracious (synonym)?</a:t>
            </a:r>
          </a:p>
          <a:p>
            <a:r>
              <a:rPr lang="en-US" dirty="0">
                <a:solidFill>
                  <a:srgbClr val="00FF00"/>
                </a:solidFill>
              </a:rPr>
              <a:t>I</a:t>
            </a:r>
            <a:r>
              <a:rPr lang="en-US" dirty="0" smtClean="0">
                <a:solidFill>
                  <a:srgbClr val="00FF00"/>
                </a:solidFill>
              </a:rPr>
              <a:t>nsatiable</a:t>
            </a:r>
            <a:r>
              <a:rPr lang="en-US" dirty="0">
                <a:solidFill>
                  <a:srgbClr val="00FF00"/>
                </a:solidFill>
              </a:rPr>
              <a:t>, ravenous,  gorging, </a:t>
            </a:r>
            <a:r>
              <a:rPr lang="en-US" dirty="0" smtClean="0">
                <a:solidFill>
                  <a:srgbClr val="00FF00"/>
                </a:solidFill>
              </a:rPr>
              <a:t>devouring</a:t>
            </a:r>
            <a:r>
              <a:rPr lang="en-US" dirty="0">
                <a:solidFill>
                  <a:srgbClr val="00FF00"/>
                </a:solidFill>
              </a:rPr>
              <a:t>, piggy, rapacious, </a:t>
            </a:r>
            <a:r>
              <a:rPr lang="en-US" dirty="0" smtClean="0">
                <a:solidFill>
                  <a:srgbClr val="00FF00"/>
                </a:solidFill>
              </a:rPr>
              <a:t>ravenous</a:t>
            </a:r>
          </a:p>
          <a:p>
            <a:r>
              <a:rPr lang="en-US" dirty="0" smtClean="0"/>
              <a:t>What word means the opposite of voracious (antonym)?</a:t>
            </a:r>
          </a:p>
          <a:p>
            <a:r>
              <a:rPr lang="en-US" dirty="0">
                <a:solidFill>
                  <a:srgbClr val="FF3788"/>
                </a:solidFill>
              </a:rPr>
              <a:t>Q</a:t>
            </a:r>
            <a:r>
              <a:rPr lang="en-US" dirty="0" smtClean="0">
                <a:solidFill>
                  <a:srgbClr val="FF3788"/>
                </a:solidFill>
              </a:rPr>
              <a:t>uenched</a:t>
            </a:r>
            <a:r>
              <a:rPr lang="en-US" dirty="0">
                <a:solidFill>
                  <a:srgbClr val="FF3788"/>
                </a:solidFill>
              </a:rPr>
              <a:t>, satisfied</a:t>
            </a:r>
            <a:endParaRPr lang="en-US" dirty="0" smtClean="0">
              <a:solidFill>
                <a:srgbClr val="FF3788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Monday, </a:t>
            </a:r>
            <a:r>
              <a:rPr lang="en-US" sz="2800" dirty="0" smtClean="0"/>
              <a:t>November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84904" cy="3877056"/>
          </a:xfrm>
        </p:spPr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voracious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this picture?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Scuba divers often fear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voracious</a:t>
            </a:r>
            <a:r>
              <a:rPr lang="en-US" b="1" dirty="0" smtClean="0"/>
              <a:t> </a:t>
            </a:r>
            <a:r>
              <a:rPr lang="en-US" dirty="0" smtClean="0"/>
              <a:t>barracuda, despite the fact that they rarely attack humans.</a:t>
            </a:r>
            <a:endParaRPr lang="en-US" u="sng" dirty="0" smtClean="0"/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</a:t>
            </a:r>
            <a:r>
              <a:rPr lang="en-US" i="1" dirty="0" smtClean="0"/>
              <a:t>word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voracious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77598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dirty="0" smtClean="0"/>
              <a:t>Monday, November 14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Please complete </a:t>
            </a:r>
            <a:r>
              <a:rPr lang="en-US" dirty="0"/>
              <a:t>the following analogy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Voracious is to empty, as ______ is to confounding.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ewildering</a:t>
            </a:r>
            <a:r>
              <a:rPr lang="en-US" dirty="0"/>
              <a:t>, flabbergasted, </a:t>
            </a:r>
            <a:r>
              <a:rPr lang="en-US" dirty="0" smtClean="0"/>
              <a:t>amazing</a:t>
            </a:r>
            <a:r>
              <a:rPr lang="en-US" dirty="0"/>
              <a:t>, </a:t>
            </a:r>
            <a:r>
              <a:rPr lang="en-US" dirty="0" smtClean="0"/>
              <a:t>perplexing, etc.</a:t>
            </a:r>
          </a:p>
          <a:p>
            <a:pPr marL="457200" lvl="1" indent="0">
              <a:buNone/>
            </a:pPr>
            <a:r>
              <a:rPr lang="en-US" dirty="0" smtClean="0"/>
              <a:t>[Synonyms]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3010320" cy="3458058"/>
          </a:xfrm>
        </p:spPr>
      </p:pic>
      <p:sp>
        <p:nvSpPr>
          <p:cNvPr id="6" name="TextBox 5"/>
          <p:cNvSpPr txBox="1"/>
          <p:nvPr/>
        </p:nvSpPr>
        <p:spPr>
          <a:xfrm>
            <a:off x="762000" y="1447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another image that you would associate with the term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voracious</a:t>
            </a:r>
            <a:r>
              <a:rPr lang="en-US" dirty="0" smtClean="0"/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60" y="304800"/>
            <a:ext cx="7123080" cy="924475"/>
          </a:xfrm>
        </p:spPr>
        <p:txBody>
          <a:bodyPr/>
          <a:lstStyle/>
          <a:p>
            <a:r>
              <a:rPr lang="en-US" sz="2800" dirty="0" smtClean="0"/>
              <a:t>Tuesday, November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- 1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3733800" cy="402945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culinary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kyoo</a:t>
            </a:r>
            <a:r>
              <a:rPr lang="en-US" dirty="0" err="1" smtClean="0"/>
              <a:t>-luh-ner-ee</a:t>
            </a:r>
            <a:r>
              <a:rPr lang="en-US" dirty="0" smtClean="0"/>
              <a:t> 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kuhl</a:t>
            </a:r>
            <a:r>
              <a:rPr lang="en-US" dirty="0" smtClean="0"/>
              <a:t>-uh-</a:t>
            </a:r>
            <a:r>
              <a:rPr lang="en-US" dirty="0" err="1" smtClean="0"/>
              <a:t>ner</a:t>
            </a:r>
            <a:r>
              <a:rPr lang="en-US" dirty="0" smtClean="0"/>
              <a:t>-</a:t>
            </a:r>
            <a:r>
              <a:rPr lang="en-US" dirty="0" err="1" smtClean="0"/>
              <a:t>ee</a:t>
            </a:r>
            <a:r>
              <a:rPr lang="en-US" dirty="0" smtClean="0"/>
              <a:t>] 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What part of speech is culinary?</a:t>
            </a:r>
          </a:p>
          <a:p>
            <a:r>
              <a:rPr lang="en-US" dirty="0" smtClean="0"/>
              <a:t>Comes from the </a:t>
            </a:r>
            <a:r>
              <a:rPr lang="en-US" b="1" dirty="0" smtClean="0"/>
              <a:t>Latin </a:t>
            </a:r>
            <a:r>
              <a:rPr lang="en-US" b="1" dirty="0" err="1"/>
              <a:t>culina</a:t>
            </a:r>
            <a:r>
              <a:rPr lang="en-US" b="1" dirty="0"/>
              <a:t> (</a:t>
            </a:r>
            <a:r>
              <a:rPr lang="en-US" b="1" i="1" dirty="0"/>
              <a:t>kitchen, food</a:t>
            </a:r>
            <a:r>
              <a:rPr lang="en-US" b="1" dirty="0"/>
              <a:t>)</a:t>
            </a:r>
            <a:endParaRPr lang="en-US" dirty="0"/>
          </a:p>
          <a:p>
            <a:r>
              <a:rPr lang="en-US" i="1" dirty="0" smtClean="0"/>
              <a:t>Other forms of the word include:  </a:t>
            </a:r>
            <a:r>
              <a:rPr lang="en-US" b="1" dirty="0" err="1" smtClean="0">
                <a:solidFill>
                  <a:srgbClr val="00FFFF"/>
                </a:solidFill>
              </a:rPr>
              <a:t>culinarily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(</a:t>
            </a:r>
            <a:r>
              <a:rPr lang="en-US" b="1" dirty="0" err="1">
                <a:solidFill>
                  <a:srgbClr val="00FFFF"/>
                </a:solidFill>
              </a:rPr>
              <a:t>adv</a:t>
            </a:r>
            <a:r>
              <a:rPr lang="en-US" b="1" dirty="0">
                <a:solidFill>
                  <a:srgbClr val="00FFFF"/>
                </a:solidFill>
              </a:rPr>
              <a:t>)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45720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 </a:t>
            </a:r>
            <a:r>
              <a:rPr lang="en-US" dirty="0"/>
              <a:t>I quit my job and went to the New England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Culinary</a:t>
            </a:r>
            <a:r>
              <a:rPr lang="en-US" dirty="0"/>
              <a:t> Institute for the full two years and worked in the restaurant industry after that until finally I thought I had a grasp on what I needed to do what I do</a:t>
            </a:r>
            <a:r>
              <a:rPr lang="en-US" dirty="0" smtClean="0"/>
              <a:t>.”   </a:t>
            </a:r>
          </a:p>
          <a:p>
            <a:r>
              <a:rPr lang="en-US" dirty="0"/>
              <a:t>	</a:t>
            </a:r>
            <a:r>
              <a:rPr lang="en-US" dirty="0" smtClean="0"/>
              <a:t>	-- Alton Brown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767328"/>
            <a:ext cx="1944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9" y="1447800"/>
            <a:ext cx="4891088" cy="2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Tuesday</a:t>
            </a:r>
            <a:r>
              <a:rPr lang="en-US" sz="2800" dirty="0"/>
              <a:t>, </a:t>
            </a:r>
            <a:r>
              <a:rPr lang="en-US" sz="2800" dirty="0" smtClean="0"/>
              <a:t>November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 </a:t>
            </a:r>
            <a:r>
              <a:rPr lang="en-US" sz="2800" dirty="0"/>
              <a:t>Block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culinary </a:t>
            </a:r>
            <a:r>
              <a:rPr lang="en-US" dirty="0">
                <a:solidFill>
                  <a:srgbClr val="FFFF00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adjective. Of</a:t>
            </a:r>
            <a:r>
              <a:rPr lang="en-US" dirty="0">
                <a:solidFill>
                  <a:srgbClr val="FFFF00"/>
                </a:solidFill>
              </a:rPr>
              <a:t>, pertaining to, or used in cooking or </a:t>
            </a:r>
            <a:r>
              <a:rPr lang="en-US" dirty="0" smtClean="0">
                <a:solidFill>
                  <a:srgbClr val="FFFF00"/>
                </a:solidFill>
              </a:rPr>
              <a:t>the kitchen</a:t>
            </a:r>
          </a:p>
          <a:p>
            <a:r>
              <a:rPr lang="en-US" dirty="0" smtClean="0"/>
              <a:t>Can you think of a synonym for culinary?</a:t>
            </a:r>
          </a:p>
          <a:p>
            <a:r>
              <a:rPr lang="en-US" b="1" dirty="0">
                <a:solidFill>
                  <a:srgbClr val="00FF00"/>
                </a:solidFill>
              </a:rPr>
              <a:t>P</a:t>
            </a:r>
            <a:r>
              <a:rPr lang="en-US" b="1" dirty="0" smtClean="0">
                <a:solidFill>
                  <a:srgbClr val="00FF00"/>
                </a:solidFill>
              </a:rPr>
              <a:t>alatable</a:t>
            </a:r>
            <a:r>
              <a:rPr lang="en-US" b="1" dirty="0">
                <a:solidFill>
                  <a:srgbClr val="00FF00"/>
                </a:solidFill>
              </a:rPr>
              <a:t>, savory, </a:t>
            </a:r>
            <a:r>
              <a:rPr lang="en-US" b="1" dirty="0" smtClean="0">
                <a:solidFill>
                  <a:srgbClr val="00FF00"/>
                </a:solidFill>
              </a:rPr>
              <a:t>succulent,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b="1" dirty="0" smtClean="0">
                <a:solidFill>
                  <a:srgbClr val="00FF00"/>
                </a:solidFill>
              </a:rPr>
              <a:t>scrumptious</a:t>
            </a:r>
            <a:r>
              <a:rPr lang="en-US" b="1" dirty="0">
                <a:solidFill>
                  <a:srgbClr val="00FF00"/>
                </a:solidFill>
              </a:rPr>
              <a:t>, </a:t>
            </a:r>
            <a:r>
              <a:rPr lang="en-US" b="1" dirty="0" smtClean="0">
                <a:solidFill>
                  <a:srgbClr val="00FF00"/>
                </a:solidFill>
              </a:rPr>
              <a:t>yummy</a:t>
            </a: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Can you think of an antonym for culinary?</a:t>
            </a:r>
          </a:p>
          <a:p>
            <a:r>
              <a:rPr lang="en-US" b="1" dirty="0">
                <a:solidFill>
                  <a:srgbClr val="FF6699"/>
                </a:solidFill>
              </a:rPr>
              <a:t>I</a:t>
            </a:r>
            <a:r>
              <a:rPr lang="en-US" b="1" dirty="0" smtClean="0">
                <a:solidFill>
                  <a:srgbClr val="FF6699"/>
                </a:solidFill>
              </a:rPr>
              <a:t>nedible</a:t>
            </a:r>
            <a:r>
              <a:rPr lang="en-US" b="1" dirty="0">
                <a:solidFill>
                  <a:srgbClr val="FF6699"/>
                </a:solidFill>
              </a:rPr>
              <a:t>, unpalatable, </a:t>
            </a:r>
            <a:r>
              <a:rPr lang="en-US" b="1" dirty="0" err="1">
                <a:solidFill>
                  <a:srgbClr val="FF6699"/>
                </a:solidFill>
              </a:rPr>
              <a:t>undelicious</a:t>
            </a:r>
            <a:endParaRPr lang="en-US" dirty="0" smtClean="0">
              <a:solidFill>
                <a:srgbClr val="FF66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Tuesday</a:t>
            </a:r>
            <a:r>
              <a:rPr lang="en-US" sz="2800" dirty="0"/>
              <a:t>, </a:t>
            </a:r>
            <a:r>
              <a:rPr lang="en-US" sz="2800" dirty="0" smtClean="0"/>
              <a:t>November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 </a:t>
            </a:r>
            <a:r>
              <a:rPr lang="en-US" sz="2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/>
              <a:t> culinary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 Edible Arrangements has taken the idea of giving flowers and added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culinary</a:t>
            </a:r>
            <a:r>
              <a:rPr lang="en-US" dirty="0" smtClean="0"/>
              <a:t> twist.</a:t>
            </a:r>
            <a:endParaRPr lang="en-US" u="sng" dirty="0" smtClean="0"/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</a:t>
            </a:r>
            <a:r>
              <a:rPr lang="en-US" i="1" dirty="0" smtClean="0"/>
              <a:t>word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culinary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</a:t>
            </a:r>
            <a:r>
              <a:rPr lang="en-US" i="1" dirty="0" smtClean="0"/>
              <a:t>word.  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1000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5bf90956-4757-47d1-bc08-44744c424beb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1692</TotalTime>
  <Words>1235</Words>
  <Application>Microsoft Office PowerPoint</Application>
  <PresentationFormat>On-screen Show (4:3)</PresentationFormat>
  <Paragraphs>135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Autumn</vt:lpstr>
      <vt:lpstr>PowerPoint Presentation</vt:lpstr>
      <vt:lpstr>November not-so trivial Trivia</vt:lpstr>
      <vt:lpstr>Monday, November 14th – 1st Block</vt:lpstr>
      <vt:lpstr>Monday, November 14th – 2nd  Block</vt:lpstr>
      <vt:lpstr>Monday, November 14th – 3rd   Block</vt:lpstr>
      <vt:lpstr>Monday, November 14th – 4th Block</vt:lpstr>
      <vt:lpstr>Tuesday, November 15th - 1st Block</vt:lpstr>
      <vt:lpstr>Tuesday, November 15th – 2nd  Block</vt:lpstr>
      <vt:lpstr>Tuesday, November 15th – 3rd   Block</vt:lpstr>
      <vt:lpstr>Tuesday, November 15th – 4th Block</vt:lpstr>
      <vt:lpstr>Wednesday, November 16th – 1st Block</vt:lpstr>
      <vt:lpstr>Wednesday, November 16th – 2nd Block</vt:lpstr>
      <vt:lpstr>Wednesday, November 16th - 3rd Block</vt:lpstr>
      <vt:lpstr>Wednesday, November 16th – 4th Block</vt:lpstr>
      <vt:lpstr>Thursday, November 17th – 1st Block</vt:lpstr>
      <vt:lpstr>Thursday, November 17th – 2nd  Block</vt:lpstr>
      <vt:lpstr>Thursday, November 17th – 3rd   Block</vt:lpstr>
      <vt:lpstr>Thursday, November 17th – 4th Block</vt:lpstr>
      <vt:lpstr>Friday, November 18th – 1st Block</vt:lpstr>
      <vt:lpstr>Friday, November 18th – 2nd Block</vt:lpstr>
      <vt:lpstr>Friday, November 18th – 3rd Block</vt:lpstr>
      <vt:lpstr>Friday, November 18th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129</cp:revision>
  <dcterms:created xsi:type="dcterms:W3CDTF">2011-08-14T13:16:45Z</dcterms:created>
  <dcterms:modified xsi:type="dcterms:W3CDTF">2011-11-14T13:14:18Z</dcterms:modified>
</cp:coreProperties>
</file>