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83" r:id="rId17"/>
    <p:sldId id="271" r:id="rId18"/>
    <p:sldId id="279" r:id="rId19"/>
    <p:sldId id="280" r:id="rId20"/>
    <p:sldId id="281" r:id="rId21"/>
    <p:sldId id="282"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CD625-69EB-4D15-A46E-EF254F77F4B2}" type="datetimeFigureOut">
              <a:rPr lang="en-US" smtClean="0"/>
              <a:t>10/31/2011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93B08-572C-4240-9D76-B5E3F41BC965}" type="slidenum">
              <a:rPr lang="en-US" smtClean="0"/>
              <a:t>‹#›</a:t>
            </a:fld>
            <a:endParaRPr lang="en-US"/>
          </a:p>
        </p:txBody>
      </p:sp>
    </p:spTree>
    <p:extLst>
      <p:ext uri="{BB962C8B-B14F-4D97-AF65-F5344CB8AC3E}">
        <p14:creationId xmlns:p14="http://schemas.microsoft.com/office/powerpoint/2010/main" val="188265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3</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4</a:t>
            </a:fld>
            <a:endParaRPr lang="en-US"/>
          </a:p>
        </p:txBody>
      </p:sp>
    </p:spTree>
    <p:extLst>
      <p:ext uri="{BB962C8B-B14F-4D97-AF65-F5344CB8AC3E}">
        <p14:creationId xmlns:p14="http://schemas.microsoft.com/office/powerpoint/2010/main" val="253607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7</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11</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15</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19</a:t>
            </a:fld>
            <a:endParaRPr lang="en-US"/>
          </a:p>
        </p:txBody>
      </p:sp>
    </p:spTree>
    <p:extLst>
      <p:ext uri="{BB962C8B-B14F-4D97-AF65-F5344CB8AC3E}">
        <p14:creationId xmlns:p14="http://schemas.microsoft.com/office/powerpoint/2010/main" val="280370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518515-C1C1-42EF-A8E2-052F68F6A74A}"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18515-C1C1-42EF-A8E2-052F68F6A74A}"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18515-C1C1-42EF-A8E2-052F68F6A74A}"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518515-C1C1-42EF-A8E2-052F68F6A74A}"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18515-C1C1-42EF-A8E2-052F68F6A74A}"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518515-C1C1-42EF-A8E2-052F68F6A74A}"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9901-1DBC-410F-80C3-891638D5A37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518515-C1C1-42EF-A8E2-052F68F6A74A}" type="datetimeFigureOut">
              <a:rPr lang="en-US" smtClean="0"/>
              <a:t>10/31/2011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79901-1DBC-410F-80C3-891638D5A37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518515-C1C1-42EF-A8E2-052F68F6A74A}" type="datetimeFigureOut">
              <a:rPr lang="en-US" smtClean="0"/>
              <a:t>10/31/2011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18515-C1C1-42EF-A8E2-052F68F6A74A}" type="datetimeFigureOut">
              <a:rPr lang="en-US" smtClean="0"/>
              <a:t>10/31/2011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18515-C1C1-42EF-A8E2-052F68F6A74A}"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18515-C1C1-42EF-A8E2-052F68F6A74A}"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9901-1DBC-410F-80C3-891638D5A372}"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C518515-C1C1-42EF-A8E2-052F68F6A74A}" type="datetimeFigureOut">
              <a:rPr lang="en-US" smtClean="0"/>
              <a:t>10/31/2011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5579901-1DBC-410F-80C3-891638D5A3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video" Target="../media/media1.wmv"/><Relationship Id="rId2" Type="http://schemas.microsoft.com/office/2007/relationships/media" Target="../media/media1.wmv"/><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066800" y="2971800"/>
            <a:ext cx="3352800" cy="3886200"/>
          </a:xfrm>
        </p:spPr>
        <p:txBody>
          <a:bodyPr>
            <a:normAutofit/>
          </a:bodyPr>
          <a:lstStyle/>
          <a:p>
            <a:pPr algn="ctr"/>
            <a:r>
              <a:rPr lang="en-US" b="1" dirty="0" smtClean="0">
                <a:solidFill>
                  <a:srgbClr val="006600"/>
                </a:solidFill>
              </a:rPr>
              <a:t>Week of Monday,           October 31</a:t>
            </a:r>
            <a:r>
              <a:rPr lang="en-US" b="1" baseline="30000" dirty="0" smtClean="0">
                <a:solidFill>
                  <a:srgbClr val="006600"/>
                </a:solidFill>
              </a:rPr>
              <a:t>st</a:t>
            </a:r>
            <a:r>
              <a:rPr lang="en-US" b="1" dirty="0" smtClean="0">
                <a:solidFill>
                  <a:srgbClr val="006600"/>
                </a:solidFill>
              </a:rPr>
              <a:t> </a:t>
            </a:r>
            <a:r>
              <a:rPr lang="en-US" b="1" baseline="30000" dirty="0" smtClean="0">
                <a:solidFill>
                  <a:srgbClr val="006600"/>
                </a:solidFill>
              </a:rPr>
              <a:t>       </a:t>
            </a:r>
            <a:r>
              <a:rPr lang="en-US" b="1" dirty="0" smtClean="0">
                <a:solidFill>
                  <a:srgbClr val="006600"/>
                </a:solidFill>
              </a:rPr>
              <a:t>                through Friday,              </a:t>
            </a:r>
            <a:r>
              <a:rPr lang="en-US" b="1" smtClean="0">
                <a:solidFill>
                  <a:srgbClr val="006600"/>
                </a:solidFill>
              </a:rPr>
              <a:t>November 4</a:t>
            </a:r>
            <a:r>
              <a:rPr lang="en-US" b="1" baseline="30000" smtClean="0">
                <a:solidFill>
                  <a:srgbClr val="006600"/>
                </a:solidFill>
              </a:rPr>
              <a:t>th</a:t>
            </a:r>
            <a:r>
              <a:rPr lang="en-US" b="1" smtClean="0">
                <a:solidFill>
                  <a:srgbClr val="006600"/>
                </a:solidFill>
              </a:rPr>
              <a:t>      </a:t>
            </a:r>
            <a:endParaRPr lang="en-US" b="1" dirty="0">
              <a:solidFill>
                <a:srgbClr val="006600"/>
              </a:solidFill>
            </a:endParaRPr>
          </a:p>
        </p:txBody>
      </p:sp>
      <p:sp>
        <p:nvSpPr>
          <p:cNvPr id="7" name="Title 6"/>
          <p:cNvSpPr>
            <a:spLocks noGrp="1"/>
          </p:cNvSpPr>
          <p:nvPr>
            <p:ph type="ctrTitle"/>
          </p:nvPr>
        </p:nvSpPr>
        <p:spPr>
          <a:xfrm>
            <a:off x="533400" y="609600"/>
            <a:ext cx="8077200" cy="1793167"/>
          </a:xfrm>
        </p:spPr>
        <p:txBody>
          <a:bodyPr/>
          <a:lstStyle/>
          <a:p>
            <a:r>
              <a:rPr lang="en-US" sz="6600" dirty="0" smtClean="0">
                <a:solidFill>
                  <a:srgbClr val="7030A0"/>
                </a:solidFill>
              </a:rPr>
              <a:t>Word of the Day</a:t>
            </a:r>
            <a:endParaRPr lang="en-US" sz="6600" dirty="0">
              <a:solidFill>
                <a:srgbClr val="7030A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293104"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08018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64" y="152400"/>
            <a:ext cx="8541336" cy="1143000"/>
          </a:xfrm>
        </p:spPr>
        <p:txBody>
          <a:bodyPr/>
          <a:lstStyle/>
          <a:p>
            <a:r>
              <a:rPr lang="en-US" sz="3600" dirty="0" smtClean="0"/>
              <a:t>Wednesday, November 2</a:t>
            </a:r>
            <a:r>
              <a:rPr lang="en-US" sz="3600" baseline="30000" dirty="0" smtClean="0"/>
              <a:t>nd</a:t>
            </a:r>
            <a:r>
              <a:rPr lang="en-US" sz="3600" dirty="0" smtClean="0"/>
              <a:t> – 1</a:t>
            </a:r>
            <a:r>
              <a:rPr lang="en-US" sz="3600" baseline="30000" dirty="0" smtClean="0"/>
              <a:t>st</a:t>
            </a:r>
            <a:r>
              <a:rPr lang="en-US" sz="3600" dirty="0" smtClean="0"/>
              <a:t> Block</a:t>
            </a:r>
            <a:endParaRPr lang="en-US" sz="3600" dirty="0"/>
          </a:p>
        </p:txBody>
      </p:sp>
      <p:sp>
        <p:nvSpPr>
          <p:cNvPr id="3" name="Content Placeholder 2"/>
          <p:cNvSpPr>
            <a:spLocks noGrp="1"/>
          </p:cNvSpPr>
          <p:nvPr>
            <p:ph sz="quarter" idx="13"/>
          </p:nvPr>
        </p:nvSpPr>
        <p:spPr>
          <a:xfrm>
            <a:off x="304800" y="1371600"/>
            <a:ext cx="3346704" cy="3474720"/>
          </a:xfrm>
        </p:spPr>
        <p:txBody>
          <a:bodyPr>
            <a:normAutofit/>
          </a:bodyPr>
          <a:lstStyle/>
          <a:p>
            <a:r>
              <a:rPr lang="en-US" dirty="0" smtClean="0"/>
              <a:t>What is the definition of the word trite?</a:t>
            </a:r>
            <a:endParaRPr lang="en-US" dirty="0"/>
          </a:p>
          <a:p>
            <a:r>
              <a:rPr lang="en-US" dirty="0" smtClean="0"/>
              <a:t>What part of speech is  trite?</a:t>
            </a:r>
            <a:endParaRPr lang="en-US" dirty="0"/>
          </a:p>
          <a:p>
            <a:r>
              <a:rPr lang="en-US" dirty="0"/>
              <a:t> From </a:t>
            </a:r>
            <a:r>
              <a:rPr lang="en-US" dirty="0" smtClean="0"/>
              <a:t>the </a:t>
            </a:r>
            <a:r>
              <a:rPr lang="en-US" dirty="0"/>
              <a:t>Latin  </a:t>
            </a:r>
            <a:r>
              <a:rPr lang="en-US" b="1" dirty="0" err="1"/>
              <a:t>tritus</a:t>
            </a:r>
            <a:r>
              <a:rPr lang="en-US" dirty="0"/>
              <a:t> (</a:t>
            </a:r>
            <a:r>
              <a:rPr lang="en-US" i="1" dirty="0"/>
              <a:t>worn, familiar</a:t>
            </a:r>
            <a:r>
              <a:rPr lang="en-US" dirty="0" smtClean="0"/>
              <a:t>)</a:t>
            </a:r>
            <a:endParaRPr lang="en-US" dirty="0"/>
          </a:p>
          <a:p>
            <a:r>
              <a:rPr lang="en-US" i="1" dirty="0" smtClean="0"/>
              <a:t>Other forms of the word include: </a:t>
            </a:r>
            <a:r>
              <a:rPr lang="en-US" dirty="0">
                <a:solidFill>
                  <a:srgbClr val="7030A0"/>
                </a:solidFill>
              </a:rPr>
              <a:t>tritely </a:t>
            </a:r>
            <a:r>
              <a:rPr lang="en-US" dirty="0"/>
              <a:t>(</a:t>
            </a:r>
            <a:r>
              <a:rPr lang="en-US" dirty="0" err="1"/>
              <a:t>adv</a:t>
            </a:r>
            <a:r>
              <a:rPr lang="en-US" dirty="0"/>
              <a:t>), </a:t>
            </a:r>
            <a:r>
              <a:rPr lang="en-US" dirty="0" smtClean="0">
                <a:solidFill>
                  <a:srgbClr val="C00000"/>
                </a:solidFill>
              </a:rPr>
              <a:t>triteness</a:t>
            </a:r>
            <a:r>
              <a:rPr lang="en-US" dirty="0" smtClean="0"/>
              <a:t> </a:t>
            </a:r>
            <a:r>
              <a:rPr lang="en-US" dirty="0"/>
              <a:t>(noun), </a:t>
            </a:r>
          </a:p>
          <a:p>
            <a:endParaRPr lang="en-US" dirty="0"/>
          </a:p>
        </p:txBody>
      </p:sp>
      <p:sp>
        <p:nvSpPr>
          <p:cNvPr id="5" name="TextBox 4"/>
          <p:cNvSpPr txBox="1"/>
          <p:nvPr/>
        </p:nvSpPr>
        <p:spPr>
          <a:xfrm>
            <a:off x="3810000" y="4800600"/>
            <a:ext cx="5181600" cy="1754326"/>
          </a:xfrm>
          <a:prstGeom prst="rect">
            <a:avLst/>
          </a:prstGeom>
          <a:noFill/>
        </p:spPr>
        <p:txBody>
          <a:bodyPr wrap="square" rtlCol="0">
            <a:spAutoFit/>
          </a:bodyPr>
          <a:lstStyle/>
          <a:p>
            <a:r>
              <a:rPr lang="en-US" dirty="0" smtClean="0"/>
              <a:t>“I </a:t>
            </a:r>
            <a:r>
              <a:rPr lang="en-US" dirty="0"/>
              <a:t>don't think I could ever do a network sitcom because the humor is often based on some </a:t>
            </a:r>
            <a:r>
              <a:rPr lang="en-US" b="1" dirty="0">
                <a:effectLst>
                  <a:outerShdw blurRad="38100" dist="38100" dir="2700000" algn="tl">
                    <a:srgbClr val="000000">
                      <a:alpha val="43137"/>
                    </a:srgbClr>
                  </a:outerShdw>
                </a:effectLst>
              </a:rPr>
              <a:t>trite</a:t>
            </a:r>
            <a:r>
              <a:rPr lang="en-US" dirty="0"/>
              <a:t> circumstance. I don't want to be a part of a show where it's mostly about coming up with the jokes</a:t>
            </a:r>
            <a:r>
              <a:rPr lang="en-US" dirty="0" smtClean="0"/>
              <a:t>.” </a:t>
            </a:r>
            <a:endParaRPr lang="en-US" dirty="0"/>
          </a:p>
          <a:p>
            <a:r>
              <a:rPr lang="en-US" dirty="0" smtClean="0"/>
              <a:t>                          -- </a:t>
            </a:r>
            <a:r>
              <a:rPr lang="en-US" dirty="0" err="1" smtClean="0"/>
              <a:t>Sherilyn</a:t>
            </a:r>
            <a:r>
              <a:rPr lang="en-US" dirty="0" smtClean="0"/>
              <a:t> </a:t>
            </a:r>
            <a:r>
              <a:rPr lang="en-US" dirty="0" err="1" smtClean="0"/>
              <a:t>Fenn</a:t>
            </a:r>
            <a:endParaRPr lang="en-US" dirty="0"/>
          </a:p>
        </p:txBody>
      </p:sp>
      <p:sp>
        <p:nvSpPr>
          <p:cNvPr id="7" name="Rectangle 6"/>
          <p:cNvSpPr/>
          <p:nvPr/>
        </p:nvSpPr>
        <p:spPr>
          <a:xfrm>
            <a:off x="6096000" y="1649772"/>
            <a:ext cx="2496196" cy="461665"/>
          </a:xfrm>
          <a:prstGeom prst="rect">
            <a:avLst/>
          </a:prstGeom>
          <a:noFill/>
        </p:spPr>
        <p:txBody>
          <a:bodyPr wrap="none" lIns="91440" tIns="45720" rIns="91440" bIns="45720">
            <a:spAutoFit/>
          </a:bodyPr>
          <a:lstStyle/>
          <a:p>
            <a:pPr algn="ctr"/>
            <a:r>
              <a:rPr lang="en-U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“It is what it is”</a:t>
            </a:r>
            <a:endParaRPr lang="en-US"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3797132" y="3733800"/>
            <a:ext cx="4597734" cy="523220"/>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“If the shoe fits, wear it.”</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726805" y="2362200"/>
            <a:ext cx="4132863" cy="400110"/>
          </a:xfrm>
          <a:prstGeom prst="rect">
            <a:avLst/>
          </a:prstGeom>
          <a:noFill/>
        </p:spPr>
        <p:txBody>
          <a:bodyPr wrap="none" lIns="91440" tIns="45720" rIns="91440" bIns="45720">
            <a:spAutoFit/>
          </a:bodyPr>
          <a:lstStyle/>
          <a:p>
            <a:pPr algn="ctr"/>
            <a:r>
              <a:rPr lang="en-US" sz="2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“Think outside the box.”</a:t>
            </a: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Rectangle 9"/>
          <p:cNvSpPr/>
          <p:nvPr/>
        </p:nvSpPr>
        <p:spPr>
          <a:xfrm>
            <a:off x="4417912" y="3152039"/>
            <a:ext cx="4573688" cy="400110"/>
          </a:xfrm>
          <a:prstGeom prst="rect">
            <a:avLst/>
          </a:prstGeom>
          <a:noFill/>
        </p:spPr>
        <p:txBody>
          <a:bodyPr wrap="none" lIns="91440" tIns="45720" rIns="91440" bIns="45720">
            <a:spAutoFit/>
          </a:bodyPr>
          <a:lstStyle/>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goes around, comes around.”</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998604">
            <a:off x="4267200" y="2285294"/>
            <a:ext cx="398974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 as I say, not as I do.”</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27815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500"/>
                            </p:stCondLst>
                            <p:childTnLst>
                              <p:par>
                                <p:cTn id="17" presetID="10" presetClass="entr" presetSubtype="0" fill="hold" grpId="0"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6000"/>
                            </p:stCondLst>
                            <p:childTnLst>
                              <p:par>
                                <p:cTn id="21" presetID="10" presetClass="entr" presetSubtype="0" fill="hold" grpId="0" nodeType="afterEffect">
                                  <p:stCondLst>
                                    <p:cond delay="2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724400"/>
            <a:ext cx="8839199" cy="1143000"/>
          </a:xfrm>
        </p:spPr>
        <p:txBody>
          <a:bodyPr/>
          <a:lstStyle/>
          <a:p>
            <a:pPr algn="l"/>
            <a:r>
              <a:rPr lang="en-US" sz="3600" dirty="0" smtClean="0"/>
              <a:t>Wednesday</a:t>
            </a:r>
            <a:r>
              <a:rPr lang="en-US" sz="3600" dirty="0"/>
              <a:t>, </a:t>
            </a:r>
            <a:r>
              <a:rPr lang="en-US" sz="3600" dirty="0" smtClean="0"/>
              <a:t>November 2</a:t>
            </a:r>
            <a:r>
              <a:rPr lang="en-US" sz="3600" baseline="30000" dirty="0" smtClean="0"/>
              <a:t>nd</a:t>
            </a:r>
            <a:r>
              <a:rPr lang="en-US" sz="3600" dirty="0" smtClean="0"/>
              <a:t> – 2</a:t>
            </a:r>
            <a:r>
              <a:rPr lang="en-US" sz="3600" baseline="30000" dirty="0" smtClean="0"/>
              <a:t>nd</a:t>
            </a:r>
            <a:r>
              <a:rPr lang="en-US" sz="3600" dirty="0" smtClean="0"/>
              <a:t>  </a:t>
            </a:r>
            <a:r>
              <a:rPr lang="en-US" sz="3600" dirty="0"/>
              <a:t>Block</a:t>
            </a:r>
          </a:p>
        </p:txBody>
      </p:sp>
      <p:sp>
        <p:nvSpPr>
          <p:cNvPr id="2" name="Content Placeholder 1"/>
          <p:cNvSpPr>
            <a:spLocks noGrp="1"/>
          </p:cNvSpPr>
          <p:nvPr>
            <p:ph sz="quarter" idx="13"/>
          </p:nvPr>
        </p:nvSpPr>
        <p:spPr>
          <a:xfrm>
            <a:off x="685800" y="685800"/>
            <a:ext cx="7745505" cy="3877815"/>
          </a:xfrm>
        </p:spPr>
        <p:txBody>
          <a:bodyPr/>
          <a:lstStyle/>
          <a:p>
            <a:r>
              <a:rPr lang="en-US" b="1" dirty="0">
                <a:solidFill>
                  <a:srgbClr val="002060"/>
                </a:solidFill>
              </a:rPr>
              <a:t>trite  – </a:t>
            </a:r>
            <a:r>
              <a:rPr lang="en-US" b="1" dirty="0" smtClean="0">
                <a:solidFill>
                  <a:srgbClr val="002060"/>
                </a:solidFill>
              </a:rPr>
              <a:t>adjective. Unoriginal </a:t>
            </a:r>
            <a:r>
              <a:rPr lang="en-US" b="1" dirty="0">
                <a:solidFill>
                  <a:srgbClr val="002060"/>
                </a:solidFill>
              </a:rPr>
              <a:t>and stale due to </a:t>
            </a:r>
            <a:r>
              <a:rPr lang="en-US" b="1" dirty="0" smtClean="0">
                <a:solidFill>
                  <a:srgbClr val="002060"/>
                </a:solidFill>
              </a:rPr>
              <a:t>overuse</a:t>
            </a:r>
          </a:p>
          <a:p>
            <a:r>
              <a:rPr lang="en-US" dirty="0" smtClean="0"/>
              <a:t>What is another word for trite (synonym)?</a:t>
            </a:r>
          </a:p>
          <a:p>
            <a:r>
              <a:rPr lang="en-US" b="1" dirty="0">
                <a:solidFill>
                  <a:srgbClr val="006600"/>
                </a:solidFill>
              </a:rPr>
              <a:t>B</a:t>
            </a:r>
            <a:r>
              <a:rPr lang="en-US" b="1" dirty="0" smtClean="0">
                <a:solidFill>
                  <a:srgbClr val="006600"/>
                </a:solidFill>
              </a:rPr>
              <a:t>anal</a:t>
            </a:r>
            <a:r>
              <a:rPr lang="en-US" b="1" dirty="0">
                <a:solidFill>
                  <a:srgbClr val="006600"/>
                </a:solidFill>
              </a:rPr>
              <a:t>, common, hackneyed, </a:t>
            </a:r>
            <a:r>
              <a:rPr lang="en-US" b="1" dirty="0" smtClean="0">
                <a:solidFill>
                  <a:srgbClr val="006600"/>
                </a:solidFill>
              </a:rPr>
              <a:t>hokey</a:t>
            </a:r>
            <a:r>
              <a:rPr lang="en-US" b="1" dirty="0">
                <a:solidFill>
                  <a:srgbClr val="006600"/>
                </a:solidFill>
              </a:rPr>
              <a:t>, </a:t>
            </a:r>
            <a:r>
              <a:rPr lang="en-US" b="1" dirty="0" smtClean="0">
                <a:solidFill>
                  <a:srgbClr val="006600"/>
                </a:solidFill>
              </a:rPr>
              <a:t>insipid</a:t>
            </a:r>
          </a:p>
          <a:p>
            <a:r>
              <a:rPr lang="en-US" dirty="0" smtClean="0"/>
              <a:t>What word means the opposite of (antonym)?</a:t>
            </a:r>
          </a:p>
          <a:p>
            <a:r>
              <a:rPr lang="en-US" b="1" dirty="0">
                <a:solidFill>
                  <a:srgbClr val="C00000"/>
                </a:solidFill>
              </a:rPr>
              <a:t>O</a:t>
            </a:r>
            <a:r>
              <a:rPr lang="en-US" b="1" dirty="0" smtClean="0">
                <a:solidFill>
                  <a:srgbClr val="C00000"/>
                </a:solidFill>
              </a:rPr>
              <a:t>riginal</a:t>
            </a:r>
            <a:r>
              <a:rPr lang="en-US" b="1" dirty="0">
                <a:solidFill>
                  <a:srgbClr val="C00000"/>
                </a:solidFill>
              </a:rPr>
              <a:t>, impressive, important, </a:t>
            </a:r>
            <a:r>
              <a:rPr lang="en-US" b="1" dirty="0" smtClean="0">
                <a:solidFill>
                  <a:srgbClr val="C00000"/>
                </a:solidFill>
              </a:rPr>
              <a:t>uncommon</a:t>
            </a:r>
            <a:endParaRPr lang="en-US" b="1" dirty="0">
              <a:solidFill>
                <a:srgbClr val="C00000"/>
              </a:solidFill>
            </a:endParaRPr>
          </a:p>
          <a:p>
            <a:endParaRPr lang="en-US" dirty="0" smtClean="0"/>
          </a:p>
          <a:p>
            <a:endParaRPr lang="en-US" dirty="0" smtClean="0"/>
          </a:p>
        </p:txBody>
      </p:sp>
    </p:spTree>
    <p:custDataLst>
      <p:tags r:id="rId1"/>
    </p:custDataLst>
    <p:extLst>
      <p:ext uri="{BB962C8B-B14F-4D97-AF65-F5344CB8AC3E}">
        <p14:creationId xmlns:p14="http://schemas.microsoft.com/office/powerpoint/2010/main" val="20962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72168"/>
            <a:ext cx="8762999" cy="1143000"/>
          </a:xfrm>
        </p:spPr>
        <p:txBody>
          <a:bodyPr/>
          <a:lstStyle/>
          <a:p>
            <a:pPr algn="l"/>
            <a:r>
              <a:rPr lang="en-US" sz="3600" dirty="0" smtClean="0"/>
              <a:t>Wednesday</a:t>
            </a:r>
            <a:r>
              <a:rPr lang="en-US" sz="3600" dirty="0"/>
              <a:t>, </a:t>
            </a:r>
            <a:r>
              <a:rPr lang="en-US" sz="3600" dirty="0" smtClean="0"/>
              <a:t>November 2</a:t>
            </a:r>
            <a:r>
              <a:rPr lang="en-US" sz="3600" baseline="30000" dirty="0" smtClean="0"/>
              <a:t>nd</a:t>
            </a:r>
            <a:r>
              <a:rPr lang="en-US" sz="3600" dirty="0" smtClean="0"/>
              <a:t> – 3</a:t>
            </a:r>
            <a:r>
              <a:rPr lang="en-US" sz="3600" baseline="30000" dirty="0" smtClean="0"/>
              <a:t>rd</a:t>
            </a:r>
            <a:r>
              <a:rPr lang="en-US" sz="3600" dirty="0" smtClean="0"/>
              <a:t> Block</a:t>
            </a:r>
            <a:endParaRPr lang="en-US" sz="3600" dirty="0"/>
          </a:p>
        </p:txBody>
      </p:sp>
      <p:sp>
        <p:nvSpPr>
          <p:cNvPr id="3" name="Content Placeholder 2"/>
          <p:cNvSpPr>
            <a:spLocks noGrp="1"/>
          </p:cNvSpPr>
          <p:nvPr>
            <p:ph sz="quarter" idx="13"/>
          </p:nvPr>
        </p:nvSpPr>
        <p:spPr>
          <a:xfrm>
            <a:off x="152400" y="457200"/>
            <a:ext cx="3929743" cy="3877056"/>
          </a:xfrm>
        </p:spPr>
        <p:txBody>
          <a:bodyPr>
            <a:normAutofit lnSpcReduction="10000"/>
          </a:bodyPr>
          <a:lstStyle/>
          <a:p>
            <a:r>
              <a:rPr lang="en-US" dirty="0"/>
              <a:t>Can you use the </a:t>
            </a:r>
            <a:r>
              <a:rPr lang="en-US" dirty="0" smtClean="0"/>
              <a:t>word</a:t>
            </a:r>
            <a:r>
              <a:rPr lang="en-US" b="1" dirty="0" smtClean="0">
                <a:effectLst>
                  <a:outerShdw blurRad="38100" dist="38100" dir="2700000" algn="tl">
                    <a:srgbClr val="C0C0C0"/>
                  </a:outerShdw>
                </a:effectLst>
              </a:rPr>
              <a:t> trite </a:t>
            </a:r>
            <a:r>
              <a:rPr lang="en-US" dirty="0" smtClean="0"/>
              <a:t>to </a:t>
            </a:r>
            <a:r>
              <a:rPr lang="en-US" dirty="0"/>
              <a:t>describe </a:t>
            </a:r>
            <a:r>
              <a:rPr lang="en-US" dirty="0" smtClean="0"/>
              <a:t>the picture to the right?</a:t>
            </a:r>
          </a:p>
          <a:p>
            <a:r>
              <a:rPr lang="en-US" u="sng" dirty="0" smtClean="0">
                <a:solidFill>
                  <a:srgbClr val="006600"/>
                </a:solidFill>
              </a:rPr>
              <a:t>Example</a:t>
            </a:r>
            <a:r>
              <a:rPr lang="en-US" dirty="0" smtClean="0">
                <a:solidFill>
                  <a:srgbClr val="006600"/>
                </a:solidFill>
              </a:rPr>
              <a:t>: Rather than painting a </a:t>
            </a:r>
            <a:r>
              <a:rPr lang="en-US" b="1" dirty="0" smtClean="0">
                <a:solidFill>
                  <a:srgbClr val="006600"/>
                </a:solidFill>
                <a:effectLst>
                  <a:outerShdw blurRad="38100" dist="38100" dir="2700000" algn="tl">
                    <a:srgbClr val="000000">
                      <a:alpha val="43137"/>
                    </a:srgbClr>
                  </a:outerShdw>
                </a:effectLst>
              </a:rPr>
              <a:t>trite</a:t>
            </a:r>
            <a:r>
              <a:rPr lang="en-US" dirty="0" smtClean="0">
                <a:solidFill>
                  <a:srgbClr val="006600"/>
                </a:solidFill>
              </a:rPr>
              <a:t> portrait or landscape, Andy Warhol created art out of uniquely familiar items.</a:t>
            </a:r>
          </a:p>
          <a:p>
            <a:r>
              <a:rPr lang="en-US" i="1" dirty="0" smtClean="0"/>
              <a:t>Now, try writing </a:t>
            </a:r>
            <a:r>
              <a:rPr lang="en-US" i="1" dirty="0"/>
              <a:t>your own sentence </a:t>
            </a:r>
            <a:r>
              <a:rPr lang="en-US" i="1" dirty="0" smtClean="0"/>
              <a:t>using the word </a:t>
            </a:r>
            <a:r>
              <a:rPr lang="en-US" b="1" i="1" dirty="0" smtClean="0">
                <a:effectLst>
                  <a:outerShdw blurRad="38100" dist="38100" dir="2700000" algn="tl">
                    <a:srgbClr val="000000">
                      <a:alpha val="43137"/>
                    </a:srgbClr>
                  </a:outerShdw>
                </a:effectLst>
              </a:rPr>
              <a:t>trite</a:t>
            </a:r>
            <a:r>
              <a:rPr lang="en-US" i="1" dirty="0" smtClean="0"/>
              <a: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85800"/>
            <a:ext cx="45974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647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054250"/>
          </a:xfrm>
        </p:spPr>
        <p:txBody>
          <a:bodyPr/>
          <a:lstStyle/>
          <a:p>
            <a:pPr algn="l"/>
            <a:r>
              <a:rPr lang="en-US" sz="3600" dirty="0" smtClean="0"/>
              <a:t>Wednesday, November 2</a:t>
            </a:r>
            <a:r>
              <a:rPr lang="en-US" sz="3600" baseline="30000" dirty="0" smtClean="0"/>
              <a:t>nd</a:t>
            </a:r>
            <a:r>
              <a:rPr lang="en-US" sz="3600" dirty="0" smtClean="0"/>
              <a:t> – 4</a:t>
            </a:r>
            <a:r>
              <a:rPr lang="en-US" sz="3600" baseline="30000" dirty="0" smtClean="0"/>
              <a:t>th</a:t>
            </a:r>
            <a:r>
              <a:rPr lang="en-US" sz="3600" dirty="0" smtClean="0"/>
              <a:t> Block</a:t>
            </a:r>
            <a:endParaRPr lang="en-US" sz="3600" dirty="0"/>
          </a:p>
        </p:txBody>
      </p:sp>
      <p:sp>
        <p:nvSpPr>
          <p:cNvPr id="3" name="Content Placeholder 2"/>
          <p:cNvSpPr>
            <a:spLocks noGrp="1"/>
          </p:cNvSpPr>
          <p:nvPr>
            <p:ph sz="quarter" idx="13"/>
          </p:nvPr>
        </p:nvSpPr>
        <p:spPr>
          <a:xfrm>
            <a:off x="304800" y="1371600"/>
            <a:ext cx="3803904" cy="1722120"/>
          </a:xfrm>
        </p:spPr>
        <p:txBody>
          <a:bodyPr>
            <a:normAutofit/>
          </a:bodyPr>
          <a:lstStyle/>
          <a:p>
            <a:r>
              <a:rPr lang="en-US" dirty="0"/>
              <a:t>Can you think of another </a:t>
            </a:r>
            <a:r>
              <a:rPr lang="en-US" dirty="0" smtClean="0"/>
              <a:t>image associate with the word </a:t>
            </a:r>
            <a:r>
              <a:rPr lang="en-US" b="1" dirty="0" smtClean="0">
                <a:effectLst>
                  <a:outerShdw blurRad="38100" dist="38100" dir="2700000" algn="tl">
                    <a:srgbClr val="000000">
                      <a:alpha val="43137"/>
                    </a:srgbClr>
                  </a:outerShdw>
                </a:effectLst>
              </a:rPr>
              <a:t>trite</a:t>
            </a:r>
            <a:r>
              <a:rPr lang="en-US" dirty="0" smtClean="0"/>
              <a:t>?</a:t>
            </a:r>
            <a:endParaRPr lang="en-US" dirty="0"/>
          </a:p>
          <a:p>
            <a:endParaRPr lang="en-US" dirty="0"/>
          </a:p>
        </p:txBody>
      </p:sp>
      <p:sp>
        <p:nvSpPr>
          <p:cNvPr id="4" name="Content Placeholder 3"/>
          <p:cNvSpPr>
            <a:spLocks noGrp="1"/>
          </p:cNvSpPr>
          <p:nvPr>
            <p:ph sz="quarter" idx="14"/>
          </p:nvPr>
        </p:nvSpPr>
        <p:spPr>
          <a:xfrm>
            <a:off x="4724400" y="1295400"/>
            <a:ext cx="4194049" cy="3877056"/>
          </a:xfrm>
        </p:spPr>
        <p:txBody>
          <a:bodyPr>
            <a:normAutofit lnSpcReduction="10000"/>
          </a:bodyPr>
          <a:lstStyle/>
          <a:p>
            <a:r>
              <a:rPr lang="en-US" dirty="0" smtClean="0"/>
              <a:t>What’s wrong with the  following analogy?</a:t>
            </a:r>
          </a:p>
          <a:p>
            <a:endParaRPr lang="en-US" dirty="0"/>
          </a:p>
          <a:p>
            <a:r>
              <a:rPr lang="en-US" dirty="0" smtClean="0">
                <a:solidFill>
                  <a:srgbClr val="002060"/>
                </a:solidFill>
              </a:rPr>
              <a:t>Trite is to mundane, as confounding is to enlightening.</a:t>
            </a:r>
          </a:p>
          <a:p>
            <a:endParaRPr lang="en-US" dirty="0"/>
          </a:p>
          <a:p>
            <a:r>
              <a:rPr lang="en-US" dirty="0" smtClean="0">
                <a:solidFill>
                  <a:srgbClr val="C00000"/>
                </a:solidFill>
              </a:rPr>
              <a:t>Trite and mundane are synonyms, while confounding and enlightening are antonyms.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48000"/>
            <a:ext cx="3858164" cy="1781424"/>
          </a:xfrm>
          <a:prstGeom prst="rect">
            <a:avLst/>
          </a:prstGeom>
        </p:spPr>
      </p:pic>
    </p:spTree>
    <p:custDataLst>
      <p:tags r:id="rId1"/>
    </p:custDataLst>
    <p:extLst>
      <p:ext uri="{BB962C8B-B14F-4D97-AF65-F5344CB8AC3E}">
        <p14:creationId xmlns:p14="http://schemas.microsoft.com/office/powerpoint/2010/main" val="152582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799" cy="1143000"/>
          </a:xfrm>
        </p:spPr>
        <p:txBody>
          <a:bodyPr/>
          <a:lstStyle/>
          <a:p>
            <a:pPr algn="l"/>
            <a:r>
              <a:rPr lang="en-US" sz="3600" dirty="0" smtClean="0"/>
              <a:t>Thursday, November 3</a:t>
            </a:r>
            <a:r>
              <a:rPr lang="en-US" sz="3600" baseline="30000" dirty="0" smtClean="0"/>
              <a:t>rd</a:t>
            </a:r>
            <a:r>
              <a:rPr lang="en-US" sz="3600" dirty="0" smtClean="0"/>
              <a:t> – 1</a:t>
            </a:r>
            <a:r>
              <a:rPr lang="en-US" sz="3600" baseline="30000" dirty="0" smtClean="0"/>
              <a:t>st</a:t>
            </a:r>
            <a:r>
              <a:rPr lang="en-US" sz="3600" dirty="0" smtClean="0"/>
              <a:t> Block</a:t>
            </a:r>
            <a:endParaRPr lang="en-US" sz="3600" dirty="0"/>
          </a:p>
        </p:txBody>
      </p:sp>
      <p:sp>
        <p:nvSpPr>
          <p:cNvPr id="3" name="Content Placeholder 2"/>
          <p:cNvSpPr>
            <a:spLocks noGrp="1"/>
          </p:cNvSpPr>
          <p:nvPr>
            <p:ph sz="quarter" idx="13"/>
          </p:nvPr>
        </p:nvSpPr>
        <p:spPr>
          <a:xfrm>
            <a:off x="533400" y="1371600"/>
            <a:ext cx="3346704" cy="3474720"/>
          </a:xfrm>
          <a:noFill/>
        </p:spPr>
        <p:txBody>
          <a:bodyPr>
            <a:normAutofit fontScale="92500"/>
          </a:bodyPr>
          <a:lstStyle/>
          <a:p>
            <a:r>
              <a:rPr lang="en-US" dirty="0" smtClean="0"/>
              <a:t>What is the definition of the word hackneyed?</a:t>
            </a:r>
            <a:endParaRPr lang="en-US" dirty="0"/>
          </a:p>
          <a:p>
            <a:r>
              <a:rPr lang="en-US" dirty="0" smtClean="0"/>
              <a:t>What part of speech is hackneyed? </a:t>
            </a:r>
            <a:r>
              <a:rPr lang="en-US" dirty="0"/>
              <a:t> </a:t>
            </a:r>
          </a:p>
          <a:p>
            <a:r>
              <a:rPr lang="en-US" dirty="0"/>
              <a:t>From the Old English  hack (</a:t>
            </a:r>
            <a:r>
              <a:rPr lang="en-US" i="1" dirty="0"/>
              <a:t>broken down </a:t>
            </a:r>
            <a:r>
              <a:rPr lang="en-US" i="1" dirty="0" smtClean="0"/>
              <a:t>nag </a:t>
            </a:r>
            <a:r>
              <a:rPr lang="en-US" i="1" dirty="0"/>
              <a:t>or horse</a:t>
            </a:r>
            <a:r>
              <a:rPr lang="en-US" dirty="0" smtClean="0"/>
              <a:t>)</a:t>
            </a:r>
            <a:endParaRPr lang="en-US" dirty="0"/>
          </a:p>
          <a:p>
            <a:r>
              <a:rPr lang="en-US" i="1" dirty="0" smtClean="0"/>
              <a:t>Other forms of the word include: </a:t>
            </a:r>
            <a:r>
              <a:rPr lang="en-US" dirty="0" err="1">
                <a:solidFill>
                  <a:srgbClr val="C00000"/>
                </a:solidFill>
              </a:rPr>
              <a:t>hackneyism</a:t>
            </a:r>
            <a:r>
              <a:rPr lang="en-US" dirty="0">
                <a:solidFill>
                  <a:srgbClr val="C00000"/>
                </a:solidFill>
              </a:rPr>
              <a:t> (noun)</a:t>
            </a:r>
          </a:p>
        </p:txBody>
      </p:sp>
      <p:sp>
        <p:nvSpPr>
          <p:cNvPr id="4" name="TextBox 3"/>
          <p:cNvSpPr txBox="1"/>
          <p:nvPr/>
        </p:nvSpPr>
        <p:spPr>
          <a:xfrm>
            <a:off x="4114800" y="4419600"/>
            <a:ext cx="4572000" cy="923330"/>
          </a:xfrm>
          <a:prstGeom prst="rect">
            <a:avLst/>
          </a:prstGeom>
          <a:noFill/>
        </p:spPr>
        <p:txBody>
          <a:bodyPr wrap="square" rtlCol="0">
            <a:spAutoFit/>
          </a:bodyPr>
          <a:lstStyle/>
          <a:p>
            <a:r>
              <a:rPr lang="en-US" dirty="0" smtClean="0"/>
              <a:t>“</a:t>
            </a:r>
            <a:r>
              <a:rPr lang="en-US" dirty="0"/>
              <a:t>The cliché is a </a:t>
            </a:r>
            <a:r>
              <a:rPr lang="en-US" b="1" dirty="0"/>
              <a:t>hackneyed</a:t>
            </a:r>
            <a:r>
              <a:rPr lang="en-US" dirty="0"/>
              <a:t> idiom that hopes that it can still palm itself off as a fresh response</a:t>
            </a:r>
            <a:r>
              <a:rPr lang="en-US" dirty="0" smtClean="0"/>
              <a:t>.”  -- John Gross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297" y="990600"/>
            <a:ext cx="3077005" cy="3315163"/>
          </a:xfrm>
          <a:prstGeom prst="rect">
            <a:avLst/>
          </a:prstGeom>
        </p:spPr>
      </p:pic>
    </p:spTree>
    <p:custDataLst>
      <p:tags r:id="rId1"/>
    </p:custDataLst>
    <p:extLst>
      <p:ext uri="{BB962C8B-B14F-4D97-AF65-F5344CB8AC3E}">
        <p14:creationId xmlns:p14="http://schemas.microsoft.com/office/powerpoint/2010/main" val="184018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495800"/>
            <a:ext cx="8686800" cy="1054250"/>
          </a:xfrm>
        </p:spPr>
        <p:txBody>
          <a:bodyPr/>
          <a:lstStyle/>
          <a:p>
            <a:pPr algn="l"/>
            <a:r>
              <a:rPr lang="en-US" sz="3600" dirty="0" smtClean="0"/>
              <a:t>Thursday, November 3</a:t>
            </a:r>
            <a:r>
              <a:rPr lang="en-US" sz="3600" baseline="30000" dirty="0" smtClean="0"/>
              <a:t>rd</a:t>
            </a:r>
            <a:r>
              <a:rPr lang="en-US" sz="3600" dirty="0" smtClean="0"/>
              <a:t> - 2</a:t>
            </a:r>
            <a:r>
              <a:rPr lang="en-US" sz="3600" baseline="30000" dirty="0" smtClean="0"/>
              <a:t>nd</a:t>
            </a:r>
            <a:r>
              <a:rPr lang="en-US" sz="3600" dirty="0" smtClean="0"/>
              <a:t>  </a:t>
            </a:r>
            <a:r>
              <a:rPr lang="en-US" sz="3600" dirty="0"/>
              <a:t>Block</a:t>
            </a:r>
          </a:p>
        </p:txBody>
      </p:sp>
      <p:sp>
        <p:nvSpPr>
          <p:cNvPr id="2" name="Content Placeholder 1"/>
          <p:cNvSpPr>
            <a:spLocks noGrp="1"/>
          </p:cNvSpPr>
          <p:nvPr>
            <p:ph sz="quarter" idx="13"/>
          </p:nvPr>
        </p:nvSpPr>
        <p:spPr/>
        <p:txBody>
          <a:bodyPr>
            <a:normAutofit/>
          </a:bodyPr>
          <a:lstStyle/>
          <a:p>
            <a:r>
              <a:rPr lang="en-US" b="1" dirty="0">
                <a:solidFill>
                  <a:srgbClr val="002060"/>
                </a:solidFill>
              </a:rPr>
              <a:t>hackneyed </a:t>
            </a:r>
            <a:r>
              <a:rPr lang="en-US" dirty="0">
                <a:solidFill>
                  <a:srgbClr val="002060"/>
                </a:solidFill>
              </a:rPr>
              <a:t> – </a:t>
            </a:r>
            <a:r>
              <a:rPr lang="en-US" dirty="0" smtClean="0">
                <a:solidFill>
                  <a:srgbClr val="002060"/>
                </a:solidFill>
              </a:rPr>
              <a:t>adjective. Made </a:t>
            </a:r>
            <a:r>
              <a:rPr lang="en-US" dirty="0">
                <a:solidFill>
                  <a:srgbClr val="002060"/>
                </a:solidFill>
              </a:rPr>
              <a:t>commonplace by </a:t>
            </a:r>
            <a:r>
              <a:rPr lang="en-US" dirty="0" smtClean="0">
                <a:solidFill>
                  <a:srgbClr val="002060"/>
                </a:solidFill>
              </a:rPr>
              <a:t>overuse;  trite</a:t>
            </a:r>
          </a:p>
          <a:p>
            <a:r>
              <a:rPr lang="en-US" dirty="0" smtClean="0"/>
              <a:t>What is another word for hackneyed (synonym)?</a:t>
            </a:r>
          </a:p>
          <a:p>
            <a:r>
              <a:rPr lang="en-US" b="1" dirty="0">
                <a:solidFill>
                  <a:srgbClr val="006600"/>
                </a:solidFill>
              </a:rPr>
              <a:t>C</a:t>
            </a:r>
            <a:r>
              <a:rPr lang="en-US" b="1" dirty="0" smtClean="0">
                <a:solidFill>
                  <a:srgbClr val="006600"/>
                </a:solidFill>
              </a:rPr>
              <a:t>lichéd</a:t>
            </a:r>
            <a:r>
              <a:rPr lang="en-US" b="1" dirty="0">
                <a:solidFill>
                  <a:srgbClr val="006600"/>
                </a:solidFill>
              </a:rPr>
              <a:t>, banal, overused, </a:t>
            </a:r>
            <a:r>
              <a:rPr lang="en-US" b="1" dirty="0" smtClean="0">
                <a:solidFill>
                  <a:srgbClr val="006600"/>
                </a:solidFill>
              </a:rPr>
              <a:t>common</a:t>
            </a:r>
            <a:r>
              <a:rPr lang="en-US" b="1" dirty="0">
                <a:solidFill>
                  <a:srgbClr val="006600"/>
                </a:solidFill>
              </a:rPr>
              <a:t>, </a:t>
            </a:r>
            <a:r>
              <a:rPr lang="en-US" b="1" dirty="0" smtClean="0">
                <a:solidFill>
                  <a:srgbClr val="006600"/>
                </a:solidFill>
              </a:rPr>
              <a:t>corny</a:t>
            </a:r>
            <a:endParaRPr lang="en-US" dirty="0" smtClean="0">
              <a:solidFill>
                <a:srgbClr val="006600"/>
              </a:solidFill>
            </a:endParaRPr>
          </a:p>
          <a:p>
            <a:r>
              <a:rPr lang="en-US" dirty="0" smtClean="0"/>
              <a:t>What word or phrase means the opposite of   hackneyed (antonym)?</a:t>
            </a:r>
          </a:p>
          <a:p>
            <a:r>
              <a:rPr lang="en-US" b="1" dirty="0">
                <a:solidFill>
                  <a:srgbClr val="C00000"/>
                </a:solidFill>
              </a:rPr>
              <a:t>F</a:t>
            </a:r>
            <a:r>
              <a:rPr lang="en-US" b="1" dirty="0" smtClean="0">
                <a:solidFill>
                  <a:srgbClr val="C00000"/>
                </a:solidFill>
              </a:rPr>
              <a:t>resh</a:t>
            </a:r>
            <a:r>
              <a:rPr lang="en-US" b="1" dirty="0">
                <a:solidFill>
                  <a:srgbClr val="C00000"/>
                </a:solidFill>
              </a:rPr>
              <a:t>, new, original, uncommon</a:t>
            </a:r>
            <a:endParaRPr lang="en-US" dirty="0" smtClean="0">
              <a:solidFill>
                <a:srgbClr val="C00000"/>
              </a:solidFill>
            </a:endParaRPr>
          </a:p>
        </p:txBody>
      </p:sp>
    </p:spTree>
    <p:custDataLst>
      <p:tags r:id="rId1"/>
    </p:custDataLst>
    <p:extLst>
      <p:ext uri="{BB962C8B-B14F-4D97-AF65-F5344CB8AC3E}">
        <p14:creationId xmlns:p14="http://schemas.microsoft.com/office/powerpoint/2010/main" val="227740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5400"/>
            <a:ext cx="8763000" cy="1143000"/>
          </a:xfrm>
        </p:spPr>
        <p:txBody>
          <a:bodyPr/>
          <a:lstStyle/>
          <a:p>
            <a:pPr algn="l"/>
            <a:r>
              <a:rPr lang="en-US" sz="3800" dirty="0" smtClean="0"/>
              <a:t>Thursday, November 3</a:t>
            </a:r>
            <a:r>
              <a:rPr lang="en-US" sz="3800" baseline="30000" dirty="0" smtClean="0"/>
              <a:t>rd</a:t>
            </a:r>
            <a:r>
              <a:rPr lang="en-US" sz="3800" dirty="0" smtClean="0"/>
              <a:t> – 3</a:t>
            </a:r>
            <a:r>
              <a:rPr lang="en-US" sz="3800" baseline="30000" dirty="0" smtClean="0"/>
              <a:t>rd</a:t>
            </a:r>
            <a:r>
              <a:rPr lang="en-US" sz="3800" dirty="0" smtClean="0"/>
              <a:t> Block</a:t>
            </a:r>
            <a:endParaRPr lang="en-US" sz="3800" dirty="0"/>
          </a:p>
        </p:txBody>
      </p:sp>
      <p:sp>
        <p:nvSpPr>
          <p:cNvPr id="3" name="Content Placeholder 2"/>
          <p:cNvSpPr>
            <a:spLocks noGrp="1"/>
          </p:cNvSpPr>
          <p:nvPr>
            <p:ph sz="quarter" idx="13"/>
          </p:nvPr>
        </p:nvSpPr>
        <p:spPr/>
        <p:txBody>
          <a:bodyPr>
            <a:normAutofit fontScale="85000" lnSpcReduction="20000"/>
          </a:bodyPr>
          <a:lstStyle/>
          <a:p>
            <a:r>
              <a:rPr lang="en-US" dirty="0"/>
              <a:t>Can you use the </a:t>
            </a:r>
            <a:r>
              <a:rPr lang="en-US" dirty="0" smtClean="0"/>
              <a:t>word</a:t>
            </a:r>
            <a:r>
              <a:rPr lang="en-US" b="1" dirty="0" smtClean="0">
                <a:effectLst>
                  <a:outerShdw blurRad="38100" dist="38100" dir="2700000" algn="tl">
                    <a:srgbClr val="C0C0C0"/>
                  </a:outerShdw>
                </a:effectLst>
              </a:rPr>
              <a:t> hackneyed </a:t>
            </a:r>
            <a:r>
              <a:rPr lang="en-US" dirty="0" smtClean="0"/>
              <a:t>to </a:t>
            </a:r>
            <a:r>
              <a:rPr lang="en-US" dirty="0"/>
              <a:t>describe the </a:t>
            </a:r>
            <a:r>
              <a:rPr lang="en-US" dirty="0" smtClean="0"/>
              <a:t>picture at right?</a:t>
            </a:r>
          </a:p>
          <a:p>
            <a:r>
              <a:rPr lang="en-US" dirty="0" smtClean="0">
                <a:solidFill>
                  <a:srgbClr val="006600"/>
                </a:solidFill>
              </a:rPr>
              <a:t>Example: Julius found it a bit </a:t>
            </a:r>
            <a:r>
              <a:rPr lang="en-US" b="1" dirty="0" smtClean="0">
                <a:solidFill>
                  <a:srgbClr val="006600"/>
                </a:solidFill>
                <a:effectLst>
                  <a:outerShdw blurRad="38100" dist="38100" dir="2700000" algn="tl">
                    <a:srgbClr val="000000">
                      <a:alpha val="43137"/>
                    </a:srgbClr>
                  </a:outerShdw>
                </a:effectLst>
              </a:rPr>
              <a:t>hackneyed</a:t>
            </a:r>
            <a:r>
              <a:rPr lang="en-US" dirty="0" smtClean="0">
                <a:solidFill>
                  <a:srgbClr val="006600"/>
                </a:solidFill>
              </a:rPr>
              <a:t> that his friend Tiberius chose a toga party theme. </a:t>
            </a:r>
            <a:endParaRPr lang="en-US" dirty="0">
              <a:solidFill>
                <a:srgbClr val="006600"/>
              </a:solidFill>
            </a:endParaRPr>
          </a:p>
          <a:p>
            <a:r>
              <a:rPr lang="en-US" dirty="0"/>
              <a:t> </a:t>
            </a:r>
            <a:r>
              <a:rPr lang="en-US" i="1" dirty="0" smtClean="0"/>
              <a:t>Now </a:t>
            </a:r>
            <a:r>
              <a:rPr lang="en-US" i="1" dirty="0"/>
              <a:t>write your own sentence using the </a:t>
            </a:r>
            <a:r>
              <a:rPr lang="en-US" i="1" dirty="0" smtClean="0"/>
              <a:t>word </a:t>
            </a:r>
            <a:r>
              <a:rPr lang="en-US" b="1" i="1" dirty="0" smtClean="0">
                <a:effectLst>
                  <a:outerShdw blurRad="38100" dist="38100" dir="2700000" algn="tl">
                    <a:srgbClr val="C0C0C0"/>
                  </a:outerShdw>
                </a:effectLst>
              </a:rPr>
              <a:t> hackneyed </a:t>
            </a:r>
            <a:r>
              <a:rPr lang="en-US" i="1" dirty="0" smtClean="0"/>
              <a:t>in </a:t>
            </a:r>
            <a:r>
              <a:rPr lang="en-US" i="1" dirty="0"/>
              <a:t>a manner that illustrates your understanding of the word.</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914400"/>
            <a:ext cx="2762636" cy="3200847"/>
          </a:xfrm>
          <a:prstGeom prst="rect">
            <a:avLst/>
          </a:prstGeom>
        </p:spPr>
      </p:pic>
    </p:spTree>
    <p:custDataLst>
      <p:tags r:id="rId1"/>
    </p:custDataLst>
    <p:extLst>
      <p:ext uri="{BB962C8B-B14F-4D97-AF65-F5344CB8AC3E}">
        <p14:creationId xmlns:p14="http://schemas.microsoft.com/office/powerpoint/2010/main" val="12775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0" y="533400"/>
            <a:ext cx="8006634" cy="1054250"/>
          </a:xfrm>
        </p:spPr>
        <p:txBody>
          <a:bodyPr/>
          <a:lstStyle/>
          <a:p>
            <a:pPr algn="l"/>
            <a:r>
              <a:rPr lang="en-US" sz="3600" dirty="0" smtClean="0"/>
              <a:t>Thursday, November 3</a:t>
            </a:r>
            <a:r>
              <a:rPr lang="en-US" sz="3600" baseline="30000" dirty="0" smtClean="0"/>
              <a:t>rd</a:t>
            </a:r>
            <a:r>
              <a:rPr lang="en-US" sz="3600" dirty="0" smtClean="0"/>
              <a:t> – 4</a:t>
            </a:r>
            <a:r>
              <a:rPr lang="en-US" sz="3600" baseline="30000" dirty="0" smtClean="0"/>
              <a:t>th</a:t>
            </a:r>
            <a:r>
              <a:rPr lang="en-US" sz="3600" dirty="0" smtClean="0"/>
              <a:t> Block</a:t>
            </a:r>
            <a:endParaRPr lang="en-US" sz="3600" dirty="0"/>
          </a:p>
        </p:txBody>
      </p:sp>
      <p:sp>
        <p:nvSpPr>
          <p:cNvPr id="3" name="Content Placeholder 2"/>
          <p:cNvSpPr>
            <a:spLocks noGrp="1"/>
          </p:cNvSpPr>
          <p:nvPr>
            <p:ph sz="quarter" idx="13"/>
          </p:nvPr>
        </p:nvSpPr>
        <p:spPr>
          <a:xfrm>
            <a:off x="228600" y="1371600"/>
            <a:ext cx="3803904" cy="1722120"/>
          </a:xfrm>
        </p:spPr>
        <p:txBody>
          <a:bodyPr>
            <a:normAutofit/>
          </a:bodyPr>
          <a:lstStyle/>
          <a:p>
            <a:r>
              <a:rPr lang="en-US" dirty="0" smtClean="0"/>
              <a:t>Can you think of other  hackneyed situations in books/movies?</a:t>
            </a:r>
            <a:endParaRPr lang="en-US" dirty="0"/>
          </a:p>
          <a:p>
            <a:endParaRPr lang="en-US" dirty="0"/>
          </a:p>
        </p:txBody>
      </p:sp>
      <p:sp>
        <p:nvSpPr>
          <p:cNvPr id="4" name="Content Placeholder 3"/>
          <p:cNvSpPr>
            <a:spLocks noGrp="1"/>
          </p:cNvSpPr>
          <p:nvPr>
            <p:ph sz="quarter" idx="14"/>
          </p:nvPr>
        </p:nvSpPr>
        <p:spPr>
          <a:xfrm>
            <a:off x="4572000" y="1447800"/>
            <a:ext cx="4194049" cy="3877056"/>
          </a:xfrm>
        </p:spPr>
        <p:txBody>
          <a:bodyPr>
            <a:normAutofit/>
          </a:bodyPr>
          <a:lstStyle/>
          <a:p>
            <a:r>
              <a:rPr lang="en-US" dirty="0" smtClean="0"/>
              <a:t>Complete the analogy:</a:t>
            </a:r>
          </a:p>
          <a:p>
            <a:endParaRPr lang="en-US" dirty="0"/>
          </a:p>
          <a:p>
            <a:r>
              <a:rPr lang="en-US" b="1" dirty="0" smtClean="0">
                <a:solidFill>
                  <a:srgbClr val="7030A0"/>
                </a:solidFill>
              </a:rPr>
              <a:t>Hackneyed is to fresh, as troublesome is to _____.</a:t>
            </a:r>
          </a:p>
          <a:p>
            <a:endParaRPr lang="en-US" b="1" dirty="0">
              <a:solidFill>
                <a:srgbClr val="C00000"/>
              </a:solidFill>
            </a:endParaRPr>
          </a:p>
          <a:p>
            <a:r>
              <a:rPr lang="en-US" b="1" dirty="0" smtClean="0">
                <a:solidFill>
                  <a:srgbClr val="C00000"/>
                </a:solidFill>
              </a:rPr>
              <a:t>Easy, helpful, nice, etc.</a:t>
            </a:r>
          </a:p>
          <a:p>
            <a:pPr marL="45720" indent="0">
              <a:buNone/>
            </a:pPr>
            <a:r>
              <a:rPr lang="en-US" b="1" dirty="0" smtClean="0">
                <a:solidFill>
                  <a:srgbClr val="C00000"/>
                </a:solidFill>
              </a:rPr>
              <a:t>       [Antonyms]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743200"/>
            <a:ext cx="4074366" cy="2534057"/>
          </a:xfrm>
          <a:prstGeom prst="rect">
            <a:avLst/>
          </a:prstGeom>
        </p:spPr>
      </p:pic>
    </p:spTree>
    <p:custDataLst>
      <p:tags r:id="rId1"/>
    </p:custDataLst>
    <p:extLst>
      <p:ext uri="{BB962C8B-B14F-4D97-AF65-F5344CB8AC3E}">
        <p14:creationId xmlns:p14="http://schemas.microsoft.com/office/powerpoint/2010/main" val="79584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77200" cy="1143000"/>
          </a:xfrm>
        </p:spPr>
        <p:txBody>
          <a:bodyPr/>
          <a:lstStyle/>
          <a:p>
            <a:pPr algn="l"/>
            <a:r>
              <a:rPr lang="en-US" sz="3600" dirty="0" smtClean="0"/>
              <a:t>Friday, November 4</a:t>
            </a:r>
            <a:r>
              <a:rPr lang="en-US" sz="3600" baseline="30000" dirty="0" smtClean="0"/>
              <a:t>th</a:t>
            </a:r>
            <a:r>
              <a:rPr lang="en-US" sz="3600" dirty="0" smtClean="0"/>
              <a:t>  – 1</a:t>
            </a:r>
            <a:r>
              <a:rPr lang="en-US" sz="3600" baseline="30000" dirty="0" smtClean="0"/>
              <a:t>st</a:t>
            </a:r>
            <a:r>
              <a:rPr lang="en-US" sz="3600" dirty="0" smtClean="0"/>
              <a:t> Block</a:t>
            </a:r>
            <a:endParaRPr lang="en-US" sz="3600" dirty="0"/>
          </a:p>
        </p:txBody>
      </p:sp>
      <p:sp>
        <p:nvSpPr>
          <p:cNvPr id="3" name="Content Placeholder 2"/>
          <p:cNvSpPr>
            <a:spLocks noGrp="1"/>
          </p:cNvSpPr>
          <p:nvPr>
            <p:ph sz="quarter" idx="13"/>
          </p:nvPr>
        </p:nvSpPr>
        <p:spPr>
          <a:xfrm>
            <a:off x="457200" y="1219200"/>
            <a:ext cx="3346704" cy="3474720"/>
          </a:xfrm>
          <a:noFill/>
        </p:spPr>
        <p:txBody>
          <a:bodyPr>
            <a:normAutofit fontScale="92500"/>
          </a:bodyPr>
          <a:lstStyle/>
          <a:p>
            <a:r>
              <a:rPr lang="en-US" dirty="0" smtClean="0"/>
              <a:t>What is the definition of the word derivative?</a:t>
            </a:r>
            <a:endParaRPr lang="en-US" dirty="0"/>
          </a:p>
          <a:p>
            <a:r>
              <a:rPr lang="en-US" dirty="0" smtClean="0"/>
              <a:t>What part of speech is derivative?</a:t>
            </a:r>
            <a:endParaRPr lang="en-US" dirty="0"/>
          </a:p>
          <a:p>
            <a:r>
              <a:rPr lang="en-US" dirty="0"/>
              <a:t>From </a:t>
            </a:r>
            <a:r>
              <a:rPr lang="en-US" dirty="0" smtClean="0"/>
              <a:t>the </a:t>
            </a:r>
            <a:r>
              <a:rPr lang="en-US" dirty="0"/>
              <a:t>Latin  </a:t>
            </a:r>
            <a:r>
              <a:rPr lang="en-US" b="1" dirty="0"/>
              <a:t>de-</a:t>
            </a:r>
            <a:r>
              <a:rPr lang="en-US" dirty="0"/>
              <a:t> (</a:t>
            </a:r>
            <a:r>
              <a:rPr lang="en-US" i="1" dirty="0"/>
              <a:t>from</a:t>
            </a:r>
            <a:r>
              <a:rPr lang="en-US" dirty="0"/>
              <a:t>)  +  </a:t>
            </a:r>
            <a:r>
              <a:rPr lang="en-US" b="1" dirty="0" err="1"/>
              <a:t>rivus</a:t>
            </a:r>
            <a:r>
              <a:rPr lang="en-US" dirty="0"/>
              <a:t> (</a:t>
            </a:r>
            <a:r>
              <a:rPr lang="en-US" i="1" dirty="0"/>
              <a:t>stream</a:t>
            </a:r>
            <a:r>
              <a:rPr lang="en-US" dirty="0"/>
              <a:t>)</a:t>
            </a:r>
            <a:endParaRPr lang="en-US" dirty="0" smtClean="0"/>
          </a:p>
          <a:p>
            <a:r>
              <a:rPr lang="en-US" dirty="0" smtClean="0"/>
              <a:t> </a:t>
            </a:r>
            <a:r>
              <a:rPr lang="en-US" i="1" dirty="0" smtClean="0"/>
              <a:t>Other forms of the word include: </a:t>
            </a:r>
            <a:r>
              <a:rPr lang="en-US" dirty="0">
                <a:solidFill>
                  <a:srgbClr val="C00000"/>
                </a:solidFill>
              </a:rPr>
              <a:t>derivatively</a:t>
            </a:r>
            <a:r>
              <a:rPr lang="en-US" dirty="0"/>
              <a:t> (</a:t>
            </a:r>
            <a:r>
              <a:rPr lang="en-US" dirty="0" err="1"/>
              <a:t>adv</a:t>
            </a:r>
            <a:r>
              <a:rPr lang="en-US" dirty="0"/>
              <a:t>), </a:t>
            </a:r>
            <a:r>
              <a:rPr lang="en-US" dirty="0" smtClean="0">
                <a:solidFill>
                  <a:srgbClr val="7030A0"/>
                </a:solidFill>
              </a:rPr>
              <a:t>derivativeness</a:t>
            </a:r>
            <a:r>
              <a:rPr lang="en-US" dirty="0" smtClean="0"/>
              <a:t> </a:t>
            </a:r>
            <a:r>
              <a:rPr lang="en-US" dirty="0"/>
              <a:t>(noun)</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066470"/>
            <a:ext cx="3620005" cy="2362530"/>
          </a:xfrm>
          <a:prstGeom prst="rect">
            <a:avLst/>
          </a:prstGeom>
        </p:spPr>
      </p:pic>
      <p:sp>
        <p:nvSpPr>
          <p:cNvPr id="6" name="TextBox 5"/>
          <p:cNvSpPr txBox="1"/>
          <p:nvPr/>
        </p:nvSpPr>
        <p:spPr>
          <a:xfrm>
            <a:off x="4267200" y="4800600"/>
            <a:ext cx="4876800" cy="1477328"/>
          </a:xfrm>
          <a:prstGeom prst="rect">
            <a:avLst/>
          </a:prstGeom>
          <a:noFill/>
        </p:spPr>
        <p:txBody>
          <a:bodyPr wrap="square" rtlCol="0">
            <a:spAutoFit/>
          </a:bodyPr>
          <a:lstStyle/>
          <a:p>
            <a:r>
              <a:rPr lang="en-US" dirty="0" smtClean="0"/>
              <a:t>“I believe </a:t>
            </a:r>
            <a:r>
              <a:rPr lang="en-US" dirty="0"/>
              <a:t>that writing is </a:t>
            </a:r>
            <a:r>
              <a:rPr lang="en-US" b="1" dirty="0">
                <a:effectLst>
                  <a:outerShdw blurRad="38100" dist="38100" dir="2700000" algn="tl">
                    <a:srgbClr val="000000">
                      <a:alpha val="43137"/>
                    </a:srgbClr>
                  </a:outerShdw>
                </a:effectLst>
              </a:rPr>
              <a:t>derivative</a:t>
            </a:r>
            <a:r>
              <a:rPr lang="en-US" dirty="0"/>
              <a:t>. I think good writing comes from good reading</a:t>
            </a:r>
            <a:r>
              <a:rPr lang="en-US" dirty="0" smtClean="0"/>
              <a:t>.”</a:t>
            </a:r>
          </a:p>
          <a:p>
            <a:r>
              <a:rPr lang="en-US" dirty="0"/>
              <a:t> </a:t>
            </a:r>
            <a:r>
              <a:rPr lang="en-US" dirty="0" smtClean="0"/>
              <a:t>      -Charles </a:t>
            </a:r>
            <a:r>
              <a:rPr lang="en-US" dirty="0" err="1" smtClean="0"/>
              <a:t>Kuralt</a:t>
            </a:r>
            <a:r>
              <a:rPr lang="en-US" dirty="0"/>
              <a:t/>
            </a:r>
            <a:br>
              <a:rPr lang="en-US" dirty="0"/>
            </a:br>
            <a:r>
              <a:rPr lang="en-US" dirty="0"/>
              <a:t/>
            </a:r>
            <a:br>
              <a:rPr lang="en-US" dirty="0"/>
            </a:br>
            <a:endParaRPr lang="en-US" dirty="0"/>
          </a:p>
        </p:txBody>
      </p:sp>
    </p:spTree>
    <p:custDataLst>
      <p:tags r:id="rId1"/>
    </p:custDataLst>
    <p:extLst>
      <p:ext uri="{BB962C8B-B14F-4D97-AF65-F5344CB8AC3E}">
        <p14:creationId xmlns:p14="http://schemas.microsoft.com/office/powerpoint/2010/main" val="1572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343400"/>
            <a:ext cx="8686800" cy="1054250"/>
          </a:xfrm>
        </p:spPr>
        <p:txBody>
          <a:bodyPr/>
          <a:lstStyle/>
          <a:p>
            <a:pPr algn="l"/>
            <a:r>
              <a:rPr lang="en-US" sz="3600" dirty="0" smtClean="0"/>
              <a:t>Friday, November 4</a:t>
            </a:r>
            <a:r>
              <a:rPr lang="en-US" sz="3600" baseline="30000" dirty="0" smtClean="0"/>
              <a:t>th</a:t>
            </a:r>
            <a:r>
              <a:rPr lang="en-US" sz="3600" dirty="0" smtClean="0"/>
              <a:t>  - 2</a:t>
            </a:r>
            <a:r>
              <a:rPr lang="en-US" sz="3600" baseline="30000" dirty="0" smtClean="0"/>
              <a:t>nd</a:t>
            </a:r>
            <a:r>
              <a:rPr lang="en-US" sz="3600" dirty="0" smtClean="0"/>
              <a:t>  </a:t>
            </a:r>
            <a:r>
              <a:rPr lang="en-US" sz="3600" dirty="0"/>
              <a:t>Block</a:t>
            </a:r>
          </a:p>
        </p:txBody>
      </p:sp>
      <p:sp>
        <p:nvSpPr>
          <p:cNvPr id="2" name="Content Placeholder 1"/>
          <p:cNvSpPr>
            <a:spLocks noGrp="1"/>
          </p:cNvSpPr>
          <p:nvPr>
            <p:ph sz="quarter" idx="13"/>
          </p:nvPr>
        </p:nvSpPr>
        <p:spPr/>
        <p:txBody>
          <a:bodyPr>
            <a:normAutofit/>
          </a:bodyPr>
          <a:lstStyle/>
          <a:p>
            <a:r>
              <a:rPr lang="en-US" b="1" dirty="0">
                <a:solidFill>
                  <a:srgbClr val="002060"/>
                </a:solidFill>
              </a:rPr>
              <a:t>derivative – </a:t>
            </a:r>
            <a:r>
              <a:rPr lang="en-US" b="1" dirty="0" smtClean="0">
                <a:solidFill>
                  <a:srgbClr val="002060"/>
                </a:solidFill>
              </a:rPr>
              <a:t>adjective. Taken </a:t>
            </a:r>
            <a:r>
              <a:rPr lang="en-US" b="1" dirty="0">
                <a:solidFill>
                  <a:srgbClr val="002060"/>
                </a:solidFill>
              </a:rPr>
              <a:t>from something already existing; </a:t>
            </a:r>
            <a:r>
              <a:rPr lang="en-US" b="1" dirty="0" smtClean="0">
                <a:solidFill>
                  <a:srgbClr val="002060"/>
                </a:solidFill>
              </a:rPr>
              <a:t>unoriginal</a:t>
            </a:r>
          </a:p>
          <a:p>
            <a:r>
              <a:rPr lang="en-US" dirty="0" smtClean="0"/>
              <a:t>What is another word for derivative (synonym)?</a:t>
            </a:r>
          </a:p>
          <a:p>
            <a:r>
              <a:rPr lang="en-US" b="1" dirty="0">
                <a:solidFill>
                  <a:srgbClr val="006600"/>
                </a:solidFill>
              </a:rPr>
              <a:t>C</a:t>
            </a:r>
            <a:r>
              <a:rPr lang="en-US" b="1" dirty="0" smtClean="0">
                <a:solidFill>
                  <a:srgbClr val="006600"/>
                </a:solidFill>
              </a:rPr>
              <a:t>opied</a:t>
            </a:r>
            <a:r>
              <a:rPr lang="en-US" b="1" dirty="0">
                <a:solidFill>
                  <a:srgbClr val="006600"/>
                </a:solidFill>
              </a:rPr>
              <a:t>, imitative, emulative</a:t>
            </a:r>
            <a:endParaRPr lang="en-US" b="1" dirty="0" smtClean="0">
              <a:solidFill>
                <a:srgbClr val="006600"/>
              </a:solidFill>
            </a:endParaRPr>
          </a:p>
          <a:p>
            <a:r>
              <a:rPr lang="en-US" dirty="0" smtClean="0"/>
              <a:t>What word or phrase means the opposite of derivative (antonym)?</a:t>
            </a:r>
          </a:p>
          <a:p>
            <a:r>
              <a:rPr lang="en-US" b="1" dirty="0">
                <a:solidFill>
                  <a:srgbClr val="C00000"/>
                </a:solidFill>
              </a:rPr>
              <a:t>I</a:t>
            </a:r>
            <a:r>
              <a:rPr lang="en-US" b="1" dirty="0" smtClean="0">
                <a:solidFill>
                  <a:srgbClr val="C00000"/>
                </a:solidFill>
              </a:rPr>
              <a:t>nventive</a:t>
            </a:r>
            <a:r>
              <a:rPr lang="en-US" b="1" dirty="0">
                <a:solidFill>
                  <a:srgbClr val="C00000"/>
                </a:solidFill>
              </a:rPr>
              <a:t>, original, </a:t>
            </a:r>
            <a:r>
              <a:rPr lang="en-US" b="1" dirty="0" smtClean="0">
                <a:solidFill>
                  <a:srgbClr val="C00000"/>
                </a:solidFill>
              </a:rPr>
              <a:t>unique, </a:t>
            </a:r>
            <a:r>
              <a:rPr lang="en-US" b="1" dirty="0" err="1" smtClean="0">
                <a:solidFill>
                  <a:srgbClr val="C00000"/>
                </a:solidFill>
              </a:rPr>
              <a:t>unborrowed</a:t>
            </a:r>
            <a:endParaRPr lang="en-US" b="1" dirty="0">
              <a:solidFill>
                <a:srgbClr val="C00000"/>
              </a:solidFill>
            </a:endParaRPr>
          </a:p>
          <a:p>
            <a:endParaRPr lang="en-US" dirty="0" smtClean="0"/>
          </a:p>
          <a:p>
            <a:endParaRPr lang="en-US" dirty="0" smtClean="0"/>
          </a:p>
        </p:txBody>
      </p:sp>
    </p:spTree>
    <p:custDataLst>
      <p:tags r:id="rId1"/>
    </p:custDataLst>
    <p:extLst>
      <p:ext uri="{BB962C8B-B14F-4D97-AF65-F5344CB8AC3E}">
        <p14:creationId xmlns:p14="http://schemas.microsoft.com/office/powerpoint/2010/main" val="6800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8458200" cy="1054250"/>
          </a:xfrm>
        </p:spPr>
        <p:txBody>
          <a:bodyPr/>
          <a:lstStyle/>
          <a:p>
            <a:pPr algn="l"/>
            <a:r>
              <a:rPr lang="en-US" sz="3900" dirty="0" smtClean="0"/>
              <a:t>Monday, October 31</a:t>
            </a:r>
            <a:r>
              <a:rPr lang="en-US" sz="3900" baseline="30000" dirty="0" smtClean="0"/>
              <a:t>st</a:t>
            </a:r>
            <a:r>
              <a:rPr lang="en-US" sz="3900" dirty="0" smtClean="0"/>
              <a:t>  – 1</a:t>
            </a:r>
            <a:r>
              <a:rPr lang="en-US" sz="3900" baseline="30000" dirty="0" smtClean="0"/>
              <a:t>st</a:t>
            </a:r>
            <a:r>
              <a:rPr lang="en-US" sz="3900" dirty="0" smtClean="0"/>
              <a:t> Block</a:t>
            </a:r>
            <a:endParaRPr lang="en-US" sz="3900" dirty="0"/>
          </a:p>
        </p:txBody>
      </p:sp>
      <p:sp>
        <p:nvSpPr>
          <p:cNvPr id="3" name="Content Placeholder 2"/>
          <p:cNvSpPr>
            <a:spLocks noGrp="1"/>
          </p:cNvSpPr>
          <p:nvPr>
            <p:ph sz="quarter" idx="13"/>
          </p:nvPr>
        </p:nvSpPr>
        <p:spPr>
          <a:xfrm>
            <a:off x="381000" y="1600200"/>
            <a:ext cx="3803904" cy="4059936"/>
          </a:xfrm>
        </p:spPr>
        <p:txBody>
          <a:bodyPr>
            <a:normAutofit/>
          </a:bodyPr>
          <a:lstStyle/>
          <a:p>
            <a:r>
              <a:rPr lang="en-US" dirty="0" smtClean="0"/>
              <a:t>What is the definition of the word macabre?</a:t>
            </a:r>
            <a:endParaRPr lang="en-US" dirty="0"/>
          </a:p>
          <a:p>
            <a:r>
              <a:rPr lang="en-US" dirty="0" smtClean="0"/>
              <a:t>What part of speech is macabre ?</a:t>
            </a:r>
            <a:endParaRPr lang="en-US" dirty="0"/>
          </a:p>
          <a:p>
            <a:r>
              <a:rPr lang="en-US" dirty="0"/>
              <a:t> From </a:t>
            </a:r>
            <a:r>
              <a:rPr lang="en-US" dirty="0" smtClean="0"/>
              <a:t>the Old  </a:t>
            </a:r>
            <a:r>
              <a:rPr lang="en-US" dirty="0"/>
              <a:t>French  </a:t>
            </a:r>
            <a:r>
              <a:rPr lang="en-US" b="1" dirty="0" err="1"/>
              <a:t>macabe</a:t>
            </a:r>
            <a:r>
              <a:rPr lang="en-US" b="1" dirty="0"/>
              <a:t>’</a:t>
            </a:r>
            <a:r>
              <a:rPr lang="en-US" dirty="0"/>
              <a:t> (dance of death)</a:t>
            </a:r>
            <a:endParaRPr lang="en-US" dirty="0" smtClean="0"/>
          </a:p>
          <a:p>
            <a:r>
              <a:rPr lang="en-US" i="1" dirty="0" smtClean="0"/>
              <a:t>Other forms of the word include: </a:t>
            </a:r>
            <a:r>
              <a:rPr lang="en-US" dirty="0">
                <a:solidFill>
                  <a:srgbClr val="FF0000"/>
                </a:solidFill>
              </a:rPr>
              <a:t>macabrely (</a:t>
            </a:r>
            <a:r>
              <a:rPr lang="en-US" dirty="0" err="1">
                <a:solidFill>
                  <a:srgbClr val="FF0000"/>
                </a:solidFill>
              </a:rPr>
              <a:t>adv</a:t>
            </a:r>
            <a:r>
              <a:rPr lang="en-US" dirty="0">
                <a:solidFill>
                  <a:srgbClr val="FF0000"/>
                </a:solidFill>
              </a:rPr>
              <a:t>)</a:t>
            </a:r>
          </a:p>
        </p:txBody>
      </p:sp>
      <p:sp>
        <p:nvSpPr>
          <p:cNvPr id="5" name="TextBox 4"/>
          <p:cNvSpPr txBox="1"/>
          <p:nvPr/>
        </p:nvSpPr>
        <p:spPr>
          <a:xfrm>
            <a:off x="4419600" y="3962400"/>
            <a:ext cx="4495800" cy="2585323"/>
          </a:xfrm>
          <a:prstGeom prst="rect">
            <a:avLst/>
          </a:prstGeom>
          <a:noFill/>
        </p:spPr>
        <p:txBody>
          <a:bodyPr wrap="square" rtlCol="0">
            <a:spAutoFit/>
          </a:bodyPr>
          <a:lstStyle/>
          <a:p>
            <a:r>
              <a:rPr lang="en-US" dirty="0" smtClean="0"/>
              <a:t>“Luckily </a:t>
            </a:r>
            <a:r>
              <a:rPr lang="en-US" dirty="0"/>
              <a:t>nothing happened to me, but I saw a </a:t>
            </a:r>
            <a:r>
              <a:rPr lang="en-US" b="1" dirty="0">
                <a:effectLst>
                  <a:outerShdw blurRad="38100" dist="38100" dir="2700000" algn="tl">
                    <a:srgbClr val="000000">
                      <a:alpha val="43137"/>
                    </a:srgbClr>
                  </a:outerShdw>
                </a:effectLst>
              </a:rPr>
              <a:t>macabre</a:t>
            </a:r>
            <a:r>
              <a:rPr lang="en-US" dirty="0"/>
              <a:t> scene, as people tried to break windows in order to get out. People were hitting the panes with chairs, but the windows were unbreakable. One of the panes finally broke, and they started to get out by the window</a:t>
            </a:r>
            <a:r>
              <a:rPr lang="en-US" dirty="0" smtClean="0"/>
              <a:t>.”   -- </a:t>
            </a:r>
            <a:r>
              <a:rPr lang="en-US" dirty="0"/>
              <a:t>Franciszek </a:t>
            </a:r>
            <a:r>
              <a:rPr lang="en-US" dirty="0" err="1"/>
              <a:t>Kowal</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21606"/>
            <a:ext cx="3503870"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965" y="1263253"/>
            <a:ext cx="1947069" cy="265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4689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0156"/>
            <a:ext cx="8458200" cy="1054250"/>
          </a:xfrm>
        </p:spPr>
        <p:txBody>
          <a:bodyPr/>
          <a:lstStyle/>
          <a:p>
            <a:pPr algn="l"/>
            <a:r>
              <a:rPr lang="en-US" sz="3600" dirty="0" smtClean="0"/>
              <a:t>Friday, November 4</a:t>
            </a:r>
            <a:r>
              <a:rPr lang="en-US" sz="3600" baseline="30000" dirty="0" smtClean="0"/>
              <a:t>th</a:t>
            </a:r>
            <a:r>
              <a:rPr lang="en-US" sz="3600" dirty="0" smtClean="0"/>
              <a:t>  – 3</a:t>
            </a:r>
            <a:r>
              <a:rPr lang="en-US" sz="3600" baseline="30000" dirty="0" smtClean="0"/>
              <a:t>rd</a:t>
            </a:r>
            <a:r>
              <a:rPr lang="en-US" sz="3600" dirty="0" smtClean="0"/>
              <a:t>   </a:t>
            </a:r>
            <a:r>
              <a:rPr lang="en-US" sz="3400" dirty="0"/>
              <a:t>Block</a:t>
            </a:r>
          </a:p>
        </p:txBody>
      </p:sp>
      <p:sp>
        <p:nvSpPr>
          <p:cNvPr id="3" name="Content Placeholder 2"/>
          <p:cNvSpPr>
            <a:spLocks noGrp="1"/>
          </p:cNvSpPr>
          <p:nvPr>
            <p:ph sz="quarter" idx="13"/>
          </p:nvPr>
        </p:nvSpPr>
        <p:spPr>
          <a:xfrm>
            <a:off x="304800" y="1295400"/>
            <a:ext cx="3505200" cy="4114800"/>
          </a:xfrm>
        </p:spPr>
        <p:txBody>
          <a:bodyPr>
            <a:normAutofit fontScale="92500" lnSpcReduction="20000"/>
          </a:bodyPr>
          <a:lstStyle/>
          <a:p>
            <a:r>
              <a:rPr lang="en-US" dirty="0"/>
              <a:t>Can you use the </a:t>
            </a:r>
            <a:r>
              <a:rPr lang="en-US" dirty="0" smtClean="0"/>
              <a:t>word</a:t>
            </a:r>
            <a:r>
              <a:rPr lang="en-US" b="1" dirty="0" smtClean="0">
                <a:effectLst>
                  <a:outerShdw blurRad="38100" dist="38100" dir="2700000" algn="tl">
                    <a:srgbClr val="C0C0C0"/>
                  </a:outerShdw>
                </a:effectLst>
              </a:rPr>
              <a:t> derivative </a:t>
            </a:r>
            <a:r>
              <a:rPr lang="en-US" dirty="0" smtClean="0"/>
              <a:t>to </a:t>
            </a:r>
            <a:r>
              <a:rPr lang="en-US" dirty="0"/>
              <a:t>describe the picture at right?</a:t>
            </a:r>
          </a:p>
          <a:p>
            <a:r>
              <a:rPr lang="en-US" u="sng" dirty="0">
                <a:solidFill>
                  <a:srgbClr val="006600"/>
                </a:solidFill>
              </a:rPr>
              <a:t>Example</a:t>
            </a:r>
            <a:r>
              <a:rPr lang="en-US" dirty="0">
                <a:solidFill>
                  <a:srgbClr val="006600"/>
                </a:solidFill>
              </a:rPr>
              <a:t>: </a:t>
            </a:r>
            <a:r>
              <a:rPr lang="en-US" dirty="0" smtClean="0">
                <a:solidFill>
                  <a:srgbClr val="006600"/>
                </a:solidFill>
              </a:rPr>
              <a:t>While nostalgic for many, the contemporary remake of 1980s movies is also quite derivative.</a:t>
            </a:r>
          </a:p>
          <a:p>
            <a:r>
              <a:rPr lang="en-US" dirty="0"/>
              <a:t> </a:t>
            </a:r>
            <a:r>
              <a:rPr lang="en-US" i="1" dirty="0"/>
              <a:t>Now write your own sentence using the </a:t>
            </a:r>
            <a:r>
              <a:rPr lang="en-US" i="1" dirty="0" smtClean="0"/>
              <a:t>word derivative</a:t>
            </a:r>
            <a:r>
              <a:rPr lang="en-US" b="1" i="1" dirty="0" smtClean="0">
                <a:effectLst>
                  <a:outerShdw blurRad="38100" dist="38100" dir="2700000" algn="tl">
                    <a:srgbClr val="000000">
                      <a:alpha val="43137"/>
                    </a:srgbClr>
                  </a:outerShdw>
                </a:effectLst>
              </a:rPr>
              <a:t> </a:t>
            </a:r>
            <a:r>
              <a:rPr lang="en-US" i="1" dirty="0"/>
              <a:t>in a manner that illustrates your understanding of the word.</a:t>
            </a:r>
          </a:p>
          <a:p>
            <a:endParaRPr lang="en-US" i="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324465"/>
            <a:ext cx="2895600" cy="421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24465"/>
            <a:ext cx="2908986"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162" y="1690688"/>
            <a:ext cx="25812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447800"/>
            <a:ext cx="2883862"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2564" y="1324465"/>
            <a:ext cx="2755873" cy="427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5456" y="1847746"/>
            <a:ext cx="2324100" cy="344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72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fade">
                                      <p:cBhvr>
                                        <p:cTn id="11" dur="500"/>
                                        <p:tgtEl>
                                          <p:spTgt spid="9219"/>
                                        </p:tgtEl>
                                      </p:cBhvr>
                                    </p:animEffect>
                                  </p:childTnLst>
                                </p:cTn>
                              </p:par>
                            </p:childTnLst>
                          </p:cTn>
                        </p:par>
                        <p:par>
                          <p:cTn id="12" fill="hold">
                            <p:stCondLst>
                              <p:cond delay="1000"/>
                            </p:stCondLst>
                            <p:childTnLst>
                              <p:par>
                                <p:cTn id="13" presetID="10" presetClass="entr" presetSubtype="0" fill="hold" nodeType="afterEffect">
                                  <p:stCondLst>
                                    <p:cond delay="200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childTnLst>
                          </p:cTn>
                        </p:par>
                        <p:par>
                          <p:cTn id="16" fill="hold">
                            <p:stCondLst>
                              <p:cond delay="3500"/>
                            </p:stCondLst>
                            <p:childTnLst>
                              <p:par>
                                <p:cTn id="17" presetID="10" presetClass="entr" presetSubtype="0" fill="hold" nodeType="afterEffect">
                                  <p:stCondLst>
                                    <p:cond delay="2000"/>
                                  </p:stCondLst>
                                  <p:childTnLst>
                                    <p:set>
                                      <p:cBhvr>
                                        <p:cTn id="18" dur="1" fill="hold">
                                          <p:stCondLst>
                                            <p:cond delay="0"/>
                                          </p:stCondLst>
                                        </p:cTn>
                                        <p:tgtEl>
                                          <p:spTgt spid="9221"/>
                                        </p:tgtEl>
                                        <p:attrNameLst>
                                          <p:attrName>style.visibility</p:attrName>
                                        </p:attrNameLst>
                                      </p:cBhvr>
                                      <p:to>
                                        <p:strVal val="visible"/>
                                      </p:to>
                                    </p:set>
                                    <p:animEffect transition="in" filter="fade">
                                      <p:cBhvr>
                                        <p:cTn id="19" dur="500"/>
                                        <p:tgtEl>
                                          <p:spTgt spid="9221"/>
                                        </p:tgtEl>
                                      </p:cBhvr>
                                    </p:animEffect>
                                  </p:childTnLst>
                                </p:cTn>
                              </p:par>
                            </p:childTnLst>
                          </p:cTn>
                        </p:par>
                        <p:par>
                          <p:cTn id="20" fill="hold">
                            <p:stCondLst>
                              <p:cond delay="6000"/>
                            </p:stCondLst>
                            <p:childTnLst>
                              <p:par>
                                <p:cTn id="21" presetID="10" presetClass="entr" presetSubtype="0" fill="hold" nodeType="afterEffect">
                                  <p:stCondLst>
                                    <p:cond delay="2000"/>
                                  </p:stCondLst>
                                  <p:childTnLst>
                                    <p:set>
                                      <p:cBhvr>
                                        <p:cTn id="22" dur="1" fill="hold">
                                          <p:stCondLst>
                                            <p:cond delay="0"/>
                                          </p:stCondLst>
                                        </p:cTn>
                                        <p:tgtEl>
                                          <p:spTgt spid="9222"/>
                                        </p:tgtEl>
                                        <p:attrNameLst>
                                          <p:attrName>style.visibility</p:attrName>
                                        </p:attrNameLst>
                                      </p:cBhvr>
                                      <p:to>
                                        <p:strVal val="visible"/>
                                      </p:to>
                                    </p:set>
                                    <p:animEffect transition="in" filter="fade">
                                      <p:cBhvr>
                                        <p:cTn id="23" dur="500"/>
                                        <p:tgtEl>
                                          <p:spTgt spid="9222"/>
                                        </p:tgtEl>
                                      </p:cBhvr>
                                    </p:animEffect>
                                  </p:childTnLst>
                                </p:cTn>
                              </p:par>
                            </p:childTnLst>
                          </p:cTn>
                        </p:par>
                        <p:par>
                          <p:cTn id="24" fill="hold">
                            <p:stCondLst>
                              <p:cond delay="8500"/>
                            </p:stCondLst>
                            <p:childTnLst>
                              <p:par>
                                <p:cTn id="25" presetID="10" presetClass="entr" presetSubtype="0" fill="hold" nodeType="afterEffect">
                                  <p:stCondLst>
                                    <p:cond delay="2000"/>
                                  </p:stCondLst>
                                  <p:childTnLst>
                                    <p:set>
                                      <p:cBhvr>
                                        <p:cTn id="26" dur="1" fill="hold">
                                          <p:stCondLst>
                                            <p:cond delay="0"/>
                                          </p:stCondLst>
                                        </p:cTn>
                                        <p:tgtEl>
                                          <p:spTgt spid="9223"/>
                                        </p:tgtEl>
                                        <p:attrNameLst>
                                          <p:attrName>style.visibility</p:attrName>
                                        </p:attrNameLst>
                                      </p:cBhvr>
                                      <p:to>
                                        <p:strVal val="visible"/>
                                      </p:to>
                                    </p:set>
                                    <p:animEffect transition="in" filter="fade">
                                      <p:cBhvr>
                                        <p:cTn id="27" dur="500"/>
                                        <p:tgtEl>
                                          <p:spTgt spid="92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13463" cy="1054250"/>
          </a:xfrm>
        </p:spPr>
        <p:txBody>
          <a:bodyPr/>
          <a:lstStyle/>
          <a:p>
            <a:pPr algn="l"/>
            <a:r>
              <a:rPr lang="en-US" sz="3600" dirty="0" smtClean="0"/>
              <a:t>Friday, November 4</a:t>
            </a:r>
            <a:r>
              <a:rPr lang="en-US" sz="3600" baseline="30000" dirty="0" smtClean="0"/>
              <a:t>th</a:t>
            </a:r>
            <a:r>
              <a:rPr lang="en-US" sz="3600" dirty="0" smtClean="0"/>
              <a:t>   – 4</a:t>
            </a:r>
            <a:r>
              <a:rPr lang="en-US" sz="3600" baseline="30000" dirty="0" smtClean="0"/>
              <a:t>th</a:t>
            </a:r>
            <a:r>
              <a:rPr lang="en-US" sz="3600" dirty="0" smtClean="0"/>
              <a:t> Block</a:t>
            </a:r>
            <a:endParaRPr lang="en-US" sz="3600" dirty="0"/>
          </a:p>
        </p:txBody>
      </p:sp>
      <p:sp>
        <p:nvSpPr>
          <p:cNvPr id="3" name="Content Placeholder 2"/>
          <p:cNvSpPr>
            <a:spLocks noGrp="1"/>
          </p:cNvSpPr>
          <p:nvPr>
            <p:ph sz="quarter" idx="13"/>
          </p:nvPr>
        </p:nvSpPr>
        <p:spPr>
          <a:xfrm>
            <a:off x="152400" y="1295400"/>
            <a:ext cx="4572000" cy="1569720"/>
          </a:xfrm>
        </p:spPr>
        <p:txBody>
          <a:bodyPr>
            <a:normAutofit/>
          </a:bodyPr>
          <a:lstStyle/>
          <a:p>
            <a:r>
              <a:rPr lang="en-US" dirty="0" smtClean="0"/>
              <a:t>How does the term derivative related to math, science, or other subjects?</a:t>
            </a:r>
            <a:endParaRPr lang="en-US" dirty="0"/>
          </a:p>
          <a:p>
            <a:endParaRPr lang="en-US" dirty="0"/>
          </a:p>
        </p:txBody>
      </p:sp>
      <p:sp>
        <p:nvSpPr>
          <p:cNvPr id="4" name="Content Placeholder 3"/>
          <p:cNvSpPr>
            <a:spLocks noGrp="1"/>
          </p:cNvSpPr>
          <p:nvPr>
            <p:ph sz="quarter" idx="14"/>
          </p:nvPr>
        </p:nvSpPr>
        <p:spPr>
          <a:xfrm>
            <a:off x="4572000" y="1219200"/>
            <a:ext cx="4194049" cy="3877056"/>
          </a:xfrm>
        </p:spPr>
        <p:txBody>
          <a:bodyPr>
            <a:normAutofit/>
          </a:bodyPr>
          <a:lstStyle/>
          <a:p>
            <a:r>
              <a:rPr lang="en-US" dirty="0" smtClean="0"/>
              <a:t>Unscramble the analogy:</a:t>
            </a:r>
          </a:p>
          <a:p>
            <a:endParaRPr lang="en-US" dirty="0"/>
          </a:p>
          <a:p>
            <a:r>
              <a:rPr lang="en-US" dirty="0" smtClean="0"/>
              <a:t>[Is To] [As] [Rehashed] [Solitary][,] [Unique] [Derivative][.]</a:t>
            </a:r>
          </a:p>
          <a:p>
            <a:endParaRPr lang="en-US" dirty="0"/>
          </a:p>
          <a:p>
            <a:r>
              <a:rPr lang="en-US" dirty="0" smtClean="0"/>
              <a:t>Derivative is to rehashed, as solitary is to unique.  [Synonyms]</a:t>
            </a:r>
          </a:p>
          <a:p>
            <a:endParaRPr lang="en-US" dirty="0" smtClean="0"/>
          </a:p>
        </p:txBody>
      </p:sp>
      <p:sp>
        <p:nvSpPr>
          <p:cNvPr id="5" name="TextBox 4"/>
          <p:cNvSpPr txBox="1"/>
          <p:nvPr/>
        </p:nvSpPr>
        <p:spPr>
          <a:xfrm>
            <a:off x="304800" y="5562600"/>
            <a:ext cx="8458200" cy="738664"/>
          </a:xfrm>
          <a:prstGeom prst="rect">
            <a:avLst/>
          </a:prstGeom>
          <a:noFill/>
        </p:spPr>
        <p:txBody>
          <a:bodyPr wrap="square" rtlCol="0">
            <a:spAutoFit/>
          </a:bodyPr>
          <a:lstStyle/>
          <a:p>
            <a:r>
              <a:rPr lang="en-US" sz="1400" u="sng" dirty="0" smtClean="0"/>
              <a:t>Did You Know</a:t>
            </a:r>
            <a:r>
              <a:rPr lang="en-US" sz="1400" dirty="0" smtClean="0"/>
              <a:t>:  In </a:t>
            </a:r>
            <a:r>
              <a:rPr lang="en-US" sz="1400" dirty="0"/>
              <a:t>calculus, </a:t>
            </a:r>
            <a:r>
              <a:rPr lang="en-US" sz="1400" dirty="0" smtClean="0"/>
              <a:t>the </a:t>
            </a:r>
            <a:r>
              <a:rPr lang="en-US" sz="1400" b="1" dirty="0"/>
              <a:t>derivative</a:t>
            </a:r>
            <a:r>
              <a:rPr lang="en-US" sz="1400" dirty="0"/>
              <a:t> is a measure of how a function changes as its input changes. Loosely speaking, a derivative can be thought of as how much one quantity is changing in response to changes in some other </a:t>
            </a:r>
            <a:r>
              <a:rPr lang="en-US" sz="1400" dirty="0" smtClean="0"/>
              <a:t>quantity.</a:t>
            </a:r>
            <a:endParaRPr lang="en-US" sz="1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558358"/>
            <a:ext cx="3838575" cy="282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641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0"/>
            <a:ext cx="8458199" cy="1143000"/>
          </a:xfrm>
        </p:spPr>
        <p:txBody>
          <a:bodyPr/>
          <a:lstStyle/>
          <a:p>
            <a:pPr algn="l"/>
            <a:r>
              <a:rPr lang="en-US" sz="4000" dirty="0"/>
              <a:t>Monday, </a:t>
            </a:r>
            <a:r>
              <a:rPr lang="en-US" sz="4000" dirty="0" smtClean="0"/>
              <a:t>October 31</a:t>
            </a:r>
            <a:r>
              <a:rPr lang="en-US" sz="4000" baseline="30000" dirty="0" smtClean="0"/>
              <a:t>st</a:t>
            </a:r>
            <a:r>
              <a:rPr lang="en-US" sz="4000" dirty="0" smtClean="0"/>
              <a:t> - 2</a:t>
            </a:r>
            <a:r>
              <a:rPr lang="en-US" sz="4000" baseline="30000" dirty="0" smtClean="0"/>
              <a:t>nd</a:t>
            </a:r>
            <a:r>
              <a:rPr lang="en-US" sz="4000" dirty="0" smtClean="0"/>
              <a:t>  </a:t>
            </a:r>
            <a:r>
              <a:rPr lang="en-US" sz="4000" dirty="0"/>
              <a:t>Block</a:t>
            </a:r>
          </a:p>
        </p:txBody>
      </p:sp>
      <p:sp>
        <p:nvSpPr>
          <p:cNvPr id="2" name="Content Placeholder 1"/>
          <p:cNvSpPr>
            <a:spLocks noGrp="1"/>
          </p:cNvSpPr>
          <p:nvPr>
            <p:ph sz="quarter" idx="13"/>
          </p:nvPr>
        </p:nvSpPr>
        <p:spPr/>
        <p:txBody>
          <a:bodyPr>
            <a:normAutofit lnSpcReduction="10000"/>
          </a:bodyPr>
          <a:lstStyle/>
          <a:p>
            <a:r>
              <a:rPr lang="en-US" dirty="0">
                <a:solidFill>
                  <a:srgbClr val="002060"/>
                </a:solidFill>
              </a:rPr>
              <a:t>M</a:t>
            </a:r>
            <a:r>
              <a:rPr lang="en-US" dirty="0" smtClean="0">
                <a:solidFill>
                  <a:srgbClr val="002060"/>
                </a:solidFill>
              </a:rPr>
              <a:t>acabre  </a:t>
            </a:r>
            <a:r>
              <a:rPr lang="en-US" dirty="0">
                <a:solidFill>
                  <a:srgbClr val="002060"/>
                </a:solidFill>
              </a:rPr>
              <a:t>– </a:t>
            </a:r>
            <a:r>
              <a:rPr lang="en-US" dirty="0" smtClean="0">
                <a:solidFill>
                  <a:srgbClr val="002060"/>
                </a:solidFill>
              </a:rPr>
              <a:t>adjective. Gruesome </a:t>
            </a:r>
            <a:r>
              <a:rPr lang="en-US" dirty="0">
                <a:solidFill>
                  <a:srgbClr val="002060"/>
                </a:solidFill>
              </a:rPr>
              <a:t>and horrifying; dealing with or representing death, especially the grimmer or uglier aspect; inspiring </a:t>
            </a:r>
            <a:r>
              <a:rPr lang="en-US" dirty="0" smtClean="0">
                <a:solidFill>
                  <a:srgbClr val="002060"/>
                </a:solidFill>
              </a:rPr>
              <a:t>horror</a:t>
            </a:r>
          </a:p>
          <a:p>
            <a:r>
              <a:rPr lang="en-US" dirty="0" smtClean="0"/>
              <a:t>What is another word for macabre (synonym)?</a:t>
            </a:r>
          </a:p>
          <a:p>
            <a:r>
              <a:rPr lang="en-US" b="1" dirty="0">
                <a:solidFill>
                  <a:srgbClr val="006600"/>
                </a:solidFill>
              </a:rPr>
              <a:t>G</a:t>
            </a:r>
            <a:r>
              <a:rPr lang="en-US" b="1" dirty="0" smtClean="0">
                <a:solidFill>
                  <a:srgbClr val="006600"/>
                </a:solidFill>
              </a:rPr>
              <a:t>hastly</a:t>
            </a:r>
            <a:r>
              <a:rPr lang="en-US" b="1" dirty="0">
                <a:solidFill>
                  <a:srgbClr val="006600"/>
                </a:solidFill>
              </a:rPr>
              <a:t>, gristly</a:t>
            </a:r>
            <a:r>
              <a:rPr lang="en-US" b="1" dirty="0" smtClean="0">
                <a:solidFill>
                  <a:srgbClr val="006600"/>
                </a:solidFill>
              </a:rPr>
              <a:t>, cadaverous</a:t>
            </a:r>
            <a:r>
              <a:rPr lang="en-US" b="1" dirty="0">
                <a:solidFill>
                  <a:srgbClr val="006600"/>
                </a:solidFill>
              </a:rPr>
              <a:t>, horrific, creepy, </a:t>
            </a:r>
            <a:r>
              <a:rPr lang="en-US" b="1" dirty="0" smtClean="0">
                <a:solidFill>
                  <a:srgbClr val="006600"/>
                </a:solidFill>
              </a:rPr>
              <a:t>harrowing</a:t>
            </a:r>
          </a:p>
          <a:p>
            <a:r>
              <a:rPr lang="en-US" dirty="0" smtClean="0"/>
              <a:t>What word means the opposite of macabre (antonym)?</a:t>
            </a:r>
          </a:p>
          <a:p>
            <a:r>
              <a:rPr lang="en-US" b="1" dirty="0">
                <a:solidFill>
                  <a:srgbClr val="C00000"/>
                </a:solidFill>
              </a:rPr>
              <a:t>L</a:t>
            </a:r>
            <a:r>
              <a:rPr lang="en-US" b="1" dirty="0" smtClean="0">
                <a:solidFill>
                  <a:srgbClr val="C00000"/>
                </a:solidFill>
              </a:rPr>
              <a:t>iving</a:t>
            </a:r>
            <a:r>
              <a:rPr lang="en-US" b="1" dirty="0">
                <a:solidFill>
                  <a:srgbClr val="C00000"/>
                </a:solidFill>
              </a:rPr>
              <a:t>, normal, wonderful, </a:t>
            </a:r>
            <a:r>
              <a:rPr lang="en-US" b="1" dirty="0" smtClean="0">
                <a:solidFill>
                  <a:srgbClr val="C00000"/>
                </a:solidFill>
              </a:rPr>
              <a:t>desirous</a:t>
            </a:r>
            <a:endParaRPr lang="en-US" b="1" dirty="0">
              <a:solidFill>
                <a:srgbClr val="C00000"/>
              </a:solidFill>
            </a:endParaRPr>
          </a:p>
          <a:p>
            <a:endParaRPr lang="en-US" dirty="0" smtClean="0"/>
          </a:p>
        </p:txBody>
      </p:sp>
    </p:spTree>
    <p:custDataLst>
      <p:tags r:id="rId1"/>
    </p:custDataLst>
    <p:extLst>
      <p:ext uri="{BB962C8B-B14F-4D97-AF65-F5344CB8AC3E}">
        <p14:creationId xmlns:p14="http://schemas.microsoft.com/office/powerpoint/2010/main" val="24620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001000" cy="1143000"/>
          </a:xfrm>
        </p:spPr>
        <p:txBody>
          <a:bodyPr/>
          <a:lstStyle/>
          <a:p>
            <a:r>
              <a:rPr lang="en-US" sz="3900" dirty="0"/>
              <a:t>Monday, </a:t>
            </a:r>
            <a:r>
              <a:rPr lang="en-US" sz="3900" dirty="0" smtClean="0"/>
              <a:t>October 31</a:t>
            </a:r>
            <a:r>
              <a:rPr lang="en-US" sz="3900" baseline="30000" dirty="0" smtClean="0"/>
              <a:t>st</a:t>
            </a:r>
            <a:r>
              <a:rPr lang="en-US" sz="3900" dirty="0" smtClean="0"/>
              <a:t> – 3</a:t>
            </a:r>
            <a:r>
              <a:rPr lang="en-US" sz="3900" baseline="30000" dirty="0" smtClean="0"/>
              <a:t>rd</a:t>
            </a:r>
            <a:r>
              <a:rPr lang="en-US" sz="3900" dirty="0" smtClean="0"/>
              <a:t> Block</a:t>
            </a:r>
            <a:endParaRPr lang="en-US" sz="3900" dirty="0"/>
          </a:p>
        </p:txBody>
      </p:sp>
      <p:sp>
        <p:nvSpPr>
          <p:cNvPr id="3" name="Content Placeholder 2"/>
          <p:cNvSpPr>
            <a:spLocks noGrp="1"/>
          </p:cNvSpPr>
          <p:nvPr>
            <p:ph sz="quarter" idx="13"/>
          </p:nvPr>
        </p:nvSpPr>
        <p:spPr>
          <a:xfrm>
            <a:off x="304800" y="152400"/>
            <a:ext cx="3505200" cy="4543009"/>
          </a:xfrm>
        </p:spPr>
        <p:txBody>
          <a:bodyPr>
            <a:normAutofit lnSpcReduction="10000"/>
          </a:bodyPr>
          <a:lstStyle/>
          <a:p>
            <a:r>
              <a:rPr lang="en-US" sz="2000" dirty="0"/>
              <a:t>Can you use the </a:t>
            </a:r>
            <a:r>
              <a:rPr lang="en-US" sz="2000" dirty="0" smtClean="0"/>
              <a:t>word</a:t>
            </a:r>
            <a:r>
              <a:rPr lang="en-US" sz="2000" b="1" dirty="0" smtClean="0">
                <a:effectLst>
                  <a:outerShdw blurRad="38100" dist="38100" dir="2700000" algn="tl">
                    <a:srgbClr val="C0C0C0"/>
                  </a:outerShdw>
                </a:effectLst>
              </a:rPr>
              <a:t> macabre </a:t>
            </a:r>
            <a:r>
              <a:rPr lang="en-US" sz="2000" dirty="0" smtClean="0"/>
              <a:t>to </a:t>
            </a:r>
            <a:r>
              <a:rPr lang="en-US" sz="2000" dirty="0"/>
              <a:t>describe the </a:t>
            </a:r>
            <a:r>
              <a:rPr lang="en-US" sz="2000" dirty="0" smtClean="0"/>
              <a:t>picture to the right?</a:t>
            </a:r>
          </a:p>
          <a:p>
            <a:r>
              <a:rPr lang="en-US" sz="2000" b="1" u="sng" dirty="0" smtClean="0">
                <a:solidFill>
                  <a:srgbClr val="002060"/>
                </a:solidFill>
              </a:rPr>
              <a:t>Example</a:t>
            </a:r>
            <a:r>
              <a:rPr lang="en-US" sz="2000" b="1" dirty="0" smtClean="0">
                <a:solidFill>
                  <a:srgbClr val="002060"/>
                </a:solidFill>
              </a:rPr>
              <a:t>: Director Tim Burton has made a career out of bringing his unique, </a:t>
            </a:r>
            <a:r>
              <a:rPr lang="en-US" sz="2000" b="1" dirty="0" smtClean="0">
                <a:solidFill>
                  <a:srgbClr val="7030A0"/>
                </a:solidFill>
                <a:effectLst>
                  <a:outerShdw blurRad="38100" dist="38100" dir="2700000" algn="tl">
                    <a:srgbClr val="000000">
                      <a:alpha val="43137"/>
                    </a:srgbClr>
                  </a:outerShdw>
                </a:effectLst>
              </a:rPr>
              <a:t>macabre</a:t>
            </a:r>
            <a:r>
              <a:rPr lang="en-US" sz="2000" b="1" dirty="0" smtClean="0">
                <a:solidFill>
                  <a:srgbClr val="002060"/>
                </a:solidFill>
              </a:rPr>
              <a:t> twist to scripts.</a:t>
            </a:r>
          </a:p>
          <a:p>
            <a:r>
              <a:rPr lang="en-US" sz="2000" i="1" dirty="0" smtClean="0"/>
              <a:t>Now </a:t>
            </a:r>
            <a:r>
              <a:rPr lang="en-US" sz="2000" i="1" dirty="0"/>
              <a:t>write your own sentence using the </a:t>
            </a:r>
            <a:r>
              <a:rPr lang="en-US" sz="2000" i="1" dirty="0" smtClean="0"/>
              <a:t>word </a:t>
            </a:r>
            <a:r>
              <a:rPr lang="en-US" sz="2000" b="1" i="1" dirty="0" smtClean="0">
                <a:effectLst>
                  <a:outerShdw blurRad="38100" dist="38100" dir="2700000" algn="tl">
                    <a:srgbClr val="000000">
                      <a:alpha val="43137"/>
                    </a:srgbClr>
                  </a:outerShdw>
                </a:effectLst>
              </a:rPr>
              <a:t>macabre </a:t>
            </a:r>
            <a:r>
              <a:rPr lang="en-US" sz="2000" i="1" dirty="0" smtClean="0"/>
              <a:t>in </a:t>
            </a:r>
            <a:r>
              <a:rPr lang="en-US" sz="2000" i="1" dirty="0"/>
              <a:t>a manner that illustrates your understanding of the word.</a:t>
            </a:r>
          </a:p>
          <a:p>
            <a:endParaRPr lang="en-US" dirty="0"/>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41376"/>
            <a:ext cx="3124200" cy="342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52400"/>
            <a:ext cx="2286000" cy="336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643" y="445013"/>
            <a:ext cx="2019300" cy="307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52401"/>
            <a:ext cx="2125436" cy="332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685800"/>
            <a:ext cx="2209800" cy="312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7987" y="714375"/>
            <a:ext cx="2147897"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680" y="394087"/>
            <a:ext cx="4562475" cy="317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3486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500"/>
                                        <p:tgtEl>
                                          <p:spTgt spid="2053"/>
                                        </p:tgtEl>
                                      </p:cBhvr>
                                    </p:animEffect>
                                  </p:childTnLst>
                                </p:cTn>
                              </p:par>
                            </p:childTnLst>
                          </p:cTn>
                        </p:par>
                        <p:par>
                          <p:cTn id="16" fill="hold">
                            <p:stCondLst>
                              <p:cond delay="7500"/>
                            </p:stCondLst>
                            <p:childTnLst>
                              <p:par>
                                <p:cTn id="17" presetID="10" presetClass="entr" presetSubtype="0" fill="hold" nodeType="afterEffect">
                                  <p:stCondLst>
                                    <p:cond delay="200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500"/>
                                        <p:tgtEl>
                                          <p:spTgt spid="2054"/>
                                        </p:tgtEl>
                                      </p:cBhvr>
                                    </p:animEffect>
                                  </p:childTnLst>
                                </p:cTn>
                              </p:par>
                            </p:childTnLst>
                          </p:cTn>
                        </p:par>
                        <p:par>
                          <p:cTn id="20" fill="hold">
                            <p:stCondLst>
                              <p:cond delay="10000"/>
                            </p:stCondLst>
                            <p:childTnLst>
                              <p:par>
                                <p:cTn id="21" presetID="10" presetClass="entr" presetSubtype="0" fill="hold" nodeType="afterEffect">
                                  <p:stCondLst>
                                    <p:cond delay="2000"/>
                                  </p:stCondLst>
                                  <p:childTnLst>
                                    <p:set>
                                      <p:cBhvr>
                                        <p:cTn id="22" dur="1" fill="hold">
                                          <p:stCondLst>
                                            <p:cond delay="0"/>
                                          </p:stCondLst>
                                        </p:cTn>
                                        <p:tgtEl>
                                          <p:spTgt spid="2055"/>
                                        </p:tgtEl>
                                        <p:attrNameLst>
                                          <p:attrName>style.visibility</p:attrName>
                                        </p:attrNameLst>
                                      </p:cBhvr>
                                      <p:to>
                                        <p:strVal val="visible"/>
                                      </p:to>
                                    </p:set>
                                    <p:animEffect transition="in" filter="fade">
                                      <p:cBhvr>
                                        <p:cTn id="23" dur="500"/>
                                        <p:tgtEl>
                                          <p:spTgt spid="2055"/>
                                        </p:tgtEl>
                                      </p:cBhvr>
                                    </p:animEffect>
                                  </p:childTnLst>
                                </p:cTn>
                              </p:par>
                            </p:childTnLst>
                          </p:cTn>
                        </p:par>
                        <p:par>
                          <p:cTn id="24" fill="hold">
                            <p:stCondLst>
                              <p:cond delay="12500"/>
                            </p:stCondLst>
                            <p:childTnLst>
                              <p:par>
                                <p:cTn id="25" presetID="10" presetClass="entr" presetSubtype="0" fill="hold" nodeType="afterEffect">
                                  <p:stCondLst>
                                    <p:cond delay="200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500"/>
                                        <p:tgtEl>
                                          <p:spTgt spid="20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13464" cy="1054250"/>
          </a:xfrm>
        </p:spPr>
        <p:txBody>
          <a:bodyPr/>
          <a:lstStyle/>
          <a:p>
            <a:r>
              <a:rPr lang="en-US" sz="4000" dirty="0" smtClean="0"/>
              <a:t>Monday, October 31</a:t>
            </a:r>
            <a:r>
              <a:rPr lang="en-US" sz="4000" baseline="30000" dirty="0" smtClean="0"/>
              <a:t>st</a:t>
            </a:r>
            <a:r>
              <a:rPr lang="en-US" sz="4000" dirty="0" smtClean="0"/>
              <a:t> - 4</a:t>
            </a:r>
            <a:r>
              <a:rPr lang="en-US" sz="4000" baseline="30000" dirty="0" smtClean="0"/>
              <a:t>th</a:t>
            </a:r>
            <a:r>
              <a:rPr lang="en-US" sz="4000" dirty="0" smtClean="0"/>
              <a:t> Block</a:t>
            </a:r>
            <a:endParaRPr lang="en-US" sz="4000" dirty="0"/>
          </a:p>
        </p:txBody>
      </p:sp>
      <p:sp>
        <p:nvSpPr>
          <p:cNvPr id="3" name="Content Placeholder 2"/>
          <p:cNvSpPr>
            <a:spLocks noGrp="1"/>
          </p:cNvSpPr>
          <p:nvPr>
            <p:ph sz="quarter" idx="13"/>
          </p:nvPr>
        </p:nvSpPr>
        <p:spPr>
          <a:xfrm>
            <a:off x="228600" y="1371600"/>
            <a:ext cx="4184904" cy="4059936"/>
          </a:xfrm>
        </p:spPr>
        <p:txBody>
          <a:bodyPr>
            <a:normAutofit/>
          </a:bodyPr>
          <a:lstStyle/>
          <a:p>
            <a:r>
              <a:rPr lang="en-US" dirty="0"/>
              <a:t> </a:t>
            </a:r>
            <a:r>
              <a:rPr lang="en-US" dirty="0" smtClean="0"/>
              <a:t>Can you think of another image that relates to the word </a:t>
            </a:r>
            <a:r>
              <a:rPr lang="en-US" b="1" dirty="0" smtClean="0">
                <a:effectLst>
                  <a:outerShdw blurRad="38100" dist="38100" dir="2700000" algn="tl">
                    <a:srgbClr val="000000">
                      <a:alpha val="43137"/>
                    </a:srgbClr>
                  </a:outerShdw>
                </a:effectLst>
              </a:rPr>
              <a:t>macabre?</a:t>
            </a:r>
            <a:endParaRPr lang="en-US" dirty="0"/>
          </a:p>
        </p:txBody>
      </p:sp>
      <p:sp>
        <p:nvSpPr>
          <p:cNvPr id="4" name="Content Placeholder 3"/>
          <p:cNvSpPr>
            <a:spLocks noGrp="1"/>
          </p:cNvSpPr>
          <p:nvPr>
            <p:ph sz="quarter" idx="14"/>
          </p:nvPr>
        </p:nvSpPr>
        <p:spPr>
          <a:xfrm>
            <a:off x="4800600" y="1371600"/>
            <a:ext cx="3848100" cy="3877056"/>
          </a:xfrm>
        </p:spPr>
        <p:txBody>
          <a:bodyPr>
            <a:normAutofit fontScale="92500" lnSpcReduction="20000"/>
          </a:bodyPr>
          <a:lstStyle/>
          <a:p>
            <a:r>
              <a:rPr lang="en-US" dirty="0" smtClean="0"/>
              <a:t>Which choice best fulfills the following analogy:</a:t>
            </a:r>
          </a:p>
          <a:p>
            <a:endParaRPr lang="en-US" dirty="0"/>
          </a:p>
          <a:p>
            <a:pPr marL="45720" indent="0">
              <a:buNone/>
            </a:pPr>
            <a:r>
              <a:rPr lang="en-US" dirty="0" smtClean="0">
                <a:solidFill>
                  <a:srgbClr val="006600"/>
                </a:solidFill>
              </a:rPr>
              <a:t>Macabre is to morbid, as ______ is to fascinating.</a:t>
            </a:r>
          </a:p>
          <a:p>
            <a:pPr marL="45720" indent="0">
              <a:buNone/>
            </a:pPr>
            <a:r>
              <a:rPr lang="en-US" dirty="0" smtClean="0">
                <a:solidFill>
                  <a:srgbClr val="006600"/>
                </a:solidFill>
              </a:rPr>
              <a:t>a.  Perturbing</a:t>
            </a:r>
          </a:p>
          <a:p>
            <a:pPr marL="45720" indent="0">
              <a:buNone/>
            </a:pPr>
            <a:r>
              <a:rPr lang="en-US" dirty="0" smtClean="0">
                <a:solidFill>
                  <a:srgbClr val="006600"/>
                </a:solidFill>
              </a:rPr>
              <a:t>b. Tantalizing</a:t>
            </a:r>
          </a:p>
          <a:p>
            <a:pPr marL="45720" indent="0">
              <a:buNone/>
            </a:pPr>
            <a:r>
              <a:rPr lang="en-US" dirty="0" smtClean="0">
                <a:solidFill>
                  <a:srgbClr val="006600"/>
                </a:solidFill>
              </a:rPr>
              <a:t>c. Disenchanting</a:t>
            </a:r>
          </a:p>
          <a:p>
            <a:pPr marL="45720" indent="0">
              <a:buNone/>
            </a:pPr>
            <a:r>
              <a:rPr lang="en-US" dirty="0" smtClean="0">
                <a:solidFill>
                  <a:srgbClr val="006600"/>
                </a:solidFill>
              </a:rPr>
              <a:t>d. Opposing</a:t>
            </a:r>
          </a:p>
          <a:p>
            <a:pPr marL="45720" indent="0">
              <a:buNone/>
            </a:pPr>
            <a:endParaRPr lang="en-US" dirty="0" smtClean="0"/>
          </a:p>
          <a:p>
            <a:r>
              <a:rPr lang="en-US" dirty="0" smtClean="0">
                <a:solidFill>
                  <a:srgbClr val="7030A0"/>
                </a:solidFill>
              </a:rPr>
              <a:t>Tantalizing (Synonyms)</a:t>
            </a:r>
          </a:p>
          <a:p>
            <a:endParaRPr lang="en-US" dirty="0"/>
          </a:p>
        </p:txBody>
      </p:sp>
      <p:pic>
        <p:nvPicPr>
          <p:cNvPr id="5" name="macabre.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517071" y="2743200"/>
            <a:ext cx="3429000" cy="2571750"/>
          </a:xfrm>
          <a:prstGeom prst="rect">
            <a:avLst/>
          </a:prstGeom>
        </p:spPr>
      </p:pic>
    </p:spTree>
    <p:custDataLst>
      <p:tags r:id="rId1"/>
    </p:custDataLst>
    <p:extLst>
      <p:ext uri="{BB962C8B-B14F-4D97-AF65-F5344CB8AC3E}">
        <p14:creationId xmlns:p14="http://schemas.microsoft.com/office/powerpoint/2010/main" val="3158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5"/>
                                        </p:tgtEl>
                                      </p:cBhvr>
                                    </p:cmd>
                                  </p:childTnLst>
                                </p:cTn>
                              </p:par>
                            </p:childTnLst>
                          </p:cTn>
                        </p:par>
                      </p:childTnLst>
                    </p:cTn>
                  </p:par>
                </p:childTnLst>
              </p:cTn>
              <p:nextCondLst>
                <p:cond evt="onClick" delay="0">
                  <p:tgtEl>
                    <p:spTgt spid="5"/>
                  </p:tgtEl>
                </p:cond>
              </p:nextCondLst>
            </p:seq>
            <p:video>
              <p:cMediaNode vol="80000">
                <p:cTn id="43" fill="hold" display="0">
                  <p:stCondLst>
                    <p:cond delay="indefinite"/>
                  </p:stCondLst>
                </p:cTn>
                <p:tgtEl>
                  <p:spTgt spid="5"/>
                </p:tgtEl>
              </p:cMediaNode>
            </p:video>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01" y="152400"/>
            <a:ext cx="8850899" cy="1143000"/>
          </a:xfrm>
        </p:spPr>
        <p:txBody>
          <a:bodyPr/>
          <a:lstStyle/>
          <a:p>
            <a:pPr algn="l"/>
            <a:r>
              <a:rPr lang="en-US" sz="4000" dirty="0" smtClean="0"/>
              <a:t>Tuesday, November 1</a:t>
            </a:r>
            <a:r>
              <a:rPr lang="en-US" sz="4000" baseline="30000" dirty="0" smtClean="0"/>
              <a:t>st</a:t>
            </a:r>
            <a:r>
              <a:rPr lang="en-US" sz="4000" dirty="0" smtClean="0"/>
              <a:t> – 1</a:t>
            </a:r>
            <a:r>
              <a:rPr lang="en-US" sz="4000" baseline="30000" dirty="0" smtClean="0"/>
              <a:t>st</a:t>
            </a:r>
            <a:r>
              <a:rPr lang="en-US" sz="4000" dirty="0" smtClean="0"/>
              <a:t> Block</a:t>
            </a:r>
            <a:endParaRPr lang="en-US" sz="4000" dirty="0"/>
          </a:p>
        </p:txBody>
      </p:sp>
      <p:sp>
        <p:nvSpPr>
          <p:cNvPr id="3" name="Content Placeholder 2"/>
          <p:cNvSpPr>
            <a:spLocks noGrp="1"/>
          </p:cNvSpPr>
          <p:nvPr>
            <p:ph sz="quarter" idx="13"/>
          </p:nvPr>
        </p:nvSpPr>
        <p:spPr>
          <a:xfrm>
            <a:off x="152400" y="1021080"/>
            <a:ext cx="3956304" cy="4160520"/>
          </a:xfrm>
        </p:spPr>
        <p:txBody>
          <a:bodyPr>
            <a:normAutofit/>
          </a:bodyPr>
          <a:lstStyle/>
          <a:p>
            <a:r>
              <a:rPr lang="en-US" dirty="0" smtClean="0"/>
              <a:t>What is the definition of the word mundane?</a:t>
            </a:r>
            <a:endParaRPr lang="en-US" dirty="0"/>
          </a:p>
          <a:p>
            <a:r>
              <a:rPr lang="en-US" dirty="0" smtClean="0"/>
              <a:t>What part of speech is mundane?</a:t>
            </a:r>
            <a:endParaRPr lang="en-US" dirty="0"/>
          </a:p>
          <a:p>
            <a:r>
              <a:rPr lang="en-US" dirty="0" smtClean="0"/>
              <a:t>From </a:t>
            </a:r>
            <a:r>
              <a:rPr lang="en-US" dirty="0"/>
              <a:t>the Latin </a:t>
            </a:r>
            <a:r>
              <a:rPr lang="en-US" b="1" dirty="0" err="1" smtClean="0"/>
              <a:t>mundanus</a:t>
            </a:r>
            <a:r>
              <a:rPr lang="en-US" b="1" dirty="0" smtClean="0"/>
              <a:t> </a:t>
            </a:r>
            <a:r>
              <a:rPr lang="en-US" dirty="0" smtClean="0"/>
              <a:t> </a:t>
            </a:r>
            <a:r>
              <a:rPr lang="en-US" dirty="0"/>
              <a:t>(</a:t>
            </a:r>
            <a:r>
              <a:rPr lang="en-US" i="1" dirty="0"/>
              <a:t>belonging  to the world</a:t>
            </a:r>
            <a:r>
              <a:rPr lang="en-US" dirty="0"/>
              <a:t>) </a:t>
            </a:r>
            <a:endParaRPr lang="en-US" dirty="0" smtClean="0"/>
          </a:p>
          <a:p>
            <a:r>
              <a:rPr lang="en-US" i="1" dirty="0" smtClean="0"/>
              <a:t>Other forms of the word include: </a:t>
            </a:r>
            <a:r>
              <a:rPr lang="en-US" i="1" dirty="0" smtClean="0">
                <a:solidFill>
                  <a:srgbClr val="002060"/>
                </a:solidFill>
              </a:rPr>
              <a:t>mundanely</a:t>
            </a:r>
            <a:r>
              <a:rPr lang="en-US" i="1" dirty="0" smtClean="0"/>
              <a:t> (adverb), </a:t>
            </a:r>
            <a:r>
              <a:rPr lang="en-US" i="1" dirty="0" smtClean="0">
                <a:solidFill>
                  <a:srgbClr val="C00000"/>
                </a:solidFill>
              </a:rPr>
              <a:t>mundaneness </a:t>
            </a:r>
            <a:r>
              <a:rPr lang="en-US" i="1" dirty="0" smtClean="0"/>
              <a:t>(noun), </a:t>
            </a:r>
            <a:r>
              <a:rPr lang="en-US" i="1" dirty="0" err="1" smtClean="0">
                <a:solidFill>
                  <a:srgbClr val="006600"/>
                </a:solidFill>
              </a:rPr>
              <a:t>unmundane</a:t>
            </a:r>
            <a:r>
              <a:rPr lang="en-US" i="1" dirty="0" smtClean="0"/>
              <a:t> (adjective)</a:t>
            </a:r>
            <a:endParaRPr lang="en-US" dirty="0"/>
          </a:p>
        </p:txBody>
      </p:sp>
      <p:sp>
        <p:nvSpPr>
          <p:cNvPr id="5" name="TextBox 4"/>
          <p:cNvSpPr txBox="1"/>
          <p:nvPr/>
        </p:nvSpPr>
        <p:spPr>
          <a:xfrm>
            <a:off x="1905000" y="4962167"/>
            <a:ext cx="3657600" cy="1077218"/>
          </a:xfrm>
          <a:prstGeom prst="rect">
            <a:avLst/>
          </a:prstGeom>
          <a:noFill/>
        </p:spPr>
        <p:txBody>
          <a:bodyPr wrap="square" rtlCol="0">
            <a:spAutoFit/>
          </a:bodyPr>
          <a:lstStyle/>
          <a:p>
            <a:r>
              <a:rPr lang="en-US" sz="1600" dirty="0" smtClean="0"/>
              <a:t>“</a:t>
            </a:r>
            <a:r>
              <a:rPr lang="en-US" sz="1600" dirty="0"/>
              <a:t>The joy of life is made up of obscure and seemingly</a:t>
            </a:r>
            <a:r>
              <a:rPr lang="en-US" sz="1600"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mundane</a:t>
            </a:r>
            <a:r>
              <a:rPr lang="en-US" sz="1600" dirty="0">
                <a:effectLst>
                  <a:outerShdw blurRad="38100" dist="38100" dir="2700000" algn="tl">
                    <a:srgbClr val="000000">
                      <a:alpha val="43137"/>
                    </a:srgbClr>
                  </a:outerShdw>
                </a:effectLst>
              </a:rPr>
              <a:t> </a:t>
            </a:r>
            <a:r>
              <a:rPr lang="en-US" sz="1600" dirty="0"/>
              <a:t>victories that gives us our own small satisfactions</a:t>
            </a:r>
            <a:r>
              <a:rPr lang="en-US" sz="1600" dirty="0" smtClean="0"/>
              <a:t>.”  -- Billy Joel</a:t>
            </a:r>
            <a:endParaRPr lang="en-US" sz="16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380953" cy="500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0328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648200"/>
            <a:ext cx="8610599" cy="1143000"/>
          </a:xfrm>
        </p:spPr>
        <p:txBody>
          <a:bodyPr/>
          <a:lstStyle/>
          <a:p>
            <a:pPr algn="l"/>
            <a:r>
              <a:rPr lang="en-US" sz="3900" dirty="0" smtClean="0"/>
              <a:t>Tuesday</a:t>
            </a:r>
            <a:r>
              <a:rPr lang="en-US" sz="3900" dirty="0"/>
              <a:t>, </a:t>
            </a:r>
            <a:r>
              <a:rPr lang="en-US" sz="3900" dirty="0" smtClean="0"/>
              <a:t>November 1</a:t>
            </a:r>
            <a:r>
              <a:rPr lang="en-US" sz="3900" baseline="30000" dirty="0" smtClean="0"/>
              <a:t>st</a:t>
            </a:r>
            <a:r>
              <a:rPr lang="en-US" sz="3900" dirty="0" smtClean="0"/>
              <a:t> – 2</a:t>
            </a:r>
            <a:r>
              <a:rPr lang="en-US" sz="3900" baseline="30000" dirty="0" smtClean="0"/>
              <a:t>nd</a:t>
            </a:r>
            <a:r>
              <a:rPr lang="en-US" sz="3900" dirty="0" smtClean="0"/>
              <a:t>  </a:t>
            </a:r>
            <a:r>
              <a:rPr lang="en-US" sz="3900" dirty="0"/>
              <a:t>Block</a:t>
            </a:r>
          </a:p>
        </p:txBody>
      </p:sp>
      <p:sp>
        <p:nvSpPr>
          <p:cNvPr id="2" name="Content Placeholder 1"/>
          <p:cNvSpPr>
            <a:spLocks noGrp="1"/>
          </p:cNvSpPr>
          <p:nvPr>
            <p:ph sz="quarter" idx="13"/>
          </p:nvPr>
        </p:nvSpPr>
        <p:spPr/>
        <p:txBody>
          <a:bodyPr>
            <a:normAutofit/>
          </a:bodyPr>
          <a:lstStyle/>
          <a:p>
            <a:r>
              <a:rPr lang="en-US" b="1" dirty="0">
                <a:solidFill>
                  <a:srgbClr val="002060"/>
                </a:solidFill>
              </a:rPr>
              <a:t>mundane  – </a:t>
            </a:r>
            <a:r>
              <a:rPr lang="en-US" b="1" dirty="0" smtClean="0">
                <a:solidFill>
                  <a:srgbClr val="002060"/>
                </a:solidFill>
              </a:rPr>
              <a:t>adjective. Commonplace</a:t>
            </a:r>
            <a:r>
              <a:rPr lang="en-US" b="1" dirty="0">
                <a:solidFill>
                  <a:srgbClr val="002060"/>
                </a:solidFill>
              </a:rPr>
              <a:t>; ordinary; </a:t>
            </a:r>
            <a:r>
              <a:rPr lang="en-US" b="1" dirty="0" smtClean="0">
                <a:solidFill>
                  <a:srgbClr val="002060"/>
                </a:solidFill>
              </a:rPr>
              <a:t>unimaginative</a:t>
            </a:r>
          </a:p>
          <a:p>
            <a:r>
              <a:rPr lang="en-US" dirty="0" smtClean="0"/>
              <a:t>What is another word for mundane (synonym)?</a:t>
            </a:r>
          </a:p>
          <a:p>
            <a:r>
              <a:rPr lang="en-US" dirty="0" smtClean="0">
                <a:solidFill>
                  <a:srgbClr val="006600"/>
                </a:solidFill>
              </a:rPr>
              <a:t>Banal</a:t>
            </a:r>
            <a:r>
              <a:rPr lang="en-US" dirty="0">
                <a:solidFill>
                  <a:srgbClr val="006600"/>
                </a:solidFill>
              </a:rPr>
              <a:t>, humdrum, prosaic, </a:t>
            </a:r>
            <a:r>
              <a:rPr lang="en-US" dirty="0" smtClean="0">
                <a:solidFill>
                  <a:srgbClr val="006600"/>
                </a:solidFill>
              </a:rPr>
              <a:t>blasé, mediocre</a:t>
            </a:r>
          </a:p>
          <a:p>
            <a:r>
              <a:rPr lang="en-US" dirty="0" smtClean="0"/>
              <a:t>What word means the opposite of mundane (antonym)?</a:t>
            </a:r>
          </a:p>
          <a:p>
            <a:r>
              <a:rPr lang="en-US" dirty="0" smtClean="0">
                <a:solidFill>
                  <a:srgbClr val="C00000"/>
                </a:solidFill>
              </a:rPr>
              <a:t>Exciting</a:t>
            </a:r>
            <a:r>
              <a:rPr lang="en-US" dirty="0">
                <a:solidFill>
                  <a:srgbClr val="C00000"/>
                </a:solidFill>
              </a:rPr>
              <a:t>, </a:t>
            </a:r>
            <a:r>
              <a:rPr lang="en-US" dirty="0" smtClean="0">
                <a:solidFill>
                  <a:srgbClr val="C00000"/>
                </a:solidFill>
              </a:rPr>
              <a:t>extraordinary, </a:t>
            </a:r>
            <a:r>
              <a:rPr lang="en-US" dirty="0">
                <a:solidFill>
                  <a:srgbClr val="C00000"/>
                </a:solidFill>
              </a:rPr>
              <a:t>wonderful</a:t>
            </a:r>
            <a:endParaRPr lang="en-US" dirty="0" smtClean="0">
              <a:solidFill>
                <a:srgbClr val="C00000"/>
              </a:solidFill>
            </a:endParaRPr>
          </a:p>
          <a:p>
            <a:pPr marL="0" indent="0">
              <a:buNone/>
            </a:pPr>
            <a:endParaRPr lang="en-US" dirty="0" smtClean="0"/>
          </a:p>
        </p:txBody>
      </p:sp>
    </p:spTree>
    <p:custDataLst>
      <p:tags r:id="rId1"/>
    </p:custDataLst>
    <p:extLst>
      <p:ext uri="{BB962C8B-B14F-4D97-AF65-F5344CB8AC3E}">
        <p14:creationId xmlns:p14="http://schemas.microsoft.com/office/powerpoint/2010/main" val="103801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015" y="5029200"/>
            <a:ext cx="8762999" cy="1143000"/>
          </a:xfrm>
        </p:spPr>
        <p:txBody>
          <a:bodyPr/>
          <a:lstStyle/>
          <a:p>
            <a:pPr algn="l"/>
            <a:r>
              <a:rPr lang="en-US" sz="3900" dirty="0" smtClean="0"/>
              <a:t>Tuesday</a:t>
            </a:r>
            <a:r>
              <a:rPr lang="en-US" sz="3900" dirty="0"/>
              <a:t>, </a:t>
            </a:r>
            <a:r>
              <a:rPr lang="en-US" sz="3900" dirty="0" smtClean="0"/>
              <a:t>November 1</a:t>
            </a:r>
            <a:r>
              <a:rPr lang="en-US" sz="3900" baseline="30000" dirty="0" smtClean="0"/>
              <a:t>st</a:t>
            </a:r>
            <a:r>
              <a:rPr lang="en-US" sz="3900" dirty="0" smtClean="0"/>
              <a:t> – 3</a:t>
            </a:r>
            <a:r>
              <a:rPr lang="en-US" sz="3900" baseline="30000" dirty="0" smtClean="0"/>
              <a:t>rd</a:t>
            </a:r>
            <a:r>
              <a:rPr lang="en-US" sz="3900" dirty="0" smtClean="0"/>
              <a:t>   </a:t>
            </a:r>
            <a:r>
              <a:rPr lang="en-US" sz="3900" dirty="0"/>
              <a:t>Block</a:t>
            </a:r>
          </a:p>
        </p:txBody>
      </p:sp>
      <p:sp>
        <p:nvSpPr>
          <p:cNvPr id="3" name="Content Placeholder 2"/>
          <p:cNvSpPr>
            <a:spLocks noGrp="1"/>
          </p:cNvSpPr>
          <p:nvPr>
            <p:ph sz="quarter" idx="13"/>
          </p:nvPr>
        </p:nvSpPr>
        <p:spPr>
          <a:xfrm>
            <a:off x="304800" y="685800"/>
            <a:ext cx="3346704" cy="4267200"/>
          </a:xfrm>
        </p:spPr>
        <p:txBody>
          <a:bodyPr>
            <a:normAutofit fontScale="92500"/>
          </a:bodyPr>
          <a:lstStyle/>
          <a:p>
            <a:r>
              <a:rPr lang="en-US" dirty="0"/>
              <a:t>Can you use the </a:t>
            </a:r>
            <a:r>
              <a:rPr lang="en-US" dirty="0" smtClean="0"/>
              <a:t>word </a:t>
            </a:r>
            <a:r>
              <a:rPr lang="en-US" b="1" dirty="0" smtClean="0">
                <a:effectLst>
                  <a:outerShdw blurRad="38100" dist="38100" dir="2700000" algn="tl">
                    <a:srgbClr val="000000">
                      <a:alpha val="43137"/>
                    </a:srgbClr>
                  </a:outerShdw>
                </a:effectLst>
              </a:rPr>
              <a:t>mundane</a:t>
            </a:r>
            <a:r>
              <a:rPr lang="en-US" b="1" dirty="0" smtClean="0">
                <a:effectLst>
                  <a:outerShdw blurRad="38100" dist="38100" dir="2700000" algn="tl">
                    <a:srgbClr val="C0C0C0"/>
                  </a:outerShdw>
                </a:effectLst>
              </a:rPr>
              <a:t> </a:t>
            </a:r>
            <a:r>
              <a:rPr lang="en-US" dirty="0" smtClean="0"/>
              <a:t>to </a:t>
            </a:r>
            <a:r>
              <a:rPr lang="en-US" dirty="0"/>
              <a:t>describe the </a:t>
            </a:r>
            <a:r>
              <a:rPr lang="en-US" dirty="0" smtClean="0"/>
              <a:t>pictures </a:t>
            </a:r>
            <a:r>
              <a:rPr lang="en-US" dirty="0"/>
              <a:t>to the right</a:t>
            </a:r>
            <a:r>
              <a:rPr lang="en-US" dirty="0" smtClean="0"/>
              <a:t>?</a:t>
            </a:r>
          </a:p>
          <a:p>
            <a:r>
              <a:rPr lang="en-US" u="sng" dirty="0" smtClean="0">
                <a:solidFill>
                  <a:srgbClr val="006600"/>
                </a:solidFill>
              </a:rPr>
              <a:t>Example</a:t>
            </a:r>
            <a:r>
              <a:rPr lang="en-US" dirty="0" smtClean="0">
                <a:solidFill>
                  <a:srgbClr val="006600"/>
                </a:solidFill>
              </a:rPr>
              <a:t>: After a two week vacation in Maui, Devin found returning to work a bit too </a:t>
            </a:r>
            <a:r>
              <a:rPr lang="en-US" b="1" dirty="0" smtClean="0">
                <a:solidFill>
                  <a:srgbClr val="006600"/>
                </a:solidFill>
                <a:effectLst>
                  <a:outerShdw blurRad="38100" dist="38100" dir="2700000" algn="tl">
                    <a:srgbClr val="000000">
                      <a:alpha val="43137"/>
                    </a:srgbClr>
                  </a:outerShdw>
                </a:effectLst>
              </a:rPr>
              <a:t>mundane.</a:t>
            </a:r>
            <a:endParaRPr lang="en-US" dirty="0" smtClean="0">
              <a:solidFill>
                <a:srgbClr val="006600"/>
              </a:solidFill>
            </a:endParaRPr>
          </a:p>
          <a:p>
            <a:r>
              <a:rPr lang="en-US" dirty="0" smtClean="0"/>
              <a:t>Now it’s your turn. Can you use the word mundane in a sentence in a manner that illustrates your understanding. </a:t>
            </a:r>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45772"/>
            <a:ext cx="40767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1907" y="534345"/>
            <a:ext cx="2025764" cy="1686341"/>
          </a:xfrm>
          <a:prstGeom prst="rect">
            <a:avLst/>
          </a:prstGeom>
        </p:spPr>
      </p:pic>
    </p:spTree>
    <p:custDataLst>
      <p:tags r:id="rId1"/>
    </p:custDataLst>
    <p:extLst>
      <p:ext uri="{BB962C8B-B14F-4D97-AF65-F5344CB8AC3E}">
        <p14:creationId xmlns:p14="http://schemas.microsoft.com/office/powerpoint/2010/main" val="194050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054250"/>
          </a:xfrm>
        </p:spPr>
        <p:txBody>
          <a:bodyPr/>
          <a:lstStyle/>
          <a:p>
            <a:pPr algn="l"/>
            <a:r>
              <a:rPr lang="en-US" sz="4000" dirty="0" smtClean="0"/>
              <a:t>Tuesday, November 1</a:t>
            </a:r>
            <a:r>
              <a:rPr lang="en-US" sz="4000" baseline="30000" dirty="0" smtClean="0"/>
              <a:t>st</a:t>
            </a:r>
            <a:r>
              <a:rPr lang="en-US" sz="4000" dirty="0" smtClean="0"/>
              <a:t> - 4</a:t>
            </a:r>
            <a:r>
              <a:rPr lang="en-US" sz="4000" baseline="30000" dirty="0" smtClean="0"/>
              <a:t>th</a:t>
            </a:r>
            <a:r>
              <a:rPr lang="en-US" sz="4000" dirty="0" smtClean="0"/>
              <a:t> Block</a:t>
            </a:r>
            <a:endParaRPr lang="en-US" sz="4000" dirty="0"/>
          </a:p>
        </p:txBody>
      </p:sp>
      <p:sp>
        <p:nvSpPr>
          <p:cNvPr id="3" name="Content Placeholder 2"/>
          <p:cNvSpPr>
            <a:spLocks noGrp="1"/>
          </p:cNvSpPr>
          <p:nvPr>
            <p:ph sz="quarter" idx="13"/>
          </p:nvPr>
        </p:nvSpPr>
        <p:spPr>
          <a:xfrm>
            <a:off x="381000" y="1600200"/>
            <a:ext cx="4032504" cy="3810000"/>
          </a:xfrm>
        </p:spPr>
        <p:txBody>
          <a:bodyPr/>
          <a:lstStyle/>
          <a:p>
            <a:r>
              <a:rPr lang="en-US" dirty="0"/>
              <a:t>Can you think of another image that relates to the term </a:t>
            </a:r>
            <a:r>
              <a:rPr lang="en-US" dirty="0" smtClean="0"/>
              <a:t>mundane?</a:t>
            </a:r>
            <a:endParaRPr lang="en-US" dirty="0"/>
          </a:p>
          <a:p>
            <a:endParaRPr lang="en-US" dirty="0"/>
          </a:p>
        </p:txBody>
      </p:sp>
      <p:sp>
        <p:nvSpPr>
          <p:cNvPr id="4" name="Content Placeholder 3"/>
          <p:cNvSpPr>
            <a:spLocks noGrp="1"/>
          </p:cNvSpPr>
          <p:nvPr>
            <p:ph sz="quarter" idx="14"/>
          </p:nvPr>
        </p:nvSpPr>
        <p:spPr>
          <a:xfrm>
            <a:off x="4648200" y="1524000"/>
            <a:ext cx="4194049" cy="3877056"/>
          </a:xfrm>
        </p:spPr>
        <p:txBody>
          <a:bodyPr>
            <a:normAutofit lnSpcReduction="10000"/>
          </a:bodyPr>
          <a:lstStyle/>
          <a:p>
            <a:r>
              <a:rPr lang="en-US" dirty="0" smtClean="0"/>
              <a:t>Complete </a:t>
            </a:r>
            <a:r>
              <a:rPr lang="en-US" dirty="0"/>
              <a:t>the following analogy</a:t>
            </a:r>
            <a:r>
              <a:rPr lang="en-US" dirty="0" smtClean="0"/>
              <a:t>:</a:t>
            </a:r>
          </a:p>
          <a:p>
            <a:endParaRPr lang="en-US" dirty="0"/>
          </a:p>
          <a:p>
            <a:pPr marL="45720" indent="0">
              <a:buNone/>
            </a:pPr>
            <a:r>
              <a:rPr lang="en-US" b="1" dirty="0" smtClean="0">
                <a:solidFill>
                  <a:srgbClr val="006600"/>
                </a:solidFill>
              </a:rPr>
              <a:t>Mundane is to brushing your teeth, as remarkable is to _____.</a:t>
            </a:r>
          </a:p>
          <a:p>
            <a:pPr marL="45720" indent="0">
              <a:buNone/>
            </a:pPr>
            <a:endParaRPr lang="en-US" dirty="0"/>
          </a:p>
          <a:p>
            <a:r>
              <a:rPr lang="en-US" b="1" dirty="0" smtClean="0">
                <a:solidFill>
                  <a:srgbClr val="C00000"/>
                </a:solidFill>
              </a:rPr>
              <a:t>Skydiving, cliff diving, winning the lottery, etc.</a:t>
            </a:r>
          </a:p>
          <a:p>
            <a:pPr marL="45720" indent="0">
              <a:buNone/>
            </a:pPr>
            <a:r>
              <a:rPr lang="en-US" b="1" dirty="0">
                <a:solidFill>
                  <a:srgbClr val="C00000"/>
                </a:solidFill>
              </a:rPr>
              <a:t> </a:t>
            </a:r>
            <a:r>
              <a:rPr lang="en-US" b="1" dirty="0" smtClean="0">
                <a:solidFill>
                  <a:srgbClr val="C00000"/>
                </a:solidFill>
              </a:rPr>
              <a:t>    [Examples]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3351213" cy="215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9183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c11ab476-4b0f-4e77-84a2-8f24cbaec55d"/>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3041</TotalTime>
  <Words>1243</Words>
  <Application>Microsoft Office PowerPoint</Application>
  <PresentationFormat>On-screen Show (4:3)</PresentationFormat>
  <Paragraphs>137</Paragraphs>
  <Slides>21</Slides>
  <Notes>6</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Word of the Day</vt:lpstr>
      <vt:lpstr>Monday, October 31st  – 1st Block</vt:lpstr>
      <vt:lpstr>Monday, October 31st - 2nd  Block</vt:lpstr>
      <vt:lpstr>Monday, October 31st – 3rd Block</vt:lpstr>
      <vt:lpstr>Monday, October 31st - 4th Block</vt:lpstr>
      <vt:lpstr>Tuesday, November 1st – 1st Block</vt:lpstr>
      <vt:lpstr>Tuesday, November 1st – 2nd  Block</vt:lpstr>
      <vt:lpstr>Tuesday, November 1st – 3rd   Block</vt:lpstr>
      <vt:lpstr>Tuesday, November 1st - 4th Block</vt:lpstr>
      <vt:lpstr>Wednesday, November 2nd – 1st Block</vt:lpstr>
      <vt:lpstr>Wednesday, November 2nd – 2nd  Block</vt:lpstr>
      <vt:lpstr>Wednesday, November 2nd – 3rd Block</vt:lpstr>
      <vt:lpstr>Wednesday, November 2nd – 4th Block</vt:lpstr>
      <vt:lpstr>Thursday, November 3rd – 1st Block</vt:lpstr>
      <vt:lpstr>Thursday, November 3rd - 2nd  Block</vt:lpstr>
      <vt:lpstr>Thursday, November 3rd – 3rd Block</vt:lpstr>
      <vt:lpstr>Thursday, November 3rd – 4th Block</vt:lpstr>
      <vt:lpstr>Friday, November 4th  – 1st Block</vt:lpstr>
      <vt:lpstr>Friday, November 4th  - 2nd  Block</vt:lpstr>
      <vt:lpstr>Friday, November 4th  – 3rd   Block</vt:lpstr>
      <vt:lpstr>Friday, November 4th   – 4th Block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cit-sysop</dc:creator>
  <cp:lastModifiedBy>cit-sysop</cp:lastModifiedBy>
  <cp:revision>202</cp:revision>
  <dcterms:created xsi:type="dcterms:W3CDTF">2011-08-14T13:16:45Z</dcterms:created>
  <dcterms:modified xsi:type="dcterms:W3CDTF">2011-10-31T11:18:35Z</dcterms:modified>
</cp:coreProperties>
</file>