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83" r:id="rId17"/>
    <p:sldId id="271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erriam-webster.com/audio.php?file=labyri01&amp;word=labyrinth&amp;text=\%3cSPAN%20class=unicode%3e%CB%88%3c/SPAN%3ela-b%C9%99-%3cSPAN%20class=unicode%3e%CB%8C%3c/SPAN%3erin(t)th,%20-r%C9%99n(t)th\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erriam-webster.com/audio.php?file=debacl01&amp;word=debacle&amp;text=\d%C4%93-%3cSPAN%20class=unicode%3e%CB%88%3c/SPAN%3eb%C3%A4-k%C9%99l,%20di-,%20-%3cSPAN%20class=unicode%3e%CB%88%3c/SPAN%3eba-;%20%C3%B7%3cSPAN%20class=unicode%3e%CB%88%3c/SPAN%3ede-b%C9%99-k%C9%99l\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merriam-webster.com/audio.php?file=crypti01&amp;word=cryptic&amp;text=\%3cSPAN%20class=unicode%3e%CB%88%3c/SPAN%3ekrip-tik\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erriam-webster.com/audio.php?file=confou01&amp;word=confound&amp;text=\k%C9%99n-%3cSPAN%20class=unicode%3e%CB%88%3c/SPAN%3efa%3cSPAN%20class=unicode%3eu%CC%87%3c/SPAN%3end,%20k%C3%A4n-\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erriam-webster.com/audio.php?file=turbul01&amp;word=turbulence&amp;text=\%3cSPAN%20class=unicode%3e%CB%88%3c/SPAN%3et%C9%99r-by%C9%99-l%C9%99n(t)s\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00FFFF"/>
                </a:solidFill>
              </a:rPr>
              <a:t>Word of the Day</a:t>
            </a:r>
            <a:endParaRPr lang="en-US" sz="6600" dirty="0">
              <a:solidFill>
                <a:srgbClr val="00FFFF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4495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Week of Monday,           October 17</a:t>
            </a:r>
            <a:r>
              <a:rPr lang="en-US" baseline="30000" dirty="0" smtClean="0">
                <a:solidFill>
                  <a:srgbClr val="FFC000"/>
                </a:solidFill>
              </a:rPr>
              <a:t>th       </a:t>
            </a:r>
            <a:r>
              <a:rPr lang="en-US" dirty="0" smtClean="0">
                <a:solidFill>
                  <a:srgbClr val="FFC000"/>
                </a:solidFill>
              </a:rPr>
              <a:t>                through Friday,               October 21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  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3442006" cy="25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Wednesday, October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2"/>
              </a:rPr>
              <a:t>labyrinth</a:t>
            </a:r>
            <a:r>
              <a:rPr lang="en-US" dirty="0" smtClean="0"/>
              <a:t> [</a:t>
            </a:r>
            <a:r>
              <a:rPr lang="en-US" b="1" dirty="0" smtClean="0"/>
              <a:t>lab</a:t>
            </a:r>
            <a:r>
              <a:rPr lang="en-US" dirty="0" smtClean="0"/>
              <a:t>-uh-</a:t>
            </a:r>
            <a:r>
              <a:rPr lang="en-US" dirty="0" err="1" smtClean="0"/>
              <a:t>rinth</a:t>
            </a:r>
            <a:r>
              <a:rPr lang="en-US" dirty="0"/>
              <a:t>]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part of speech is labyrinth ?</a:t>
            </a:r>
            <a:endParaRPr lang="en-US" dirty="0"/>
          </a:p>
          <a:p>
            <a:r>
              <a:rPr lang="en-US" dirty="0"/>
              <a:t> From the Greek  </a:t>
            </a:r>
            <a:r>
              <a:rPr lang="en-US" b="1" dirty="0" err="1"/>
              <a:t>labyrinthos</a:t>
            </a:r>
            <a:r>
              <a:rPr lang="en-US" dirty="0"/>
              <a:t> (</a:t>
            </a:r>
            <a:r>
              <a:rPr lang="en-US" i="1" dirty="0"/>
              <a:t>maze, large </a:t>
            </a:r>
            <a:r>
              <a:rPr lang="en-US" dirty="0"/>
              <a:t> </a:t>
            </a:r>
            <a:r>
              <a:rPr lang="en-US" i="1" dirty="0" smtClean="0"/>
              <a:t>building </a:t>
            </a:r>
            <a:r>
              <a:rPr lang="en-US" i="1" dirty="0"/>
              <a:t>with intricate passages</a:t>
            </a:r>
            <a:r>
              <a:rPr lang="en-US" dirty="0"/>
              <a:t>) </a:t>
            </a:r>
          </a:p>
          <a:p>
            <a:r>
              <a:rPr lang="en-US" i="1" dirty="0" smtClean="0"/>
              <a:t>Other forms of the word include: </a:t>
            </a:r>
            <a:r>
              <a:rPr lang="en-US" dirty="0"/>
              <a:t>labyrinths (plural)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2575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4648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“He</a:t>
            </a:r>
            <a:r>
              <a:rPr lang="en-US" dirty="0"/>
              <a:t>, who every morning plans the transactions of the day, and follows that plan, carries a thread that will guide him through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labyrinth</a:t>
            </a:r>
            <a:r>
              <a:rPr lang="en-US" dirty="0"/>
              <a:t> of the most busy life. </a:t>
            </a:r>
            <a:r>
              <a:rPr lang="en-US" dirty="0" smtClean="0"/>
              <a:t>“  -- Victor Hugo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113908"/>
            <a:ext cx="7745505" cy="3877815"/>
          </a:xfrm>
        </p:spPr>
        <p:txBody>
          <a:bodyPr/>
          <a:lstStyle/>
          <a:p>
            <a:r>
              <a:rPr lang="en-US" b="1" dirty="0">
                <a:solidFill>
                  <a:srgbClr val="0000CC"/>
                </a:solidFill>
              </a:rPr>
              <a:t>labyrinth</a:t>
            </a:r>
            <a:r>
              <a:rPr lang="en-US" dirty="0">
                <a:solidFill>
                  <a:srgbClr val="0000CC"/>
                </a:solidFill>
              </a:rPr>
              <a:t> – </a:t>
            </a:r>
            <a:r>
              <a:rPr lang="en-US" dirty="0" smtClean="0">
                <a:solidFill>
                  <a:srgbClr val="0000CC"/>
                </a:solidFill>
              </a:rPr>
              <a:t>noun. A </a:t>
            </a:r>
            <a:r>
              <a:rPr lang="en-US" dirty="0">
                <a:solidFill>
                  <a:srgbClr val="0000CC"/>
                </a:solidFill>
              </a:rPr>
              <a:t>maze from which it is very difficult to extricate or free oneself </a:t>
            </a:r>
            <a:endParaRPr lang="en-US" dirty="0" smtClean="0"/>
          </a:p>
          <a:p>
            <a:r>
              <a:rPr lang="en-US" dirty="0" smtClean="0"/>
              <a:t>What is another word for labyrinth (synonym)?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Intricacy</a:t>
            </a:r>
            <a:r>
              <a:rPr lang="en-US" b="1" dirty="0">
                <a:solidFill>
                  <a:srgbClr val="006600"/>
                </a:solidFill>
              </a:rPr>
              <a:t>, morass, snarl, </a:t>
            </a:r>
            <a:r>
              <a:rPr lang="en-US" b="1" dirty="0" smtClean="0">
                <a:solidFill>
                  <a:srgbClr val="006600"/>
                </a:solidFill>
              </a:rPr>
              <a:t>complexity</a:t>
            </a:r>
            <a:r>
              <a:rPr lang="en-US" b="1" dirty="0">
                <a:solidFill>
                  <a:srgbClr val="006600"/>
                </a:solidFill>
              </a:rPr>
              <a:t>, </a:t>
            </a:r>
            <a:r>
              <a:rPr lang="en-US" b="1" dirty="0" smtClean="0">
                <a:solidFill>
                  <a:srgbClr val="006600"/>
                </a:solidFill>
              </a:rPr>
              <a:t>knot</a:t>
            </a:r>
          </a:p>
          <a:p>
            <a:r>
              <a:rPr lang="en-US" dirty="0" smtClean="0"/>
              <a:t>What word means the opposite of labyrinth (antonym)?</a:t>
            </a:r>
          </a:p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rganization</a:t>
            </a:r>
            <a:r>
              <a:rPr lang="en-US" b="1" dirty="0">
                <a:solidFill>
                  <a:srgbClr val="FF0000"/>
                </a:solidFill>
              </a:rPr>
              <a:t>, method, order,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</a:t>
            </a:r>
            <a:r>
              <a:rPr lang="en-US" sz="3600" dirty="0"/>
              <a:t>, </a:t>
            </a:r>
            <a:r>
              <a:rPr lang="en-US" sz="3600" dirty="0" smtClean="0"/>
              <a:t>October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629" y="5136331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*Trivia of the Day</a:t>
            </a:r>
            <a:r>
              <a:rPr lang="en-US" dirty="0" smtClean="0"/>
              <a:t>: Today, </a:t>
            </a:r>
            <a:r>
              <a:rPr lang="en-US" i="1" dirty="0"/>
              <a:t>labyrinth</a:t>
            </a:r>
            <a:r>
              <a:rPr lang="en-US" dirty="0"/>
              <a:t> is generally synonymous with </a:t>
            </a:r>
            <a:r>
              <a:rPr lang="en-US" i="1" dirty="0"/>
              <a:t>maze</a:t>
            </a:r>
            <a:r>
              <a:rPr lang="en-US" dirty="0"/>
              <a:t>, but many contemporary scholars observe a distinction between the two: </a:t>
            </a:r>
            <a:r>
              <a:rPr lang="en-US" i="1" dirty="0"/>
              <a:t>maze</a:t>
            </a:r>
            <a:r>
              <a:rPr lang="en-US" dirty="0"/>
              <a:t> refers to a complex </a:t>
            </a:r>
            <a:r>
              <a:rPr lang="en-US" dirty="0" smtClean="0"/>
              <a:t>branching </a:t>
            </a:r>
            <a:r>
              <a:rPr lang="en-US" dirty="0"/>
              <a:t>puzzle with choices of path and direction; while </a:t>
            </a:r>
            <a:r>
              <a:rPr lang="en-US" dirty="0" smtClean="0"/>
              <a:t>a </a:t>
            </a:r>
            <a:r>
              <a:rPr lang="en-US" i="1" dirty="0"/>
              <a:t>labyrinth</a:t>
            </a:r>
            <a:r>
              <a:rPr lang="en-US" dirty="0"/>
              <a:t> has only a single, non-branching path, which leads to the center. A labyrinth in this sense has </a:t>
            </a:r>
            <a:r>
              <a:rPr lang="en-US" dirty="0" smtClean="0"/>
              <a:t>a clear </a:t>
            </a:r>
            <a:r>
              <a:rPr lang="en-US" dirty="0"/>
              <a:t>route to the center and back and is not designed to be difficult to navigate.</a:t>
            </a:r>
            <a:r>
              <a:rPr lang="en-US" dirty="0" smtClean="0"/>
              <a:t> 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962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</a:t>
            </a:r>
            <a:r>
              <a:rPr lang="en-US" sz="3600" dirty="0"/>
              <a:t>, </a:t>
            </a:r>
            <a:r>
              <a:rPr lang="en-US" sz="3600" dirty="0" smtClean="0"/>
              <a:t>October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  </a:t>
            </a:r>
            <a:r>
              <a:rPr lang="en-US" sz="36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66722"/>
            <a:ext cx="3929743" cy="38770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 you use the </a:t>
            </a:r>
            <a:r>
              <a:rPr lang="en-US" dirty="0" smtClean="0"/>
              <a:t>word labyrinth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>the picture to the right?</a:t>
            </a:r>
          </a:p>
          <a:p>
            <a:r>
              <a:rPr lang="en-US" u="sng" dirty="0" smtClean="0">
                <a:solidFill>
                  <a:srgbClr val="006600"/>
                </a:solidFill>
              </a:rPr>
              <a:t>Example</a:t>
            </a:r>
            <a:r>
              <a:rPr lang="en-US" dirty="0" smtClean="0">
                <a:solidFill>
                  <a:srgbClr val="006600"/>
                </a:solidFill>
              </a:rPr>
              <a:t>: The </a:t>
            </a:r>
            <a:r>
              <a:rPr lang="en-US" dirty="0">
                <a:solidFill>
                  <a:srgbClr val="006600"/>
                </a:solidFill>
              </a:rPr>
              <a:t>basement of the old </a:t>
            </a:r>
            <a:r>
              <a:rPr lang="en-US" dirty="0" smtClean="0">
                <a:solidFill>
                  <a:srgbClr val="006600"/>
                </a:solidFill>
              </a:rPr>
              <a:t>dormitory </a:t>
            </a:r>
            <a:r>
              <a:rPr lang="en-US" dirty="0">
                <a:solidFill>
                  <a:srgbClr val="006600"/>
                </a:solidFill>
              </a:rPr>
              <a:t>was a 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labyrinth</a:t>
            </a:r>
            <a:r>
              <a:rPr lang="en-US" dirty="0">
                <a:solidFill>
                  <a:srgbClr val="006600"/>
                </a:solidFill>
              </a:rPr>
              <a:t> of tunnels, </a:t>
            </a:r>
            <a:r>
              <a:rPr lang="en-US" dirty="0" err="1" smtClean="0">
                <a:solidFill>
                  <a:srgbClr val="006600"/>
                </a:solidFill>
              </a:rPr>
              <a:t>criss</a:t>
            </a:r>
            <a:r>
              <a:rPr lang="en-US" dirty="0" smtClean="0">
                <a:solidFill>
                  <a:srgbClr val="006600"/>
                </a:solidFill>
              </a:rPr>
              <a:t>-crossing passageways</a:t>
            </a:r>
            <a:r>
              <a:rPr lang="en-US" dirty="0">
                <a:solidFill>
                  <a:srgbClr val="006600"/>
                </a:solidFill>
              </a:rPr>
              <a:t>, and dead ends in which it is easy to lose your way</a:t>
            </a:r>
            <a:r>
              <a:rPr lang="en-US" dirty="0" smtClean="0">
                <a:solidFill>
                  <a:srgbClr val="006600"/>
                </a:solidFill>
              </a:rPr>
              <a:t>.</a:t>
            </a:r>
            <a:endParaRPr lang="en-US" i="1" dirty="0" smtClean="0">
              <a:solidFill>
                <a:srgbClr val="006600"/>
              </a:solidFill>
            </a:endParaRPr>
          </a:p>
          <a:p>
            <a:r>
              <a:rPr lang="en-US" i="1" dirty="0" smtClean="0"/>
              <a:t>Now, try writing </a:t>
            </a:r>
            <a:r>
              <a:rPr lang="en-US" i="1" dirty="0"/>
              <a:t>your own sentence </a:t>
            </a:r>
            <a:r>
              <a:rPr lang="en-US" i="1" dirty="0" smtClean="0"/>
              <a:t>using the word labyrinth as a metaphor.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73013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4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Wednesday, October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709" y="1981200"/>
            <a:ext cx="3803904" cy="1722120"/>
          </a:xfrm>
        </p:spPr>
        <p:txBody>
          <a:bodyPr>
            <a:normAutofit/>
          </a:bodyPr>
          <a:lstStyle/>
          <a:p>
            <a:r>
              <a:rPr lang="en-US" dirty="0"/>
              <a:t>Can you think of another </a:t>
            </a:r>
            <a:r>
              <a:rPr lang="en-US" dirty="0" smtClean="0"/>
              <a:t>situation that left you feeling like you were in a labyrinth?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What’s wrong with the  following analogy?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CC"/>
                </a:solidFill>
              </a:rPr>
              <a:t>Labyrinth is to tangle, as turbulence is to dangerous.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Tangle is a synonym, while dangerous is merely a possible characteristic of turbulence.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886200" cy="253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8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Thursday, October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2"/>
              </a:rPr>
              <a:t>debacle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dirty="0" err="1" smtClean="0"/>
              <a:t>dey</a:t>
            </a:r>
            <a:r>
              <a:rPr lang="en-US" dirty="0" smtClean="0"/>
              <a:t>-</a:t>
            </a:r>
            <a:r>
              <a:rPr lang="en-US" b="1" dirty="0" smtClean="0"/>
              <a:t>bah</a:t>
            </a:r>
            <a:r>
              <a:rPr lang="en-US" dirty="0" smtClean="0"/>
              <a:t>-</a:t>
            </a:r>
            <a:r>
              <a:rPr lang="en-US" dirty="0" err="1" smtClean="0"/>
              <a:t>kuhl</a:t>
            </a:r>
            <a:r>
              <a:rPr lang="en-US" dirty="0" smtClean="0"/>
              <a:t>]?</a:t>
            </a:r>
            <a:endParaRPr lang="en-US" dirty="0"/>
          </a:p>
          <a:p>
            <a:r>
              <a:rPr lang="en-US" dirty="0" smtClean="0"/>
              <a:t>What part of speech is debacle?</a:t>
            </a:r>
            <a:endParaRPr lang="en-US" dirty="0"/>
          </a:p>
          <a:p>
            <a:r>
              <a:rPr lang="en-US" dirty="0"/>
              <a:t>From the French </a:t>
            </a:r>
            <a:r>
              <a:rPr lang="en-US" b="1" dirty="0"/>
              <a:t> des- </a:t>
            </a:r>
            <a:r>
              <a:rPr lang="en-US" dirty="0"/>
              <a:t>(</a:t>
            </a:r>
            <a:r>
              <a:rPr lang="en-US" i="1" dirty="0"/>
              <a:t>off </a:t>
            </a:r>
            <a:r>
              <a:rPr lang="en-US" dirty="0"/>
              <a:t>)  +  </a:t>
            </a:r>
            <a:r>
              <a:rPr lang="en-US" b="1" dirty="0" err="1"/>
              <a:t>bacler</a:t>
            </a:r>
            <a:r>
              <a:rPr lang="en-US" dirty="0"/>
              <a:t> (to bar)</a:t>
            </a:r>
          </a:p>
          <a:p>
            <a:r>
              <a:rPr lang="en-US" i="1" dirty="0" smtClean="0"/>
              <a:t>Other forms of the word include: </a:t>
            </a:r>
            <a:r>
              <a:rPr lang="en-US" b="1" dirty="0"/>
              <a:t>debacles (plural)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34000"/>
            <a:ext cx="5801535" cy="13908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7000" y="5715000"/>
            <a:ext cx="990600" cy="314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24384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 </a:t>
            </a:r>
            <a:r>
              <a:rPr lang="en-US" dirty="0"/>
              <a:t>major power can afford a military debacle only when it looks like a political victory. A major power can afford a military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debacle</a:t>
            </a:r>
            <a:r>
              <a:rPr lang="en-US" dirty="0"/>
              <a:t> only when it looks like a political </a:t>
            </a:r>
            <a:r>
              <a:rPr lang="en-US" dirty="0" smtClean="0"/>
              <a:t>victory.” </a:t>
            </a:r>
          </a:p>
          <a:p>
            <a:r>
              <a:rPr lang="en-US" dirty="0"/>
              <a:t> </a:t>
            </a:r>
            <a:r>
              <a:rPr lang="en-US" dirty="0" smtClean="0"/>
              <a:t> -- Friedrich Durrenmatt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debacle </a:t>
            </a:r>
            <a:r>
              <a:rPr lang="en-US" dirty="0">
                <a:solidFill>
                  <a:srgbClr val="0000CC"/>
                </a:solidFill>
              </a:rPr>
              <a:t> –  </a:t>
            </a:r>
            <a:r>
              <a:rPr lang="en-US" dirty="0" smtClean="0">
                <a:solidFill>
                  <a:srgbClr val="0000CC"/>
                </a:solidFill>
              </a:rPr>
              <a:t>noun. A </a:t>
            </a:r>
            <a:r>
              <a:rPr lang="en-US" dirty="0">
                <a:solidFill>
                  <a:srgbClr val="0000CC"/>
                </a:solidFill>
              </a:rPr>
              <a:t>failure or breakdown; a collapse that is often </a:t>
            </a:r>
            <a:r>
              <a:rPr lang="en-US" dirty="0" smtClean="0">
                <a:solidFill>
                  <a:srgbClr val="0000CC"/>
                </a:solidFill>
              </a:rPr>
              <a:t>nonsensical</a:t>
            </a:r>
            <a:endParaRPr lang="en-US" dirty="0" smtClean="0"/>
          </a:p>
          <a:p>
            <a:r>
              <a:rPr lang="en-US" dirty="0" smtClean="0"/>
              <a:t>What is another word for debacle (synonym)?</a:t>
            </a:r>
          </a:p>
          <a:p>
            <a:r>
              <a:rPr lang="en-US" b="1" dirty="0">
                <a:solidFill>
                  <a:srgbClr val="006600"/>
                </a:solidFill>
              </a:rPr>
              <a:t>C</a:t>
            </a:r>
            <a:r>
              <a:rPr lang="en-US" b="1" dirty="0" smtClean="0">
                <a:solidFill>
                  <a:srgbClr val="006600"/>
                </a:solidFill>
              </a:rPr>
              <a:t>atastrophe</a:t>
            </a:r>
            <a:r>
              <a:rPr lang="en-US" b="1" dirty="0">
                <a:solidFill>
                  <a:srgbClr val="006600"/>
                </a:solidFill>
              </a:rPr>
              <a:t>, calamity, fiasco, </a:t>
            </a:r>
            <a:r>
              <a:rPr lang="en-US" b="1" dirty="0" smtClean="0">
                <a:solidFill>
                  <a:srgbClr val="006600"/>
                </a:solidFill>
              </a:rPr>
              <a:t>flop</a:t>
            </a:r>
            <a:r>
              <a:rPr lang="en-US" b="1" dirty="0">
                <a:solidFill>
                  <a:srgbClr val="006600"/>
                </a:solidFill>
              </a:rPr>
              <a:t>, unholy </a:t>
            </a:r>
            <a:r>
              <a:rPr lang="en-US" b="1" dirty="0" smtClean="0">
                <a:solidFill>
                  <a:srgbClr val="006600"/>
                </a:solidFill>
              </a:rPr>
              <a:t>mess</a:t>
            </a:r>
            <a:endParaRPr lang="en-US" dirty="0" smtClean="0">
              <a:solidFill>
                <a:srgbClr val="006600"/>
              </a:solidFill>
            </a:endParaRPr>
          </a:p>
          <a:p>
            <a:r>
              <a:rPr lang="en-US" dirty="0" smtClean="0"/>
              <a:t>What word or phrase means the opposite of debacle (antonym)?</a:t>
            </a:r>
          </a:p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uccess</a:t>
            </a:r>
            <a:r>
              <a:rPr lang="en-US" b="1" dirty="0">
                <a:solidFill>
                  <a:srgbClr val="FF0000"/>
                </a:solidFill>
              </a:rPr>
              <a:t>, wonder, blessing, miracle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22110" cy="1054250"/>
          </a:xfrm>
        </p:spPr>
        <p:txBody>
          <a:bodyPr/>
          <a:lstStyle/>
          <a:p>
            <a:r>
              <a:rPr lang="en-US" sz="3600" dirty="0" smtClean="0"/>
              <a:t>Thursday</a:t>
            </a:r>
            <a:r>
              <a:rPr lang="en-US" sz="3600" dirty="0"/>
              <a:t>, </a:t>
            </a:r>
            <a:r>
              <a:rPr lang="en-US" sz="3600" dirty="0" smtClean="0"/>
              <a:t>October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277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Thursday, October 20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– 3</a:t>
            </a:r>
            <a:r>
              <a:rPr lang="en-US" sz="3800" baseline="30000" dirty="0" smtClean="0"/>
              <a:t>rd</a:t>
            </a:r>
            <a:r>
              <a:rPr lang="en-US" sz="3800" dirty="0" smtClean="0"/>
              <a:t>   </a:t>
            </a:r>
            <a:r>
              <a:rPr lang="en-US" sz="3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you use the </a:t>
            </a:r>
            <a:r>
              <a:rPr lang="en-US" dirty="0" smtClean="0"/>
              <a:t>word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debacle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 at right?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Example:  The cat’s grand scheme to capture his prey turned into quite a debacle.</a:t>
            </a:r>
          </a:p>
          <a:p>
            <a:r>
              <a:rPr lang="en-US" dirty="0"/>
              <a:t> </a:t>
            </a:r>
            <a:r>
              <a:rPr lang="en-US" i="1" dirty="0" smtClean="0"/>
              <a:t>Now </a:t>
            </a:r>
            <a:r>
              <a:rPr lang="en-US" i="1" dirty="0"/>
              <a:t>write your own sentence using the </a:t>
            </a:r>
            <a:r>
              <a:rPr lang="en-US" i="1" dirty="0" smtClean="0"/>
              <a:t>word debacle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14600"/>
            <a:ext cx="2590800" cy="31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Thursday, October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709" y="1981200"/>
            <a:ext cx="3803904" cy="172212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the image s below relate to the term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debacle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analogy: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CC"/>
                </a:solidFill>
              </a:rPr>
              <a:t>Debacle is to winning an election, as grievance is to ___.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Being praised, receiving a compliment, etc. (Non-examples)</a:t>
            </a:r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32004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6715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93317"/>
            <a:ext cx="27860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57587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Friday, October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2"/>
              </a:rPr>
              <a:t>cryptic</a:t>
            </a:r>
            <a:r>
              <a:rPr lang="en-US" dirty="0" smtClean="0"/>
              <a:t> </a:t>
            </a:r>
            <a:r>
              <a:rPr lang="en-US" dirty="0"/>
              <a:t> </a:t>
            </a:r>
            <a:r>
              <a:rPr lang="en-US" dirty="0" smtClean="0"/>
              <a:t>[</a:t>
            </a:r>
            <a:r>
              <a:rPr lang="en-US" b="1" dirty="0" err="1" smtClean="0"/>
              <a:t>krip</a:t>
            </a:r>
            <a:r>
              <a:rPr lang="en-US" dirty="0" err="1" smtClean="0"/>
              <a:t>-tik</a:t>
            </a:r>
            <a:r>
              <a:rPr lang="en-US" dirty="0"/>
              <a:t>]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part of speech is cryptic?</a:t>
            </a:r>
            <a:endParaRPr lang="en-US" dirty="0"/>
          </a:p>
          <a:p>
            <a:r>
              <a:rPr lang="en-US" dirty="0"/>
              <a:t>From the Greek  </a:t>
            </a:r>
            <a:r>
              <a:rPr lang="en-US" b="1" dirty="0" err="1"/>
              <a:t>kryptos</a:t>
            </a:r>
            <a:r>
              <a:rPr lang="en-US" b="1" dirty="0"/>
              <a:t> </a:t>
            </a:r>
            <a:r>
              <a:rPr lang="en-US" dirty="0"/>
              <a:t> (</a:t>
            </a:r>
            <a:r>
              <a:rPr lang="en-US" i="1" dirty="0"/>
              <a:t>hidden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i="1" dirty="0" smtClean="0"/>
              <a:t>Other forms of the word include: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cryptically </a:t>
            </a:r>
            <a:r>
              <a:rPr lang="en-US" dirty="0"/>
              <a:t>(</a:t>
            </a:r>
            <a:r>
              <a:rPr lang="en-US" dirty="0" err="1"/>
              <a:t>adv</a:t>
            </a:r>
            <a:r>
              <a:rPr lang="en-US" dirty="0"/>
              <a:t>), </a:t>
            </a:r>
            <a:r>
              <a:rPr lang="en-US" dirty="0" err="1" smtClean="0">
                <a:solidFill>
                  <a:srgbClr val="7030A0"/>
                </a:solidFill>
              </a:rPr>
              <a:t>cryptical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4876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“Bar </a:t>
            </a:r>
            <a:r>
              <a:rPr lang="en-US" dirty="0"/>
              <a:t>codes have been </a:t>
            </a:r>
            <a:r>
              <a:rPr lang="en-US" b="1" dirty="0"/>
              <a:t>cryptic</a:t>
            </a:r>
            <a:r>
              <a:rPr lang="en-US" dirty="0"/>
              <a:t> for consumers. We've broken that code</a:t>
            </a:r>
            <a:r>
              <a:rPr lang="en-US" dirty="0" smtClean="0"/>
              <a:t>.”   -- David Novak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cryptic  – </a:t>
            </a:r>
            <a:r>
              <a:rPr lang="en-US" dirty="0" smtClean="0">
                <a:solidFill>
                  <a:srgbClr val="0000CC"/>
                </a:solidFill>
              </a:rPr>
              <a:t>adjective. Hard </a:t>
            </a:r>
            <a:r>
              <a:rPr lang="en-US" dirty="0">
                <a:solidFill>
                  <a:srgbClr val="0000CC"/>
                </a:solidFill>
              </a:rPr>
              <a:t>to understand; hidden; mysterious, </a:t>
            </a:r>
            <a:r>
              <a:rPr lang="en-US" dirty="0" smtClean="0">
                <a:solidFill>
                  <a:srgbClr val="0000CC"/>
                </a:solidFill>
              </a:rPr>
              <a:t>obscure</a:t>
            </a:r>
          </a:p>
          <a:p>
            <a:r>
              <a:rPr lang="en-US" dirty="0" smtClean="0"/>
              <a:t>What is another word for cryptic (synonym)?</a:t>
            </a:r>
          </a:p>
          <a:p>
            <a:r>
              <a:rPr lang="en-US" b="1" dirty="0">
                <a:solidFill>
                  <a:srgbClr val="006600"/>
                </a:solidFill>
              </a:rPr>
              <a:t>A</a:t>
            </a:r>
            <a:r>
              <a:rPr lang="en-US" b="1" dirty="0" smtClean="0">
                <a:solidFill>
                  <a:srgbClr val="006600"/>
                </a:solidFill>
              </a:rPr>
              <a:t>bstruse</a:t>
            </a:r>
            <a:r>
              <a:rPr lang="en-US" b="1" dirty="0">
                <a:solidFill>
                  <a:srgbClr val="006600"/>
                </a:solidFill>
              </a:rPr>
              <a:t>, ambiguous, </a:t>
            </a:r>
            <a:r>
              <a:rPr lang="en-US" b="1" dirty="0" smtClean="0">
                <a:solidFill>
                  <a:srgbClr val="006600"/>
                </a:solidFill>
              </a:rPr>
              <a:t>concealed, enigmatic</a:t>
            </a:r>
            <a:r>
              <a:rPr lang="en-US" b="1" dirty="0">
                <a:solidFill>
                  <a:srgbClr val="006600"/>
                </a:solidFill>
              </a:rPr>
              <a:t>, </a:t>
            </a:r>
            <a:r>
              <a:rPr lang="en-US" b="1" dirty="0" smtClean="0">
                <a:solidFill>
                  <a:srgbClr val="006600"/>
                </a:solidFill>
              </a:rPr>
              <a:t>mystical</a:t>
            </a:r>
          </a:p>
          <a:p>
            <a:r>
              <a:rPr lang="en-US" dirty="0" smtClean="0"/>
              <a:t>What word or phrase means the opposite of cryptic (antonym)?</a:t>
            </a:r>
          </a:p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lain</a:t>
            </a:r>
            <a:r>
              <a:rPr lang="en-US" b="1" dirty="0">
                <a:solidFill>
                  <a:srgbClr val="FF0000"/>
                </a:solidFill>
              </a:rPr>
              <a:t>, evidence, obvious, apparent, </a:t>
            </a:r>
            <a:r>
              <a:rPr lang="en-US" b="1" dirty="0" smtClean="0">
                <a:solidFill>
                  <a:srgbClr val="FF0000"/>
                </a:solidFill>
              </a:rPr>
              <a:t>straightforward</a:t>
            </a:r>
            <a:r>
              <a:rPr lang="en-US" b="1" dirty="0">
                <a:solidFill>
                  <a:srgbClr val="FF0000"/>
                </a:solidFill>
              </a:rPr>
              <a:t>, clear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22110" cy="1054250"/>
          </a:xfrm>
        </p:spPr>
        <p:txBody>
          <a:bodyPr/>
          <a:lstStyle/>
          <a:p>
            <a:r>
              <a:rPr lang="en-US" sz="3600" dirty="0" smtClean="0"/>
              <a:t>Friday, October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- 2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6800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23" y="533400"/>
            <a:ext cx="7911353" cy="1054250"/>
          </a:xfrm>
        </p:spPr>
        <p:txBody>
          <a:bodyPr/>
          <a:lstStyle/>
          <a:p>
            <a:r>
              <a:rPr lang="en-US" sz="3900" dirty="0" smtClean="0"/>
              <a:t>Monday, October 17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– 1</a:t>
            </a:r>
            <a:r>
              <a:rPr lang="en-US" sz="3900" baseline="30000" dirty="0" smtClean="0"/>
              <a:t>st</a:t>
            </a:r>
            <a:r>
              <a:rPr lang="en-US" sz="3900" dirty="0" smtClean="0"/>
              <a:t> Block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57400"/>
            <a:ext cx="3803904" cy="4059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definition of the word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hlinkClick r:id="rId2"/>
              </a:rPr>
              <a:t>confounding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dirty="0" err="1" smtClean="0"/>
              <a:t>kon</a:t>
            </a:r>
            <a:r>
              <a:rPr lang="en-US" dirty="0" smtClean="0"/>
              <a:t>-</a:t>
            </a:r>
            <a:r>
              <a:rPr lang="en-US" b="1" dirty="0" smtClean="0"/>
              <a:t>found</a:t>
            </a:r>
            <a:r>
              <a:rPr lang="en-US" dirty="0" smtClean="0"/>
              <a:t>-</a:t>
            </a:r>
            <a:r>
              <a:rPr lang="en-US" dirty="0" err="1" smtClean="0"/>
              <a:t>ing</a:t>
            </a:r>
            <a:r>
              <a:rPr lang="en-US" dirty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confounding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 From the </a:t>
            </a:r>
            <a:r>
              <a:rPr lang="en-US" dirty="0" smtClean="0"/>
              <a:t>Latin </a:t>
            </a:r>
            <a:r>
              <a:rPr lang="en-US" b="1" dirty="0"/>
              <a:t>com-</a:t>
            </a:r>
            <a:r>
              <a:rPr lang="en-US" dirty="0"/>
              <a:t> (</a:t>
            </a:r>
            <a:r>
              <a:rPr lang="en-US" i="1" dirty="0"/>
              <a:t>together) </a:t>
            </a:r>
            <a:r>
              <a:rPr lang="en-US" dirty="0"/>
              <a:t>+ </a:t>
            </a:r>
            <a:r>
              <a:rPr lang="en-US" b="1" dirty="0" err="1"/>
              <a:t>fundere</a:t>
            </a:r>
            <a:r>
              <a:rPr lang="en-US" dirty="0"/>
              <a:t> (to pour)</a:t>
            </a:r>
            <a:endParaRPr lang="en-US" dirty="0" smtClean="0"/>
          </a:p>
          <a:p>
            <a:r>
              <a:rPr lang="en-US" i="1" dirty="0" smtClean="0"/>
              <a:t>Other forms of the word include: </a:t>
            </a:r>
            <a:r>
              <a:rPr lang="en-US" dirty="0">
                <a:solidFill>
                  <a:srgbClr val="FF0000"/>
                </a:solidFill>
              </a:rPr>
              <a:t>confound</a:t>
            </a:r>
            <a:r>
              <a:rPr lang="en-US" dirty="0"/>
              <a:t> (verb), </a:t>
            </a:r>
            <a:r>
              <a:rPr lang="en-US" dirty="0" smtClean="0">
                <a:solidFill>
                  <a:srgbClr val="7030A0"/>
                </a:solidFill>
              </a:rPr>
              <a:t>confoundable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), </a:t>
            </a:r>
            <a:r>
              <a:rPr lang="en-US" dirty="0">
                <a:solidFill>
                  <a:srgbClr val="00B050"/>
                </a:solidFill>
              </a:rPr>
              <a:t>confounder</a:t>
            </a:r>
            <a:r>
              <a:rPr lang="en-US" dirty="0"/>
              <a:t> (noun), </a:t>
            </a:r>
            <a:r>
              <a:rPr lang="en-US" dirty="0" err="1" smtClean="0">
                <a:solidFill>
                  <a:srgbClr val="0070C0"/>
                </a:solidFill>
              </a:rPr>
              <a:t>confoundingly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adv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953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    “There is nothing nobler or more admirable than when two people who see eye to eye keep house as man and wife, </a:t>
            </a:r>
            <a:r>
              <a:rPr lang="en-US" b="1" dirty="0"/>
              <a:t>confounding</a:t>
            </a:r>
            <a:r>
              <a:rPr lang="en-US" dirty="0"/>
              <a:t> their enemies and delighting their friends</a:t>
            </a:r>
            <a:r>
              <a:rPr lang="en-US" dirty="0" smtClean="0"/>
              <a:t>.” -- Homer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401503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98310" cy="1054250"/>
          </a:xfrm>
        </p:spPr>
        <p:txBody>
          <a:bodyPr/>
          <a:lstStyle/>
          <a:p>
            <a:r>
              <a:rPr lang="en-US" sz="3600" dirty="0" smtClean="0"/>
              <a:t>Friday, October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  </a:t>
            </a:r>
            <a:r>
              <a:rPr lang="en-US" sz="34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57400"/>
            <a:ext cx="35052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cryptic </a:t>
            </a:r>
            <a:r>
              <a:rPr lang="en-US" dirty="0"/>
              <a:t>to describe the picture at right?</a:t>
            </a:r>
          </a:p>
          <a:p>
            <a:r>
              <a:rPr lang="en-US" dirty="0">
                <a:solidFill>
                  <a:srgbClr val="006600"/>
                </a:solidFill>
              </a:rPr>
              <a:t>Example:  </a:t>
            </a:r>
            <a:r>
              <a:rPr lang="en-US" dirty="0" smtClean="0">
                <a:solidFill>
                  <a:srgbClr val="006600"/>
                </a:solidFill>
              </a:rPr>
              <a:t>In 1590, Sir Walter Raleigh returned to his settlement at </a:t>
            </a:r>
            <a:r>
              <a:rPr lang="en-US" dirty="0" err="1" smtClean="0">
                <a:solidFill>
                  <a:srgbClr val="006600"/>
                </a:solidFill>
              </a:rPr>
              <a:t>Roanoake</a:t>
            </a:r>
            <a:r>
              <a:rPr lang="en-US" dirty="0" smtClean="0">
                <a:solidFill>
                  <a:srgbClr val="006600"/>
                </a:solidFill>
              </a:rPr>
              <a:t> to find it abandoned with only the </a:t>
            </a:r>
            <a:r>
              <a:rPr lang="en-US" b="1" dirty="0" smtClean="0">
                <a:solidFill>
                  <a:srgbClr val="006600"/>
                </a:solidFill>
              </a:rPr>
              <a:t>cryptic</a:t>
            </a:r>
            <a:r>
              <a:rPr lang="en-US" dirty="0" smtClean="0">
                <a:solidFill>
                  <a:srgbClr val="006600"/>
                </a:solidFill>
              </a:rPr>
              <a:t> word “</a:t>
            </a:r>
            <a:r>
              <a:rPr lang="en-US" dirty="0" err="1" smtClean="0">
                <a:solidFill>
                  <a:srgbClr val="006600"/>
                </a:solidFill>
              </a:rPr>
              <a:t>croatoan</a:t>
            </a:r>
            <a:r>
              <a:rPr lang="en-US" dirty="0" smtClean="0">
                <a:solidFill>
                  <a:srgbClr val="006600"/>
                </a:solidFill>
              </a:rPr>
              <a:t>” engraved in a tree.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/>
              <a:t> </a:t>
            </a:r>
            <a:r>
              <a:rPr lang="en-US" i="1" dirty="0"/>
              <a:t>Now write your own sentence using the word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cryptic  </a:t>
            </a:r>
            <a:r>
              <a:rPr lang="en-US" i="1" dirty="0"/>
              <a:t>in a manner that illustrates your understanding of the word.</a:t>
            </a:r>
          </a:p>
          <a:p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134416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Friday, October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981200"/>
            <a:ext cx="4572000" cy="156972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the image below relate to the term cryptic?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Unscramble the analogy: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CC"/>
                </a:solidFill>
              </a:rPr>
              <a:t>[cryptic] [sparing] [is to]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[as] [is to] [abundant] [defined].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Cryptic is to defined, as sparing is to abundant.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[Antonyms]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085804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Fruit Dish on a Beach </a:t>
            </a:r>
            <a:r>
              <a:rPr lang="en-US" dirty="0" smtClean="0"/>
              <a:t>(1939) – Salvador Dali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CC"/>
                </a:solidFill>
              </a:rPr>
              <a:t>Confounding</a:t>
            </a:r>
            <a:r>
              <a:rPr lang="en-US" dirty="0">
                <a:solidFill>
                  <a:srgbClr val="0000CC"/>
                </a:solidFill>
              </a:rPr>
              <a:t> – </a:t>
            </a:r>
            <a:r>
              <a:rPr lang="en-US" dirty="0" smtClean="0">
                <a:solidFill>
                  <a:srgbClr val="0000CC"/>
                </a:solidFill>
              </a:rPr>
              <a:t>adjective. Puzzling</a:t>
            </a:r>
            <a:r>
              <a:rPr lang="en-US" dirty="0">
                <a:solidFill>
                  <a:srgbClr val="0000CC"/>
                </a:solidFill>
              </a:rPr>
              <a:t>; baffling; throwing into increased </a:t>
            </a:r>
            <a:r>
              <a:rPr lang="en-US" dirty="0" smtClean="0">
                <a:solidFill>
                  <a:srgbClr val="0000CC"/>
                </a:solidFill>
              </a:rPr>
              <a:t>confusion </a:t>
            </a:r>
            <a:r>
              <a:rPr lang="en-US" dirty="0">
                <a:solidFill>
                  <a:srgbClr val="0000CC"/>
                </a:solidFill>
              </a:rPr>
              <a:t>or </a:t>
            </a:r>
            <a:r>
              <a:rPr lang="en-US" dirty="0" smtClean="0">
                <a:solidFill>
                  <a:srgbClr val="0000CC"/>
                </a:solidFill>
              </a:rPr>
              <a:t>disorder</a:t>
            </a:r>
          </a:p>
          <a:p>
            <a:r>
              <a:rPr lang="en-US" dirty="0" smtClean="0"/>
              <a:t>What is another word for confounding (synonym)?</a:t>
            </a:r>
          </a:p>
          <a:p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b="1" dirty="0" smtClean="0">
                <a:solidFill>
                  <a:srgbClr val="00B050"/>
                </a:solidFill>
              </a:rPr>
              <a:t>ewildering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flabbergasted, amazing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perplexing</a:t>
            </a:r>
          </a:p>
          <a:p>
            <a:r>
              <a:rPr lang="en-US" dirty="0" smtClean="0"/>
              <a:t>What word means the opposite of confounding (antonym)?</a:t>
            </a:r>
          </a:p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larify</a:t>
            </a:r>
            <a:r>
              <a:rPr lang="en-US" b="1" dirty="0">
                <a:solidFill>
                  <a:srgbClr val="FF0000"/>
                </a:solidFill>
              </a:rPr>
              <a:t>, clear up, enlighten, </a:t>
            </a:r>
            <a:r>
              <a:rPr lang="en-US" b="1" dirty="0" smtClean="0">
                <a:solidFill>
                  <a:srgbClr val="FF0000"/>
                </a:solidFill>
              </a:rPr>
              <a:t>explained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Monday, </a:t>
            </a:r>
            <a:r>
              <a:rPr lang="en-US" sz="4000" dirty="0" smtClean="0"/>
              <a:t>October 17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 </a:t>
            </a:r>
            <a:r>
              <a:rPr lang="en-US" sz="4000" dirty="0"/>
              <a:t>Block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364" y="5594866"/>
            <a:ext cx="7146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*Vocabulary in Action</a:t>
            </a:r>
            <a:r>
              <a:rPr lang="en-US" sz="1200" dirty="0" smtClean="0"/>
              <a:t>:  </a:t>
            </a:r>
            <a:r>
              <a:rPr lang="en-US" sz="1200" dirty="0"/>
              <a:t>In statistics, a </a:t>
            </a:r>
            <a:r>
              <a:rPr lang="en-US" sz="1200" b="1" dirty="0"/>
              <a:t>confounding variable</a:t>
            </a:r>
            <a:r>
              <a:rPr lang="en-US" sz="1200" dirty="0"/>
              <a:t> </a:t>
            </a:r>
            <a:r>
              <a:rPr lang="en-US" sz="1200" dirty="0" smtClean="0"/>
              <a:t>is </a:t>
            </a:r>
            <a:r>
              <a:rPr lang="en-US" sz="1200" dirty="0"/>
              <a:t>an </a:t>
            </a:r>
            <a:r>
              <a:rPr lang="en-US" sz="1200" dirty="0" smtClean="0"/>
              <a:t>external </a:t>
            </a:r>
            <a:r>
              <a:rPr lang="en-US" sz="1200" dirty="0"/>
              <a:t>variable in a statistical model that </a:t>
            </a:r>
            <a:r>
              <a:rPr lang="en-US" sz="1200" dirty="0" smtClean="0"/>
              <a:t>relates with </a:t>
            </a:r>
            <a:r>
              <a:rPr lang="en-US" sz="1200" dirty="0"/>
              <a:t>both the dependent variable and the independent variable. The methodologies of scientific studies therefore need to account for these </a:t>
            </a:r>
            <a:r>
              <a:rPr lang="en-US" sz="1200" dirty="0" smtClean="0"/>
              <a:t>variables, as they can be a major threat to the validity of a study.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204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Monday, </a:t>
            </a:r>
            <a:r>
              <a:rPr lang="en-US" sz="3900" dirty="0" smtClean="0"/>
              <a:t>October 17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– 3</a:t>
            </a:r>
            <a:r>
              <a:rPr lang="en-US" sz="3900" baseline="30000" dirty="0" smtClean="0"/>
              <a:t>rd</a:t>
            </a:r>
            <a:r>
              <a:rPr lang="en-US" sz="3900" dirty="0" smtClean="0"/>
              <a:t> Block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38790"/>
            <a:ext cx="3505200" cy="4543009"/>
          </a:xfrm>
        </p:spPr>
        <p:txBody>
          <a:bodyPr>
            <a:normAutofit/>
          </a:bodyPr>
          <a:lstStyle/>
          <a:p>
            <a:r>
              <a:rPr lang="en-US" sz="2000" dirty="0"/>
              <a:t>Can you use the word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confounding </a:t>
            </a:r>
            <a:r>
              <a:rPr lang="en-US" sz="2000" dirty="0" smtClean="0"/>
              <a:t>to </a:t>
            </a:r>
            <a:r>
              <a:rPr lang="en-US" sz="2000" dirty="0"/>
              <a:t>describe the </a:t>
            </a:r>
            <a:r>
              <a:rPr lang="en-US" sz="2000" dirty="0" smtClean="0"/>
              <a:t>picture to the right?</a:t>
            </a:r>
          </a:p>
          <a:p>
            <a:r>
              <a:rPr lang="en-US" sz="2000" u="sng" dirty="0" smtClean="0">
                <a:solidFill>
                  <a:schemeClr val="tx1"/>
                </a:solidFill>
              </a:rPr>
              <a:t>Example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rgbClr val="006600"/>
                </a:solidFill>
              </a:rPr>
              <a:t>The world was fascinated by the </a:t>
            </a:r>
            <a:r>
              <a:rPr 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confounding</a:t>
            </a:r>
            <a:r>
              <a:rPr lang="en-US" sz="2000" dirty="0">
                <a:solidFill>
                  <a:srgbClr val="006600"/>
                </a:solidFill>
              </a:rPr>
              <a:t> disappearance of Amelia Earhart, a mystery still unsolved.</a:t>
            </a:r>
          </a:p>
          <a:p>
            <a:r>
              <a:rPr lang="en-US" sz="2000" i="1" dirty="0" smtClean="0"/>
              <a:t>Now </a:t>
            </a:r>
            <a:r>
              <a:rPr lang="en-US" sz="2000" i="1" dirty="0"/>
              <a:t>write your own sentence using the </a:t>
            </a:r>
            <a:r>
              <a:rPr lang="en-US" sz="2000" i="1" dirty="0" smtClean="0"/>
              <a:t>word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confounding </a:t>
            </a:r>
            <a:r>
              <a:rPr lang="en-US" sz="2000" i="1" dirty="0" smtClean="0"/>
              <a:t>in </a:t>
            </a:r>
            <a:r>
              <a:rPr lang="en-US" sz="2000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3200400"/>
            <a:ext cx="5399313" cy="27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4000" dirty="0" smtClean="0"/>
              <a:t>Monday, October 17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Block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057400"/>
            <a:ext cx="4184904" cy="4059936"/>
          </a:xfrm>
        </p:spPr>
        <p:txBody>
          <a:bodyPr/>
          <a:lstStyle/>
          <a:p>
            <a:r>
              <a:rPr lang="en-US" dirty="0"/>
              <a:t>Can you </a:t>
            </a:r>
            <a:r>
              <a:rPr lang="en-US" dirty="0" smtClean="0"/>
              <a:t>make sense of these </a:t>
            </a:r>
            <a:r>
              <a:rPr lang="en-US" b="1" dirty="0" smtClean="0"/>
              <a:t>confounding</a:t>
            </a:r>
            <a:r>
              <a:rPr lang="en-US" dirty="0" smtClean="0"/>
              <a:t> signs?     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91099" y="2240280"/>
            <a:ext cx="3848100" cy="38770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Which choice best fulfills the following analogy: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Confound is to rattle, as  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 _____ is to scare.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rgbClr val="C00000"/>
                </a:solidFill>
              </a:rPr>
              <a:t>Confuse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rgbClr val="C00000"/>
                </a:solidFill>
              </a:rPr>
              <a:t>Instigate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rgbClr val="C00000"/>
                </a:solidFill>
              </a:rPr>
              <a:t>Startle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rgbClr val="C00000"/>
                </a:solidFill>
              </a:rPr>
              <a:t>Hamper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C. Startle (Synonyms)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19" y="3505200"/>
            <a:ext cx="2333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429000"/>
            <a:ext cx="4417519" cy="248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3429000"/>
            <a:ext cx="47625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100387"/>
            <a:ext cx="3275877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Tuesday, October 18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–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Block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3956304" cy="416052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</a:t>
            </a:r>
            <a:r>
              <a:rPr lang="en-US" dirty="0" smtClean="0">
                <a:hlinkClick r:id="rId2"/>
              </a:rPr>
              <a:t> turbulence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b="1" dirty="0" err="1"/>
              <a:t>tur</a:t>
            </a:r>
            <a:r>
              <a:rPr lang="en-US" dirty="0" err="1"/>
              <a:t>-byuh-luhns</a:t>
            </a:r>
            <a:r>
              <a:rPr lang="en-US" dirty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turbulence?</a:t>
            </a:r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the Middle French  </a:t>
            </a:r>
            <a:r>
              <a:rPr lang="en-US" b="1" dirty="0" err="1"/>
              <a:t>turba</a:t>
            </a:r>
            <a:r>
              <a:rPr lang="en-US" dirty="0"/>
              <a:t> (</a:t>
            </a:r>
            <a:r>
              <a:rPr lang="en-US" i="1" dirty="0"/>
              <a:t>turmoil, crowd</a:t>
            </a:r>
            <a:r>
              <a:rPr lang="en-US" dirty="0"/>
              <a:t>)</a:t>
            </a:r>
          </a:p>
          <a:p>
            <a:r>
              <a:rPr lang="en-US" i="1" dirty="0" smtClean="0"/>
              <a:t>Other forms of the word include: </a:t>
            </a:r>
            <a:r>
              <a:rPr lang="en-US" dirty="0" err="1">
                <a:solidFill>
                  <a:srgbClr val="FF0000"/>
                </a:solidFill>
              </a:rPr>
              <a:t>turbulency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(noun),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turbulent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148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5181600"/>
            <a:ext cx="446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    “In a time of </a:t>
            </a:r>
            <a:r>
              <a:rPr lang="en-US" b="1" dirty="0"/>
              <a:t>turbulence</a:t>
            </a:r>
            <a:r>
              <a:rPr lang="en-US" dirty="0"/>
              <a:t> and change, it is more true than ever that knowledge is power</a:t>
            </a:r>
            <a:r>
              <a:rPr lang="en-US" dirty="0" smtClean="0"/>
              <a:t>”  -- John F. Kennedy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turbulence </a:t>
            </a:r>
            <a:r>
              <a:rPr lang="en-US" dirty="0">
                <a:solidFill>
                  <a:srgbClr val="0000CC"/>
                </a:solidFill>
              </a:rPr>
              <a:t>– </a:t>
            </a:r>
            <a:r>
              <a:rPr lang="en-US" dirty="0" smtClean="0">
                <a:solidFill>
                  <a:srgbClr val="0000CC"/>
                </a:solidFill>
              </a:rPr>
              <a:t>noun. Great </a:t>
            </a:r>
            <a:r>
              <a:rPr lang="en-US" dirty="0">
                <a:solidFill>
                  <a:srgbClr val="0000CC"/>
                </a:solidFill>
              </a:rPr>
              <a:t>unrest; turmoil or </a:t>
            </a:r>
            <a:r>
              <a:rPr lang="en-US" dirty="0" smtClean="0">
                <a:solidFill>
                  <a:srgbClr val="0000CC"/>
                </a:solidFill>
              </a:rPr>
              <a:t>disorder</a:t>
            </a:r>
          </a:p>
          <a:p>
            <a:r>
              <a:rPr lang="en-US" dirty="0" smtClean="0"/>
              <a:t>What is another word for turbulence (synonym)?</a:t>
            </a:r>
          </a:p>
          <a:p>
            <a:r>
              <a:rPr lang="en-US" dirty="0">
                <a:solidFill>
                  <a:srgbClr val="006600"/>
                </a:solidFill>
              </a:rPr>
              <a:t>A</a:t>
            </a:r>
            <a:r>
              <a:rPr lang="en-US" dirty="0" smtClean="0">
                <a:solidFill>
                  <a:srgbClr val="006600"/>
                </a:solidFill>
              </a:rPr>
              <a:t>gitation</a:t>
            </a:r>
            <a:r>
              <a:rPr lang="en-US" dirty="0">
                <a:solidFill>
                  <a:srgbClr val="006600"/>
                </a:solidFill>
              </a:rPr>
              <a:t>, disturbance, commotion, </a:t>
            </a:r>
            <a:r>
              <a:rPr lang="en-US" dirty="0" smtClean="0">
                <a:solidFill>
                  <a:srgbClr val="006600"/>
                </a:solidFill>
              </a:rPr>
              <a:t>frenzy</a:t>
            </a:r>
          </a:p>
          <a:p>
            <a:r>
              <a:rPr lang="en-US" dirty="0" smtClean="0"/>
              <a:t>What word means the opposite of turbulence (antonym)?</a:t>
            </a:r>
          </a:p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almness</a:t>
            </a:r>
            <a:r>
              <a:rPr lang="en-US" dirty="0">
                <a:solidFill>
                  <a:srgbClr val="C00000"/>
                </a:solidFill>
              </a:rPr>
              <a:t>, tranquility, </a:t>
            </a:r>
            <a:r>
              <a:rPr lang="en-US" dirty="0" smtClean="0">
                <a:solidFill>
                  <a:srgbClr val="C00000"/>
                </a:solidFill>
              </a:rPr>
              <a:t>quietness, stillness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Tuesday</a:t>
            </a:r>
            <a:r>
              <a:rPr lang="en-US" sz="3900" dirty="0"/>
              <a:t>, </a:t>
            </a:r>
            <a:r>
              <a:rPr lang="en-US" sz="3900" dirty="0" smtClean="0"/>
              <a:t>October 18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– 2</a:t>
            </a:r>
            <a:r>
              <a:rPr lang="en-US" sz="3900" baseline="30000" dirty="0" smtClean="0"/>
              <a:t>nd</a:t>
            </a:r>
            <a:r>
              <a:rPr lang="en-US" sz="3900" dirty="0" smtClean="0"/>
              <a:t>  </a:t>
            </a:r>
            <a:r>
              <a:rPr lang="en-US" sz="3900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0380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Tuesday</a:t>
            </a:r>
            <a:r>
              <a:rPr lang="en-US" sz="3900" dirty="0"/>
              <a:t>, </a:t>
            </a:r>
            <a:r>
              <a:rPr lang="en-US" sz="3900" dirty="0" smtClean="0"/>
              <a:t>October 18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– 3</a:t>
            </a:r>
            <a:r>
              <a:rPr lang="en-US" sz="3900" baseline="30000" dirty="0" smtClean="0"/>
              <a:t>rd</a:t>
            </a:r>
            <a:r>
              <a:rPr lang="en-US" sz="3900" dirty="0" smtClean="0"/>
              <a:t>   </a:t>
            </a:r>
            <a:r>
              <a:rPr lang="en-US" sz="39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turbulence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pictures </a:t>
            </a:r>
            <a:r>
              <a:rPr lang="en-US" dirty="0"/>
              <a:t>to the right</a:t>
            </a:r>
            <a:r>
              <a:rPr lang="en-US" dirty="0" smtClean="0"/>
              <a:t>?</a:t>
            </a:r>
          </a:p>
          <a:p>
            <a:r>
              <a:rPr lang="en-US" u="sng" dirty="0" smtClean="0">
                <a:solidFill>
                  <a:srgbClr val="006600"/>
                </a:solidFill>
              </a:rPr>
              <a:t>Example</a:t>
            </a:r>
            <a:r>
              <a:rPr lang="en-US" dirty="0" smtClean="0">
                <a:solidFill>
                  <a:srgbClr val="006600"/>
                </a:solidFill>
              </a:rPr>
              <a:t>:  Unable to rechart the flight path, the pilot warned his passengers of impending 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turbulence</a:t>
            </a:r>
            <a:r>
              <a:rPr lang="en-US" dirty="0" smtClean="0">
                <a:solidFill>
                  <a:srgbClr val="006600"/>
                </a:solidFill>
              </a:rPr>
              <a:t> as they headed into the storm.</a:t>
            </a:r>
            <a:endParaRPr lang="en-US" u="sng" dirty="0" smtClean="0">
              <a:solidFill>
                <a:srgbClr val="006600"/>
              </a:solidFill>
            </a:endParaRPr>
          </a:p>
          <a:p>
            <a:r>
              <a:rPr lang="en-US" i="1" dirty="0" smtClean="0"/>
              <a:t>While we often associate the term with flight, can you write your </a:t>
            </a:r>
            <a:r>
              <a:rPr lang="en-US" i="1" dirty="0"/>
              <a:t>own sentence using the word </a:t>
            </a:r>
            <a:r>
              <a:rPr lang="en-US" i="1" dirty="0" smtClean="0"/>
              <a:t>turbulence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 smtClean="0"/>
              <a:t>in a different context?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76535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4000" dirty="0" smtClean="0"/>
              <a:t>Tuesday, October 18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Block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4032504" cy="3810000"/>
          </a:xfrm>
        </p:spPr>
        <p:txBody>
          <a:bodyPr/>
          <a:lstStyle/>
          <a:p>
            <a:r>
              <a:rPr lang="en-US" dirty="0"/>
              <a:t>Can you think of another image that relates to the term 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Complete </a:t>
            </a:r>
            <a:r>
              <a:rPr lang="en-US" dirty="0"/>
              <a:t>the following analogy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Turbulence is to tranquility, as acceptance is to ______.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Denial, rejection, exclusion, disagreement, etc.  (Antonyms)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" y="3407229"/>
            <a:ext cx="40005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8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2791</TotalTime>
  <Words>1253</Words>
  <Application>Microsoft Office PowerPoint</Application>
  <PresentationFormat>On-screen Show (4:3)</PresentationFormat>
  <Paragraphs>125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Word of the Day</vt:lpstr>
      <vt:lpstr>Monday, October 17th – 1st Block</vt:lpstr>
      <vt:lpstr>Monday, October 17th - 2nd  Block</vt:lpstr>
      <vt:lpstr>Monday, October 17th – 3rd Block</vt:lpstr>
      <vt:lpstr>Monday, October 17th - 4th Block</vt:lpstr>
      <vt:lpstr>Tuesday, October 18th – 1st Block</vt:lpstr>
      <vt:lpstr>Tuesday, October 18th – 2nd  Block</vt:lpstr>
      <vt:lpstr>Tuesday, October 18th – 3rd   Block</vt:lpstr>
      <vt:lpstr>Tuesday, October 18th - 4th Block</vt:lpstr>
      <vt:lpstr>Wednesday, October 19th – 1st Block</vt:lpstr>
      <vt:lpstr>Wednesday, October 19th – 2nd  Block</vt:lpstr>
      <vt:lpstr>Wednesday, October 19th – 3rd   Block</vt:lpstr>
      <vt:lpstr>Wednesday, October 19th – 4th Block</vt:lpstr>
      <vt:lpstr>Thursday, October 20th – 1st Block</vt:lpstr>
      <vt:lpstr>Thursday, October 20th - 2nd  Block</vt:lpstr>
      <vt:lpstr>Thursday, October 20th – 3rd   Block</vt:lpstr>
      <vt:lpstr>Thursday, October 20th – 4th Block</vt:lpstr>
      <vt:lpstr>Friday, October 21st – 1st Block</vt:lpstr>
      <vt:lpstr>Friday, October 21st - 2nd  Block</vt:lpstr>
      <vt:lpstr>Friday, October 21st – 3rd   Block</vt:lpstr>
      <vt:lpstr>Friday, October 21st  –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177</cp:revision>
  <dcterms:created xsi:type="dcterms:W3CDTF">2011-08-14T13:16:45Z</dcterms:created>
  <dcterms:modified xsi:type="dcterms:W3CDTF">2011-10-19T11:34:34Z</dcterms:modified>
</cp:coreProperties>
</file>