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83" r:id="rId18"/>
    <p:sldId id="271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D625-69EB-4D15-A46E-EF254F77F4B2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B08-572C-4240-9D76-B5E3F41B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5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B08-572C-4240-9D76-B5E3F41BC9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8515-C1C1-42EF-A8E2-052F68F6A74A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518515-C1C1-42EF-A8E2-052F68F6A74A}" type="datetimeFigureOut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579901-1DBC-410F-80C3-891638D5A3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merriam-webster.com/audio.php?file=confla02&amp;word=conflagration&amp;text=\%3cSPAN%20class=unicode%3e%CB%8C%3c/SPAN%3ek%C3%A4n-fl%C9%99-%3cSPAN%20class=unicode%3e%CB%88%3c/SPAN%3egr%C4%81-sh%C9%99n\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vocabahead.com/GRESATVocabularyVideos/tabid/59/VideoId/1026/Default.aspx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vocabahead.com/GRESATVocabularyVideos/tabid/59/VideoId/858/Default.aspx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%3cobject%20width=%2224%22%20height=%2224%22%20class=%22hark_player%22%3e%3cparam%20name=%22movie%22%20value=%22http:/ecdn0.hark.com/swfs/player_24x24.swf?pid=rsbzldsksk%22\%3e%3cparam%20name=%22allowscriptaccess%22%20value=%22always%22\%3e%3cparam%20name=%22allownetworking%22%20value=%22all%22\%3e%3cparam%20name=%22wmode%22%20value=%22transparent%22\%3e%3cembed%20src=%22http:\\ecdn0.hark.com\swfs\player_24x24.swf?pid=rsbzldsksk%22%20type=%22application\x-shockwave-flash%22%20allowscriptaccess=%22always%22%20width=%2224%22%20height=%2224%22%20wmode=%22transparent%22%3e%3c\embed%3e%3c\object%3e%3cbr\%3e%3ca%20href=%22http:\\www.hark.com\clips\rsbzldsksk-address-before-a-joint-session-of-the-congress-november-27-1963%22%20style=%22font-size:%209px;%20color:%20#ddd;&quot; title=&quot;Listen to Address Before a Joint Session of the Congress November 27, 1963 on Hark.com&quot;&gt;Address Before a Joint Session of the Congress November 27, 1963&lt;/a&gt;" TargetMode="External"/><Relationship Id="rId2" Type="http://schemas.openxmlformats.org/officeDocument/2006/relationships/hyperlink" Target="http://www.merriam-webster.com/audio.php?file=verbos01&amp;word=verbose&amp;text=\(%3cSPAN%2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merriam-webster.com/audio.php?file=advers05&amp;word=adversity&amp;text=\ad-%3cSPAN%20class=unicode%3e%CB%88%3c/SPAN%3ev%C9%99r-s%C9%99-t%C4%93\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00FFFF"/>
                </a:solidFill>
              </a:rPr>
              <a:t>Word of the Day</a:t>
            </a:r>
            <a:endParaRPr lang="en-US" sz="6600" dirty="0">
              <a:solidFill>
                <a:srgbClr val="00FFFF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4495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Week of Monday,           October 10</a:t>
            </a:r>
            <a:r>
              <a:rPr lang="en-US" baseline="30000" dirty="0" smtClean="0">
                <a:solidFill>
                  <a:srgbClr val="FFC000"/>
                </a:solidFill>
              </a:rPr>
              <a:t>th       </a:t>
            </a:r>
            <a:r>
              <a:rPr lang="en-US" dirty="0" smtClean="0">
                <a:solidFill>
                  <a:srgbClr val="FFC000"/>
                </a:solidFill>
              </a:rPr>
              <a:t>                through Friday,               October 14</a:t>
            </a:r>
            <a:r>
              <a:rPr lang="en-US" baseline="30000" dirty="0" smtClean="0">
                <a:solidFill>
                  <a:srgbClr val="FFC000"/>
                </a:solidFill>
              </a:rPr>
              <a:t>th</a:t>
            </a:r>
            <a:r>
              <a:rPr lang="en-US" dirty="0" smtClean="0">
                <a:solidFill>
                  <a:srgbClr val="FFC000"/>
                </a:solidFill>
              </a:rPr>
              <a:t>  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635619"/>
            <a:ext cx="3867149" cy="278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4000" dirty="0" smtClean="0"/>
              <a:t>Tuesday, October 11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- 4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Block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4032504" cy="3810000"/>
          </a:xfrm>
        </p:spPr>
        <p:txBody>
          <a:bodyPr/>
          <a:lstStyle/>
          <a:p>
            <a:r>
              <a:rPr lang="en-US" dirty="0"/>
              <a:t>Can you think of another image that relates to the term </a:t>
            </a:r>
            <a:r>
              <a:rPr lang="en-US" b="1" i="1" dirty="0" smtClean="0"/>
              <a:t>adversity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Complete </a:t>
            </a:r>
            <a:r>
              <a:rPr lang="en-US" dirty="0"/>
              <a:t>the following analogy</a:t>
            </a:r>
            <a:r>
              <a:rPr lang="en-US" dirty="0" smtClean="0"/>
              <a:t>:</a:t>
            </a:r>
          </a:p>
          <a:p>
            <a:r>
              <a:rPr lang="en-US" sz="2600" dirty="0" smtClean="0">
                <a:solidFill>
                  <a:srgbClr val="7030A0"/>
                </a:solidFill>
              </a:rPr>
              <a:t>Adversity is to suffering, as bewilder is to  ___________. 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Perplex, confound, confuse, etc. 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[Synonyms]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702" y="3589705"/>
            <a:ext cx="4049789" cy="272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8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Wednesday, October 12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2"/>
              </a:rPr>
              <a:t>conflagration</a:t>
            </a:r>
            <a:r>
              <a:rPr lang="en-US" b="1" dirty="0" smtClean="0"/>
              <a:t>       </a:t>
            </a:r>
            <a:r>
              <a:rPr lang="en-US" dirty="0" smtClean="0"/>
              <a:t>[</a:t>
            </a:r>
            <a:r>
              <a:rPr lang="en-US" dirty="0" err="1" smtClean="0"/>
              <a:t>kon</a:t>
            </a:r>
            <a:r>
              <a:rPr lang="en-US" dirty="0" smtClean="0"/>
              <a:t>-</a:t>
            </a:r>
            <a:r>
              <a:rPr lang="en-US" dirty="0" err="1" smtClean="0"/>
              <a:t>fl</a:t>
            </a:r>
            <a:r>
              <a:rPr lang="en-US" i="1" dirty="0" err="1" smtClean="0"/>
              <a:t>uh</a:t>
            </a:r>
            <a:r>
              <a:rPr lang="en-US" dirty="0" smtClean="0"/>
              <a:t>-</a:t>
            </a:r>
            <a:r>
              <a:rPr lang="en-US" b="1" dirty="0" smtClean="0"/>
              <a:t>grey</a:t>
            </a:r>
            <a:r>
              <a:rPr lang="en-US" dirty="0" smtClean="0"/>
              <a:t>-</a:t>
            </a:r>
            <a:r>
              <a:rPr lang="en-US" dirty="0" err="1" smtClean="0"/>
              <a:t>sh</a:t>
            </a:r>
            <a:r>
              <a:rPr lang="en-US" i="1" dirty="0" err="1" smtClean="0"/>
              <a:t>uh</a:t>
            </a:r>
            <a:r>
              <a:rPr lang="en-US" dirty="0" err="1" smtClean="0"/>
              <a:t>n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conflagration?</a:t>
            </a:r>
            <a:endParaRPr lang="en-US" dirty="0"/>
          </a:p>
          <a:p>
            <a:r>
              <a:rPr lang="en-US" dirty="0"/>
              <a:t> From the Latin </a:t>
            </a:r>
            <a:r>
              <a:rPr lang="en-US" b="1" dirty="0"/>
              <a:t>com-</a:t>
            </a:r>
            <a:r>
              <a:rPr lang="en-US" dirty="0"/>
              <a:t> (</a:t>
            </a:r>
            <a:r>
              <a:rPr lang="en-US" i="1" dirty="0"/>
              <a:t>with</a:t>
            </a:r>
            <a:r>
              <a:rPr lang="en-US" dirty="0"/>
              <a:t>, </a:t>
            </a:r>
            <a:r>
              <a:rPr lang="en-US" i="1" dirty="0"/>
              <a:t>together</a:t>
            </a:r>
            <a:r>
              <a:rPr lang="en-US" dirty="0"/>
              <a:t>) + </a:t>
            </a:r>
            <a:r>
              <a:rPr lang="en-US" b="1" dirty="0" err="1"/>
              <a:t>flagrare</a:t>
            </a:r>
            <a:r>
              <a:rPr lang="en-US" dirty="0"/>
              <a:t> (</a:t>
            </a:r>
            <a:r>
              <a:rPr lang="en-US" i="1" dirty="0"/>
              <a:t>to burn</a:t>
            </a:r>
            <a:r>
              <a:rPr lang="en-US" dirty="0"/>
              <a:t>)</a:t>
            </a:r>
          </a:p>
          <a:p>
            <a:r>
              <a:rPr lang="en-US" i="1" dirty="0" smtClean="0"/>
              <a:t>Other forms of the word include: </a:t>
            </a:r>
            <a:r>
              <a:rPr lang="en-US" dirty="0" err="1" smtClean="0">
                <a:solidFill>
                  <a:srgbClr val="FF0000"/>
                </a:solidFill>
              </a:rPr>
              <a:t>conflagrative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(adjective).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5093548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most intense conflicts, if overcome, leave behind a sense of security and calm that is not easily disturbed.  It is just these intense conflicts and their </a:t>
            </a:r>
            <a:r>
              <a:rPr lang="en-US" b="1" dirty="0" smtClean="0"/>
              <a:t>conflagration</a:t>
            </a:r>
            <a:r>
              <a:rPr lang="en-US" dirty="0" smtClean="0"/>
              <a:t> which are needed to produce valuable and lasting results.”  Carl Jung, psychiatrist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63599"/>
            <a:ext cx="3810000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86000"/>
            <a:ext cx="7745505" cy="387781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Conflagration </a:t>
            </a:r>
            <a:r>
              <a:rPr lang="en-US" dirty="0" smtClean="0">
                <a:solidFill>
                  <a:srgbClr val="0070C0"/>
                </a:solidFill>
              </a:rPr>
              <a:t>– noun. </a:t>
            </a:r>
            <a:r>
              <a:rPr lang="en-US" dirty="0" smtClean="0">
                <a:solidFill>
                  <a:srgbClr val="00B0F0"/>
                </a:solidFill>
              </a:rPr>
              <a:t>A huge fire; an inferno.</a:t>
            </a:r>
          </a:p>
          <a:p>
            <a:r>
              <a:rPr lang="en-US" dirty="0" smtClean="0"/>
              <a:t>What is another word for conflagration (synonym)?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Holocaust</a:t>
            </a:r>
            <a:r>
              <a:rPr lang="en-US" dirty="0">
                <a:solidFill>
                  <a:srgbClr val="00B050"/>
                </a:solidFill>
              </a:rPr>
              <a:t>, blaze</a:t>
            </a:r>
            <a:r>
              <a:rPr lang="en-US" dirty="0" smtClean="0">
                <a:solidFill>
                  <a:srgbClr val="00B050"/>
                </a:solidFill>
              </a:rPr>
              <a:t>, pyre, bonfire, conflict</a:t>
            </a:r>
            <a:r>
              <a:rPr lang="en-US" dirty="0"/>
              <a:t> </a:t>
            </a:r>
          </a:p>
          <a:p>
            <a:r>
              <a:rPr lang="en-US" dirty="0" smtClean="0"/>
              <a:t>What word means the opposite of conflagration (antonym)?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Peace, ice, deep freeze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</a:t>
            </a:r>
            <a:r>
              <a:rPr lang="en-US" sz="3600" dirty="0"/>
              <a:t>, </a:t>
            </a:r>
            <a:r>
              <a:rPr lang="en-US" sz="3600" dirty="0" smtClean="0"/>
              <a:t>October 12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</a:t>
            </a:r>
            <a:r>
              <a:rPr lang="en-US" sz="3600" dirty="0"/>
              <a:t>Block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38600"/>
            <a:ext cx="1888630" cy="28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Wednesday</a:t>
            </a:r>
            <a:r>
              <a:rPr lang="en-US" sz="3600" dirty="0"/>
              <a:t>, </a:t>
            </a:r>
            <a:r>
              <a:rPr lang="en-US" sz="3600" dirty="0" smtClean="0"/>
              <a:t>October 12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  </a:t>
            </a:r>
            <a:r>
              <a:rPr lang="en-US" sz="36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conflagration </a:t>
            </a:r>
            <a:r>
              <a:rPr lang="en-US" dirty="0" smtClean="0"/>
              <a:t>to </a:t>
            </a:r>
            <a:r>
              <a:rPr lang="en-US" dirty="0"/>
              <a:t>describe </a:t>
            </a:r>
            <a:r>
              <a:rPr lang="en-US" dirty="0" smtClean="0"/>
              <a:t>the picture to the right?</a:t>
            </a:r>
          </a:p>
          <a:p>
            <a:r>
              <a:rPr lang="en-US" dirty="0" smtClean="0"/>
              <a:t>The invasion of Poland by Nazi Germany in 1939 was the spark leading to the </a:t>
            </a:r>
            <a:r>
              <a:rPr lang="en-US" b="1" dirty="0" smtClean="0"/>
              <a:t>conflagration</a:t>
            </a:r>
            <a:r>
              <a:rPr lang="en-US" dirty="0" smtClean="0"/>
              <a:t> of World War II.   </a:t>
            </a:r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conflagration</a:t>
            </a:r>
            <a:r>
              <a:rPr lang="en-US" i="1" dirty="0" smtClean="0"/>
              <a:t>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626" y="3026623"/>
            <a:ext cx="4341774" cy="19919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5181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Invasion of Poland 1939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Wednesday, October 12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8709" y="1981200"/>
            <a:ext cx="3803904" cy="1722120"/>
          </a:xfrm>
        </p:spPr>
        <p:txBody>
          <a:bodyPr>
            <a:normAutofit fontScale="92500"/>
          </a:bodyPr>
          <a:lstStyle/>
          <a:p>
            <a:r>
              <a:rPr lang="en-US" dirty="0"/>
              <a:t>Can you think of another </a:t>
            </a:r>
            <a:r>
              <a:rPr lang="en-US" dirty="0" smtClean="0"/>
              <a:t>character from literature, or media that epitomizes  </a:t>
            </a:r>
            <a:r>
              <a:rPr lang="en-US" b="1" dirty="0" smtClean="0"/>
              <a:t>conflagration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What’s wrong with the  following analogy?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Conflagration is to bonfire, as pure is to filthy. 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Conflagration &amp; bonfire are synonyms.  Pure is an antonym of filthy.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637824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Video  Clip</a:t>
            </a:r>
            <a:endParaRPr lang="en-US" sz="1000" dirty="0"/>
          </a:p>
        </p:txBody>
      </p:sp>
      <p:pic>
        <p:nvPicPr>
          <p:cNvPr id="8" name="fantastic_four_Johnny_Storm_flam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242" y="3399710"/>
            <a:ext cx="4135525" cy="31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Thursday, October 13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2"/>
              </a:rPr>
              <a:t>enigma</a:t>
            </a:r>
            <a:r>
              <a:rPr lang="en-US" b="1" dirty="0" smtClean="0"/>
              <a:t>          </a:t>
            </a:r>
            <a:r>
              <a:rPr lang="en-US" dirty="0" smtClean="0"/>
              <a:t>[</a:t>
            </a:r>
            <a:r>
              <a:rPr lang="en-US" i="1" dirty="0" smtClean="0"/>
              <a:t>uh</a:t>
            </a:r>
            <a:r>
              <a:rPr lang="en-US" dirty="0" smtClean="0"/>
              <a:t>-</a:t>
            </a:r>
            <a:r>
              <a:rPr lang="en-US" b="1" dirty="0" err="1" smtClean="0"/>
              <a:t>nig</a:t>
            </a:r>
            <a:r>
              <a:rPr lang="en-US" dirty="0" smtClean="0"/>
              <a:t>-</a:t>
            </a:r>
            <a:r>
              <a:rPr lang="en-US" dirty="0" err="1" smtClean="0"/>
              <a:t>m</a:t>
            </a:r>
            <a:r>
              <a:rPr lang="en-US" i="1" dirty="0" err="1" smtClean="0"/>
              <a:t>uh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enigma?</a:t>
            </a:r>
            <a:endParaRPr lang="en-US" dirty="0"/>
          </a:p>
          <a:p>
            <a:r>
              <a:rPr lang="en-US" dirty="0"/>
              <a:t>From the Latin </a:t>
            </a:r>
            <a:r>
              <a:rPr lang="en-US" b="1" dirty="0" err="1" smtClean="0"/>
              <a:t>aenigma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i="1" dirty="0"/>
              <a:t>riddle</a:t>
            </a:r>
            <a:r>
              <a:rPr lang="en-US" dirty="0"/>
              <a:t>)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Other forms of the word include: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enigmatic</a:t>
            </a:r>
            <a:r>
              <a:rPr lang="en-US" b="1" dirty="0"/>
              <a:t> (</a:t>
            </a:r>
            <a:r>
              <a:rPr lang="en-US" b="1" dirty="0" err="1"/>
              <a:t>adj</a:t>
            </a:r>
            <a:r>
              <a:rPr lang="en-US" b="1" dirty="0"/>
              <a:t>), </a:t>
            </a:r>
            <a:r>
              <a:rPr lang="en-US" b="1" dirty="0" smtClean="0">
                <a:solidFill>
                  <a:srgbClr val="0070C0"/>
                </a:solidFill>
              </a:rPr>
              <a:t>enigmatically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adv</a:t>
            </a:r>
            <a:r>
              <a:rPr lang="en-US" b="1" dirty="0"/>
              <a:t>), </a:t>
            </a:r>
            <a:r>
              <a:rPr lang="en-US" b="1" dirty="0">
                <a:solidFill>
                  <a:srgbClr val="00B050"/>
                </a:solidFill>
              </a:rPr>
              <a:t>enigmatical</a:t>
            </a:r>
            <a:r>
              <a:rPr lang="en-US" b="1" dirty="0"/>
              <a:t> (</a:t>
            </a:r>
            <a:r>
              <a:rPr lang="en-US" b="1" dirty="0" err="1"/>
              <a:t>adj</a:t>
            </a:r>
            <a:r>
              <a:rPr lang="en-US" b="1" dirty="0" smtClean="0"/>
              <a:t>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48768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"I cannot forecast to you the action of Russia. It is a riddle, wrapped in a mystery, inside an </a:t>
            </a:r>
            <a:r>
              <a:rPr lang="en-US" b="1" dirty="0"/>
              <a:t>enigma</a:t>
            </a:r>
            <a:r>
              <a:rPr lang="en-US" dirty="0"/>
              <a:t>; but perhaps there is a key. That key is Russian national interest</a:t>
            </a:r>
            <a:r>
              <a:rPr lang="en-US" dirty="0" smtClean="0"/>
              <a:t>.“  </a:t>
            </a:r>
          </a:p>
          <a:p>
            <a:r>
              <a:rPr lang="en-US" dirty="0"/>
              <a:t>	</a:t>
            </a:r>
            <a:r>
              <a:rPr lang="en-US" dirty="0" smtClean="0"/>
              <a:t>- Winston Churchill 1939	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023393"/>
            <a:ext cx="3443289" cy="280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419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German </a:t>
            </a:r>
            <a:r>
              <a:rPr lang="en-US" sz="1400" b="1" dirty="0" smtClean="0"/>
              <a:t>Enigma</a:t>
            </a:r>
            <a:r>
              <a:rPr lang="en-US" sz="1400" dirty="0" smtClean="0"/>
              <a:t> machine WWII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01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Enigma </a:t>
            </a:r>
            <a:r>
              <a:rPr lang="en-US" dirty="0" smtClean="0">
                <a:solidFill>
                  <a:srgbClr val="0070C0"/>
                </a:solidFill>
              </a:rPr>
              <a:t>– noun. A </a:t>
            </a:r>
            <a:r>
              <a:rPr lang="en-US" dirty="0">
                <a:solidFill>
                  <a:srgbClr val="0070C0"/>
                </a:solidFill>
              </a:rPr>
              <a:t>riddle or mystery; a puzzling or baffling matter or </a:t>
            </a:r>
            <a:r>
              <a:rPr lang="en-US" dirty="0" smtClean="0">
                <a:solidFill>
                  <a:srgbClr val="0070C0"/>
                </a:solidFill>
              </a:rPr>
              <a:t>person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What is another word for enigma (synonym)?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Puzzle</a:t>
            </a:r>
            <a:r>
              <a:rPr lang="en-US" b="1" dirty="0">
                <a:solidFill>
                  <a:srgbClr val="00B050"/>
                </a:solidFill>
              </a:rPr>
              <a:t>, conundrum, brain </a:t>
            </a:r>
            <a:r>
              <a:rPr lang="en-US" b="1" dirty="0" smtClean="0">
                <a:solidFill>
                  <a:srgbClr val="00B050"/>
                </a:solidFill>
              </a:rPr>
              <a:t>teaser, code.</a:t>
            </a:r>
          </a:p>
          <a:p>
            <a:r>
              <a:rPr lang="en-US" dirty="0" smtClean="0"/>
              <a:t>What word or phrase means the opposite of enigma (antonym)?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Known, understood, clear, understandable.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22110" cy="1054250"/>
          </a:xfrm>
        </p:spPr>
        <p:txBody>
          <a:bodyPr/>
          <a:lstStyle/>
          <a:p>
            <a:r>
              <a:rPr lang="en-US" sz="3600" dirty="0" smtClean="0"/>
              <a:t>Thursday</a:t>
            </a:r>
            <a:r>
              <a:rPr lang="en-US" sz="3600" dirty="0"/>
              <a:t>, </a:t>
            </a:r>
            <a:r>
              <a:rPr lang="en-US" sz="3600" dirty="0" smtClean="0"/>
              <a:t>October 13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</a:t>
            </a:r>
            <a:r>
              <a:rPr lang="en-US" sz="3600" dirty="0"/>
              <a:t>Block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234668"/>
            <a:ext cx="21209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Thursday, October 13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– 3</a:t>
            </a:r>
            <a:r>
              <a:rPr lang="en-US" sz="3800" baseline="30000" dirty="0" smtClean="0"/>
              <a:t>rd</a:t>
            </a:r>
            <a:r>
              <a:rPr lang="en-US" sz="3800" dirty="0" smtClean="0"/>
              <a:t>   </a:t>
            </a:r>
            <a:r>
              <a:rPr lang="en-US" sz="38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enigma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 at right?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Example:  </a:t>
            </a:r>
            <a:r>
              <a:rPr lang="en-US" dirty="0">
                <a:solidFill>
                  <a:srgbClr val="0070C0"/>
                </a:solidFill>
              </a:rPr>
              <a:t>Once you take it out of the package, refolding a contour sheet becomes quite the </a:t>
            </a:r>
            <a:r>
              <a:rPr lang="en-US" b="1" dirty="0">
                <a:solidFill>
                  <a:srgbClr val="0070C0"/>
                </a:solidFill>
              </a:rPr>
              <a:t>enigmatic</a:t>
            </a:r>
            <a:r>
              <a:rPr lang="en-US" dirty="0">
                <a:solidFill>
                  <a:srgbClr val="0070C0"/>
                </a:solidFill>
              </a:rPr>
              <a:t> endeavor.</a:t>
            </a:r>
          </a:p>
          <a:p>
            <a:r>
              <a:rPr lang="en-US" dirty="0"/>
              <a:t> </a:t>
            </a:r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enigma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06" y="2133600"/>
            <a:ext cx="393114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Thursday, October 13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8709" y="1981200"/>
            <a:ext cx="3803904" cy="1722120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the image below relate to the term </a:t>
            </a:r>
            <a:r>
              <a:rPr lang="en-US" b="1" dirty="0" smtClean="0"/>
              <a:t>enigma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analogy: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Understandable</a:t>
            </a:r>
            <a:r>
              <a:rPr lang="en-US" dirty="0" smtClean="0">
                <a:solidFill>
                  <a:srgbClr val="7030A0"/>
                </a:solidFill>
              </a:rPr>
              <a:t> is to </a:t>
            </a:r>
            <a:r>
              <a:rPr lang="en-US" b="1" dirty="0" smtClean="0">
                <a:solidFill>
                  <a:srgbClr val="7030A0"/>
                </a:solidFill>
              </a:rPr>
              <a:t>enigma</a:t>
            </a:r>
            <a:r>
              <a:rPr lang="en-US" dirty="0" smtClean="0">
                <a:solidFill>
                  <a:srgbClr val="7030A0"/>
                </a:solidFill>
              </a:rPr>
              <a:t>, as </a:t>
            </a:r>
            <a:r>
              <a:rPr lang="en-US" b="1" dirty="0" smtClean="0">
                <a:solidFill>
                  <a:srgbClr val="7030A0"/>
                </a:solidFill>
              </a:rPr>
              <a:t>turbulent</a:t>
            </a:r>
            <a:r>
              <a:rPr lang="en-US" dirty="0" smtClean="0">
                <a:solidFill>
                  <a:srgbClr val="7030A0"/>
                </a:solidFill>
              </a:rPr>
              <a:t> is to ______________.    </a:t>
            </a:r>
          </a:p>
          <a:p>
            <a:endParaRPr lang="en-US" dirty="0"/>
          </a:p>
          <a:p>
            <a:r>
              <a:rPr lang="en-US" dirty="0" smtClean="0"/>
              <a:t>Calm, at peace, restful, tranquil, etc.          [Antonyms]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194440"/>
            <a:ext cx="4191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Friday, October 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2"/>
              </a:rPr>
              <a:t>quandary</a:t>
            </a:r>
            <a:r>
              <a:rPr lang="en-US" b="1" dirty="0" smtClean="0"/>
              <a:t>        </a:t>
            </a:r>
            <a:r>
              <a:rPr lang="en-US" dirty="0" smtClean="0"/>
              <a:t>[kwon-</a:t>
            </a:r>
            <a:r>
              <a:rPr lang="en-US" b="1" dirty="0" smtClean="0"/>
              <a:t>duh</a:t>
            </a:r>
            <a:r>
              <a:rPr lang="en-US" dirty="0" smtClean="0"/>
              <a:t>-</a:t>
            </a:r>
            <a:r>
              <a:rPr lang="en-US" dirty="0" err="1" smtClean="0"/>
              <a:t>ree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quandary?</a:t>
            </a:r>
            <a:endParaRPr lang="en-US" dirty="0"/>
          </a:p>
          <a:p>
            <a:r>
              <a:rPr lang="en-US" dirty="0"/>
              <a:t>From the Latin </a:t>
            </a:r>
            <a:r>
              <a:rPr lang="en-US" b="1" dirty="0" err="1"/>
              <a:t>quando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when</a:t>
            </a:r>
            <a:r>
              <a:rPr lang="en-US" i="1" dirty="0" smtClean="0"/>
              <a:t>)</a:t>
            </a:r>
            <a:r>
              <a:rPr lang="en-US" dirty="0" smtClean="0"/>
              <a:t>.  </a:t>
            </a:r>
            <a:r>
              <a:rPr lang="en-US" sz="2200" dirty="0" smtClean="0"/>
              <a:t>Does that sound familiar to those of you studying Spanish?  </a:t>
            </a:r>
            <a:endParaRPr lang="en-US" sz="2200" dirty="0"/>
          </a:p>
          <a:p>
            <a:r>
              <a:rPr lang="en-US" dirty="0" smtClean="0"/>
              <a:t> </a:t>
            </a:r>
            <a:r>
              <a:rPr lang="en-US" i="1" dirty="0" smtClean="0"/>
              <a:t>Other forms of the word include: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quandaries </a:t>
            </a:r>
            <a:r>
              <a:rPr lang="en-US" dirty="0" smtClean="0"/>
              <a:t>(plural).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105400"/>
            <a:ext cx="419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Quandary:</a:t>
            </a:r>
            <a:r>
              <a:rPr lang="en-US" dirty="0" smtClean="0"/>
              <a:t>  If </a:t>
            </a:r>
            <a:r>
              <a:rPr lang="en-US" dirty="0"/>
              <a:t>a man shops by himself, did a woman put him up to it? </a:t>
            </a:r>
            <a:endParaRPr lang="en-US" dirty="0" smtClean="0"/>
          </a:p>
          <a:p>
            <a:r>
              <a:rPr lang="en-US" sz="1700" dirty="0" smtClean="0"/>
              <a:t>That's </a:t>
            </a:r>
            <a:r>
              <a:rPr lang="en-US" sz="1700" dirty="0"/>
              <a:t>one of the questions prompted by Helen Simpson's short story "Night Thoughts</a:t>
            </a:r>
            <a:r>
              <a:rPr lang="en-US" sz="1700" dirty="0" smtClean="0"/>
              <a:t>.“  </a:t>
            </a:r>
          </a:p>
          <a:p>
            <a:r>
              <a:rPr lang="en-US" dirty="0"/>
              <a:t>	</a:t>
            </a:r>
            <a:r>
              <a:rPr lang="en-US" dirty="0" smtClean="0"/>
              <a:t>-  From National Public Radio.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1218" y="2001314"/>
            <a:ext cx="3935582" cy="295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83341" y="914401"/>
            <a:ext cx="6777318" cy="1295400"/>
          </a:xfrm>
        </p:spPr>
        <p:txBody>
          <a:bodyPr/>
          <a:lstStyle/>
          <a:p>
            <a:r>
              <a:rPr lang="en-US" sz="6600" dirty="0" smtClean="0">
                <a:solidFill>
                  <a:srgbClr val="00FFFF"/>
                </a:solidFill>
              </a:rPr>
              <a:t>Word of the Day</a:t>
            </a:r>
            <a:endParaRPr lang="en-US" sz="6600" dirty="0">
              <a:solidFill>
                <a:srgbClr val="00FFFF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924800" cy="2438400"/>
          </a:xfrm>
        </p:spPr>
        <p:txBody>
          <a:bodyPr>
            <a:normAutofit/>
          </a:bodyPr>
          <a:lstStyle/>
          <a:p>
            <a:pPr algn="l"/>
            <a:r>
              <a:rPr lang="en-US" sz="2600" dirty="0" smtClean="0">
                <a:solidFill>
                  <a:srgbClr val="FFC000"/>
                </a:solidFill>
              </a:rPr>
              <a:t>Be sure to look for: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C000"/>
                </a:solidFill>
              </a:rPr>
              <a:t>The Audio Links in each Block 1 slide - to help with word pronunciation; 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C000"/>
                </a:solidFill>
              </a:rPr>
              <a:t>Embedded Video &amp; Audio links throughout</a:t>
            </a:r>
            <a:r>
              <a:rPr lang="en-US" sz="2600" dirty="0" smtClean="0">
                <a:solidFill>
                  <a:srgbClr val="FFC000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C000"/>
                </a:solidFill>
              </a:rPr>
              <a:t>Look for a follow-up e-mail related to “verbose”.</a:t>
            </a:r>
            <a:endParaRPr lang="en-US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Quandary </a:t>
            </a:r>
            <a:r>
              <a:rPr lang="en-US" dirty="0" smtClean="0">
                <a:solidFill>
                  <a:srgbClr val="0070C0"/>
                </a:solidFill>
              </a:rPr>
              <a:t>– noun. An uncertain or confusing circumstance or situation; a dilemma.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What is another word for quandary (synonym)?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Plight</a:t>
            </a:r>
            <a:r>
              <a:rPr lang="en-US" dirty="0">
                <a:solidFill>
                  <a:srgbClr val="00B050"/>
                </a:solidFill>
              </a:rPr>
              <a:t>, predicament, snarl, </a:t>
            </a:r>
            <a:r>
              <a:rPr lang="en-US" dirty="0" smtClean="0">
                <a:solidFill>
                  <a:srgbClr val="00B050"/>
                </a:solidFill>
              </a:rPr>
              <a:t>complicated </a:t>
            </a:r>
            <a:r>
              <a:rPr lang="en-US" dirty="0">
                <a:solidFill>
                  <a:srgbClr val="00B050"/>
                </a:solidFill>
              </a:rPr>
              <a:t>situation, Pandora’s </a:t>
            </a:r>
            <a:r>
              <a:rPr lang="en-US" dirty="0" smtClean="0">
                <a:solidFill>
                  <a:srgbClr val="00B050"/>
                </a:solidFill>
              </a:rPr>
              <a:t>box, uncertainty, dilemma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What word or phrase means the opposite of quandary (antonym)?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Agreement</a:t>
            </a:r>
            <a:r>
              <a:rPr lang="en-US" dirty="0">
                <a:solidFill>
                  <a:srgbClr val="FF0000"/>
                </a:solidFill>
              </a:rPr>
              <a:t>, solution, </a:t>
            </a:r>
            <a:r>
              <a:rPr lang="en-US" dirty="0" smtClean="0">
                <a:solidFill>
                  <a:srgbClr val="FF0000"/>
                </a:solidFill>
              </a:rPr>
              <a:t>calm, clear path, easy decision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22110" cy="1054250"/>
          </a:xfrm>
        </p:spPr>
        <p:txBody>
          <a:bodyPr/>
          <a:lstStyle/>
          <a:p>
            <a:r>
              <a:rPr lang="en-US" sz="3600" dirty="0" smtClean="0"/>
              <a:t>Friday, October 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- 2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 </a:t>
            </a:r>
            <a:r>
              <a:rPr lang="en-US" sz="3600" dirty="0"/>
              <a:t>Block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6886" y="5677057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Today’s Trivia:  The Welsh translation of quandary is….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“</a:t>
            </a:r>
            <a:r>
              <a:rPr lang="en-US" sz="2200" b="1" dirty="0" err="1" smtClean="0">
                <a:solidFill>
                  <a:srgbClr val="FF0000"/>
                </a:solidFill>
              </a:rPr>
              <a:t>cyfwng</a:t>
            </a:r>
            <a:r>
              <a:rPr lang="en-US" sz="2200" b="1" dirty="0" smtClean="0">
                <a:solidFill>
                  <a:srgbClr val="FF0000"/>
                </a:solidFill>
              </a:rPr>
              <a:t>”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98310" cy="1054250"/>
          </a:xfrm>
        </p:spPr>
        <p:txBody>
          <a:bodyPr/>
          <a:lstStyle/>
          <a:p>
            <a:r>
              <a:rPr lang="en-US" sz="3600" dirty="0" smtClean="0"/>
              <a:t>Friday, October 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  </a:t>
            </a:r>
            <a:r>
              <a:rPr lang="en-US" sz="34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57400"/>
            <a:ext cx="7924800" cy="2286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does the word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quandary </a:t>
            </a:r>
            <a:r>
              <a:rPr lang="en-US" dirty="0" smtClean="0"/>
              <a:t>relate to the comic strip below?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Calvin pondered through poetry the </a:t>
            </a:r>
            <a:r>
              <a:rPr lang="en-US" b="1" dirty="0" smtClean="0">
                <a:solidFill>
                  <a:srgbClr val="0070C0"/>
                </a:solidFill>
              </a:rPr>
              <a:t>quandary</a:t>
            </a:r>
            <a:r>
              <a:rPr lang="en-US" dirty="0" smtClean="0">
                <a:solidFill>
                  <a:srgbClr val="0070C0"/>
                </a:solidFill>
              </a:rPr>
              <a:t> of whether or not his mother would love him as a clam.    </a:t>
            </a:r>
          </a:p>
          <a:p>
            <a:r>
              <a:rPr lang="en-US" dirty="0" smtClean="0"/>
              <a:t>Teacher’s Choice</a:t>
            </a:r>
            <a:r>
              <a:rPr lang="en-US" i="1" dirty="0" smtClean="0"/>
              <a:t>:  Write your own poetic </a:t>
            </a:r>
            <a:r>
              <a:rPr lang="en-US" b="1" i="1" dirty="0" smtClean="0"/>
              <a:t>quandary</a:t>
            </a:r>
            <a:r>
              <a:rPr lang="en-US" i="1" dirty="0" smtClean="0"/>
              <a:t>; 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draw a cartoon/comic strip that illustrates the word in action.  </a:t>
            </a:r>
            <a:r>
              <a:rPr lang="en-US" i="1" dirty="0" smtClean="0"/>
              <a:t> </a:t>
            </a:r>
            <a:endParaRPr lang="en-US" i="1" dirty="0"/>
          </a:p>
          <a:p>
            <a:endParaRPr lang="en-US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62" y="4256841"/>
            <a:ext cx="7773838" cy="244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3600" dirty="0" smtClean="0"/>
              <a:t>Friday, </a:t>
            </a:r>
            <a:r>
              <a:rPr lang="en-US" sz="3600" smtClean="0"/>
              <a:t>October 14</a:t>
            </a:r>
            <a:r>
              <a:rPr lang="en-US" sz="3600" baseline="30000" smtClean="0"/>
              <a:t>th</a:t>
            </a:r>
            <a:r>
              <a:rPr lang="en-US" sz="3600" smtClean="0"/>
              <a:t> </a:t>
            </a:r>
            <a:r>
              <a:rPr lang="en-US" sz="3600" dirty="0" smtClean="0"/>
              <a:t>–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133600"/>
            <a:ext cx="4572000" cy="1569720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the image below relate to the term </a:t>
            </a:r>
            <a:r>
              <a:rPr lang="en-US" b="1" dirty="0" smtClean="0"/>
              <a:t>quandary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Complete the analogy: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Quandary is to an </a:t>
            </a:r>
            <a:r>
              <a:rPr lang="en-US" b="1" dirty="0" smtClean="0">
                <a:solidFill>
                  <a:srgbClr val="7030A0"/>
                </a:solidFill>
              </a:rPr>
              <a:t>easy decision</a:t>
            </a:r>
            <a:r>
              <a:rPr lang="en-US" dirty="0" smtClean="0">
                <a:solidFill>
                  <a:srgbClr val="7030A0"/>
                </a:solidFill>
              </a:rPr>
              <a:t>, as ____________ is to a </a:t>
            </a:r>
            <a:r>
              <a:rPr lang="en-US" b="1" dirty="0" smtClean="0">
                <a:solidFill>
                  <a:srgbClr val="7030A0"/>
                </a:solidFill>
              </a:rPr>
              <a:t>famous musician</a:t>
            </a:r>
            <a:r>
              <a:rPr lang="en-US" dirty="0" smtClean="0">
                <a:solidFill>
                  <a:srgbClr val="7030A0"/>
                </a:solidFill>
              </a:rPr>
              <a:t>.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Josh Freeman </a:t>
            </a:r>
            <a:r>
              <a:rPr lang="en-US" dirty="0" smtClean="0"/>
              <a:t>(Bucs QB), </a:t>
            </a:r>
            <a:r>
              <a:rPr lang="en-US" b="1" dirty="0" smtClean="0">
                <a:solidFill>
                  <a:srgbClr val="7030A0"/>
                </a:solidFill>
              </a:rPr>
              <a:t>Mr. Naruta </a:t>
            </a:r>
            <a:r>
              <a:rPr lang="en-US" dirty="0" smtClean="0"/>
              <a:t>(awesome social studies teacher), </a:t>
            </a:r>
            <a:r>
              <a:rPr lang="en-US" dirty="0" smtClean="0">
                <a:solidFill>
                  <a:srgbClr val="00B050"/>
                </a:solidFill>
              </a:rPr>
              <a:t>President Lincoln </a:t>
            </a:r>
            <a:r>
              <a:rPr lang="en-US" dirty="0" smtClean="0"/>
              <a:t>(historical figure), </a:t>
            </a:r>
            <a:r>
              <a:rPr lang="en-US" dirty="0" smtClean="0">
                <a:solidFill>
                  <a:srgbClr val="C00000"/>
                </a:solidFill>
              </a:rPr>
              <a:t>Orlando Bloom </a:t>
            </a:r>
            <a:r>
              <a:rPr lang="en-US" dirty="0" smtClean="0"/>
              <a:t>(actor), etc.       	[Non-examples]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048000"/>
            <a:ext cx="3657599" cy="320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891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Their shared desire for the last slice of deliciousness created quite the </a:t>
            </a:r>
            <a:r>
              <a:rPr lang="en-US" sz="1600" b="1" i="1" dirty="0"/>
              <a:t>quandary</a:t>
            </a:r>
            <a:r>
              <a:rPr lang="en-US" sz="1600" i="1" dirty="0"/>
              <a:t> for Sarah and Chris.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23" y="533400"/>
            <a:ext cx="7911353" cy="1054250"/>
          </a:xfrm>
        </p:spPr>
        <p:txBody>
          <a:bodyPr/>
          <a:lstStyle/>
          <a:p>
            <a:r>
              <a:rPr lang="en-US" sz="3900" dirty="0" smtClean="0"/>
              <a:t>Monday, October 10</a:t>
            </a:r>
            <a:r>
              <a:rPr lang="en-US" sz="3900" baseline="30000" dirty="0" smtClean="0"/>
              <a:t>th</a:t>
            </a:r>
            <a:r>
              <a:rPr lang="en-US" sz="3900" dirty="0" smtClean="0"/>
              <a:t> – 1</a:t>
            </a:r>
            <a:r>
              <a:rPr lang="en-US" sz="3900" baseline="30000" dirty="0" smtClean="0"/>
              <a:t>st</a:t>
            </a:r>
            <a:r>
              <a:rPr lang="en-US" sz="3900" dirty="0" smtClean="0"/>
              <a:t> Block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57400"/>
            <a:ext cx="3803904" cy="40599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solidFill>
                  <a:srgbClr val="FFC000"/>
                </a:solidFill>
                <a:hlinkClick r:id="rId2"/>
              </a:rPr>
              <a:t>verbose</a:t>
            </a:r>
            <a:r>
              <a:rPr lang="en-US" dirty="0" smtClean="0">
                <a:solidFill>
                  <a:srgbClr val="FFC000"/>
                </a:solidFill>
              </a:rPr>
              <a:t>         </a:t>
            </a:r>
            <a:r>
              <a:rPr lang="en-US" b="1" dirty="0" smtClean="0"/>
              <a:t>[</a:t>
            </a:r>
            <a:r>
              <a:rPr lang="en-US" dirty="0" err="1" smtClean="0"/>
              <a:t>ver</a:t>
            </a:r>
            <a:r>
              <a:rPr lang="en-US" b="1" dirty="0" smtClean="0"/>
              <a:t> </a:t>
            </a:r>
            <a:r>
              <a:rPr lang="en-US" b="1" dirty="0" err="1" smtClean="0"/>
              <a:t>bohs</a:t>
            </a:r>
            <a:r>
              <a:rPr lang="en-US" dirty="0" smtClean="0"/>
              <a:t>] 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verbose?</a:t>
            </a:r>
            <a:endParaRPr lang="en-US" dirty="0"/>
          </a:p>
          <a:p>
            <a:r>
              <a:rPr lang="en-US" dirty="0"/>
              <a:t> From the </a:t>
            </a:r>
            <a:r>
              <a:rPr lang="en-US" dirty="0" smtClean="0"/>
              <a:t>Latin </a:t>
            </a:r>
            <a:r>
              <a:rPr lang="en-US" b="1" dirty="0" err="1" smtClean="0"/>
              <a:t>verbosus</a:t>
            </a:r>
            <a:r>
              <a:rPr lang="en-US" dirty="0" smtClean="0"/>
              <a:t> meaning </a:t>
            </a:r>
            <a:r>
              <a:rPr lang="en-US" i="1" dirty="0" smtClean="0"/>
              <a:t>full of words</a:t>
            </a:r>
            <a:r>
              <a:rPr lang="en-US" dirty="0" smtClean="0"/>
              <a:t>.</a:t>
            </a:r>
            <a:endParaRPr lang="en-US" i="1" dirty="0" smtClean="0"/>
          </a:p>
          <a:p>
            <a:r>
              <a:rPr lang="en-US" i="1" dirty="0" smtClean="0"/>
              <a:t>Other forms of the word include: </a:t>
            </a:r>
            <a:r>
              <a:rPr lang="en-US" dirty="0">
                <a:solidFill>
                  <a:srgbClr val="FF0000"/>
                </a:solidFill>
              </a:rPr>
              <a:t>verbosely</a:t>
            </a:r>
            <a:r>
              <a:rPr lang="en-US" dirty="0"/>
              <a:t> (</a:t>
            </a:r>
            <a:r>
              <a:rPr lang="en-US" dirty="0" err="1"/>
              <a:t>adv</a:t>
            </a:r>
            <a:r>
              <a:rPr lang="en-US" dirty="0"/>
              <a:t>),  </a:t>
            </a:r>
            <a:r>
              <a:rPr lang="en-US" dirty="0">
                <a:solidFill>
                  <a:srgbClr val="00B050"/>
                </a:solidFill>
              </a:rPr>
              <a:t>verbosity</a:t>
            </a:r>
            <a:r>
              <a:rPr lang="en-US" dirty="0"/>
              <a:t>   (noun),  </a:t>
            </a:r>
            <a:r>
              <a:rPr lang="en-US" dirty="0">
                <a:solidFill>
                  <a:srgbClr val="0070C0"/>
                </a:solidFill>
              </a:rPr>
              <a:t>verboseness</a:t>
            </a:r>
            <a:r>
              <a:rPr lang="en-US" dirty="0"/>
              <a:t> (noun)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5638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“Verily, </a:t>
            </a:r>
            <a:r>
              <a:rPr lang="en-US" dirty="0"/>
              <a:t>this </a:t>
            </a:r>
            <a:r>
              <a:rPr lang="en-US" dirty="0" smtClean="0"/>
              <a:t>vichyssoise </a:t>
            </a:r>
            <a:r>
              <a:rPr lang="en-US" dirty="0"/>
              <a:t>of verbiage veers most </a:t>
            </a:r>
            <a:r>
              <a:rPr lang="en-US" b="1" dirty="0"/>
              <a:t>verbose</a:t>
            </a:r>
            <a:r>
              <a:rPr lang="en-US" dirty="0"/>
              <a:t>. </a:t>
            </a:r>
            <a:r>
              <a:rPr lang="en-US" dirty="0" smtClean="0"/>
              <a:t>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     - V</a:t>
            </a:r>
            <a:endParaRPr lang="en-US" dirty="0"/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0068" y="2183936"/>
            <a:ext cx="3226264" cy="322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8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Verbose </a:t>
            </a:r>
            <a:r>
              <a:rPr lang="en-US" dirty="0" smtClean="0">
                <a:solidFill>
                  <a:srgbClr val="0070C0"/>
                </a:solidFill>
              </a:rPr>
              <a:t>– adjective. </a:t>
            </a:r>
            <a:r>
              <a:rPr lang="en-US" dirty="0" smtClean="0">
                <a:solidFill>
                  <a:srgbClr val="00B0F0"/>
                </a:solidFill>
              </a:rPr>
              <a:t>Using to many words; wordy, long-winded.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What is another word for verbose (synonym)?</a:t>
            </a:r>
          </a:p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00B050"/>
                </a:solidFill>
              </a:rPr>
              <a:t>ombastic</a:t>
            </a:r>
            <a:r>
              <a:rPr lang="en-US" dirty="0">
                <a:solidFill>
                  <a:srgbClr val="00B050"/>
                </a:solidFill>
              </a:rPr>
              <a:t>, loquacious, gabby; long-winded</a:t>
            </a:r>
          </a:p>
          <a:p>
            <a:r>
              <a:rPr lang="en-US" dirty="0" smtClean="0"/>
              <a:t>What word means the opposite of verbose (antonym)?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oncise</a:t>
            </a:r>
            <a:r>
              <a:rPr lang="en-US" dirty="0">
                <a:solidFill>
                  <a:srgbClr val="FF0000"/>
                </a:solidFill>
              </a:rPr>
              <a:t>, succinct, laconic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Monday, </a:t>
            </a:r>
            <a:r>
              <a:rPr lang="en-US" sz="4000" dirty="0" smtClean="0"/>
              <a:t>October 10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- 2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 </a:t>
            </a:r>
            <a:r>
              <a:rPr lang="en-US" sz="4000" dirty="0"/>
              <a:t>Block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49949"/>
            <a:ext cx="2774744" cy="23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Monday, </a:t>
            </a:r>
            <a:r>
              <a:rPr lang="en-US" sz="3900" dirty="0" smtClean="0"/>
              <a:t>October 10</a:t>
            </a:r>
            <a:r>
              <a:rPr lang="en-US" sz="3900" baseline="30000" dirty="0" smtClean="0"/>
              <a:t>th</a:t>
            </a:r>
            <a:r>
              <a:rPr lang="en-US" sz="3900" dirty="0" smtClean="0"/>
              <a:t> – 3</a:t>
            </a:r>
            <a:r>
              <a:rPr lang="en-US" sz="3900" baseline="30000" dirty="0" smtClean="0"/>
              <a:t>rd</a:t>
            </a:r>
            <a:r>
              <a:rPr lang="en-US" sz="3900" dirty="0" smtClean="0"/>
              <a:t>   </a:t>
            </a:r>
            <a:r>
              <a:rPr lang="en-US" sz="39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38791"/>
            <a:ext cx="3803904" cy="38770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verbose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 at right?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Example:  </a:t>
            </a:r>
            <a:r>
              <a:rPr lang="en-US" dirty="0" err="1" smtClean="0">
                <a:solidFill>
                  <a:srgbClr val="0070C0"/>
                </a:solidFill>
              </a:rPr>
              <a:t>Spidey</a:t>
            </a:r>
            <a:r>
              <a:rPr lang="en-US" dirty="0" smtClean="0">
                <a:solidFill>
                  <a:srgbClr val="0070C0"/>
                </a:solidFill>
              </a:rPr>
              <a:t> is hit with the King Pin’s Forget-a-</a:t>
            </a:r>
            <a:r>
              <a:rPr lang="en-US" dirty="0" err="1" smtClean="0">
                <a:solidFill>
                  <a:srgbClr val="0070C0"/>
                </a:solidFill>
              </a:rPr>
              <a:t>Nizer</a:t>
            </a:r>
            <a:r>
              <a:rPr lang="en-US" dirty="0" smtClean="0">
                <a:solidFill>
                  <a:srgbClr val="0070C0"/>
                </a:solidFill>
              </a:rPr>
              <a:t> Ray, which has a nasty side effect of excess </a:t>
            </a:r>
            <a:r>
              <a:rPr lang="en-US" b="1" dirty="0" smtClean="0">
                <a:solidFill>
                  <a:srgbClr val="0070C0"/>
                </a:solidFill>
              </a:rPr>
              <a:t>verbosity</a:t>
            </a:r>
            <a:r>
              <a:rPr lang="en-US" dirty="0" smtClean="0">
                <a:solidFill>
                  <a:srgbClr val="0070C0"/>
                </a:solidFill>
              </a:rPr>
              <a:t>.   </a:t>
            </a:r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verbose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99" y="2246067"/>
            <a:ext cx="4316801" cy="40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4000" dirty="0" smtClean="0"/>
              <a:t>Monday, October 10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- 4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Block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057400"/>
            <a:ext cx="4184904" cy="4059936"/>
          </a:xfrm>
        </p:spPr>
        <p:txBody>
          <a:bodyPr/>
          <a:lstStyle/>
          <a:p>
            <a:r>
              <a:rPr lang="en-US" dirty="0"/>
              <a:t>Can you </a:t>
            </a:r>
            <a:r>
              <a:rPr lang="en-US" dirty="0" smtClean="0"/>
              <a:t>come up with a sign that expresses the same message in 5 words or less?      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94049" cy="3877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Unscramble the </a:t>
            </a:r>
            <a:r>
              <a:rPr lang="en-US" dirty="0"/>
              <a:t>following analogy</a:t>
            </a:r>
            <a:r>
              <a:rPr lang="en-US" dirty="0" smtClean="0"/>
              <a:t>: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[cheerful</a:t>
            </a:r>
            <a:r>
              <a:rPr lang="en-US" dirty="0" smtClean="0">
                <a:solidFill>
                  <a:srgbClr val="7030A0"/>
                </a:solidFill>
              </a:rPr>
              <a:t>]</a:t>
            </a:r>
            <a:r>
              <a:rPr lang="en-US" dirty="0">
                <a:solidFill>
                  <a:srgbClr val="7030A0"/>
                </a:solidFill>
              </a:rPr>
              <a:t> [is to] </a:t>
            </a:r>
            <a:r>
              <a:rPr lang="en-US" dirty="0" smtClean="0">
                <a:solidFill>
                  <a:srgbClr val="7030A0"/>
                </a:solidFill>
              </a:rPr>
              <a:t> [Verbose] [succinct] [is to] [</a:t>
            </a:r>
            <a:r>
              <a:rPr lang="en-US" dirty="0">
                <a:solidFill>
                  <a:srgbClr val="7030A0"/>
                </a:solidFill>
              </a:rPr>
              <a:t>unhappy] [as] .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Verbose is to succinct as cheerful is to unhappy.</a:t>
            </a:r>
            <a:r>
              <a:rPr lang="en-US" dirty="0"/>
              <a:t>	</a:t>
            </a:r>
            <a:r>
              <a:rPr lang="en-US" dirty="0" smtClean="0"/>
              <a:t>[Antonyms]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2" y="3648656"/>
            <a:ext cx="2904048" cy="30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Tuesday, October 11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–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Block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3956304" cy="416052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definition of the word </a:t>
            </a:r>
            <a:r>
              <a:rPr lang="en-US" b="1" dirty="0" smtClean="0">
                <a:hlinkClick r:id="rId2"/>
              </a:rPr>
              <a:t>adversity</a:t>
            </a:r>
            <a:r>
              <a:rPr lang="en-US" b="1" dirty="0" smtClean="0"/>
              <a:t>      </a:t>
            </a:r>
            <a:r>
              <a:rPr lang="en-US" dirty="0" smtClean="0"/>
              <a:t>[</a:t>
            </a:r>
            <a:r>
              <a:rPr lang="en-US" dirty="0"/>
              <a:t>ad-</a:t>
            </a:r>
            <a:r>
              <a:rPr lang="en-US" b="1" dirty="0" err="1"/>
              <a:t>vur</a:t>
            </a:r>
            <a:r>
              <a:rPr lang="en-US" dirty="0"/>
              <a:t>-</a:t>
            </a:r>
            <a:r>
              <a:rPr lang="en-US" dirty="0" err="1"/>
              <a:t>si</a:t>
            </a:r>
            <a:r>
              <a:rPr lang="en-US" dirty="0"/>
              <a:t>-tee</a:t>
            </a:r>
            <a:r>
              <a:rPr lang="en-US" dirty="0" smtClean="0"/>
              <a:t>]</a:t>
            </a:r>
            <a:r>
              <a:rPr lang="en-US" b="1" dirty="0" smtClean="0"/>
              <a:t>?</a:t>
            </a:r>
            <a:endParaRPr lang="en-US" dirty="0"/>
          </a:p>
          <a:p>
            <a:r>
              <a:rPr lang="en-US" dirty="0" smtClean="0"/>
              <a:t>What part of speech is </a:t>
            </a:r>
            <a:r>
              <a:rPr lang="en-US" b="1" dirty="0" smtClean="0"/>
              <a:t>adversity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From the Old French </a:t>
            </a:r>
            <a:r>
              <a:rPr lang="en-US" b="1" dirty="0"/>
              <a:t>ad-</a:t>
            </a:r>
            <a:r>
              <a:rPr lang="en-US" dirty="0"/>
              <a:t> (</a:t>
            </a:r>
            <a:r>
              <a:rPr lang="en-US" i="1" dirty="0"/>
              <a:t>to, toward</a:t>
            </a:r>
            <a:r>
              <a:rPr lang="en-US" dirty="0"/>
              <a:t>)   + </a:t>
            </a:r>
            <a:r>
              <a:rPr lang="en-US" b="1" dirty="0" err="1"/>
              <a:t>vertere</a:t>
            </a:r>
            <a:r>
              <a:rPr lang="en-US" dirty="0"/>
              <a:t> (to turn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i="1" dirty="0" smtClean="0"/>
              <a:t>Other forms of the word include: </a:t>
            </a:r>
            <a:r>
              <a:rPr lang="en-US" dirty="0" smtClean="0">
                <a:solidFill>
                  <a:srgbClr val="FF0000"/>
                </a:solidFill>
              </a:rPr>
              <a:t>adverse</a:t>
            </a:r>
            <a:r>
              <a:rPr lang="en-US" dirty="0" smtClean="0"/>
              <a:t>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r>
              <a:rPr lang="en-US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5029200"/>
            <a:ext cx="4419600" cy="2231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sz="2000" b="1" dirty="0" smtClean="0"/>
              <a:t>Adversity</a:t>
            </a:r>
            <a:r>
              <a:rPr lang="en-US" sz="2000" dirty="0" smtClean="0"/>
              <a:t> makes men.</a:t>
            </a:r>
          </a:p>
          <a:p>
            <a:r>
              <a:rPr lang="en-US" sz="2000" dirty="0" smtClean="0"/>
              <a:t>  Prosperity makes monsters</a:t>
            </a:r>
            <a:r>
              <a:rPr lang="en-US" dirty="0" smtClean="0"/>
              <a:t>.”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-  Victor Hugo, </a:t>
            </a:r>
            <a:r>
              <a:rPr lang="en-US" sz="1500" dirty="0" smtClean="0"/>
              <a:t>French poet, 	playwright, novelist, artist, 	statesman, and human rights 	activist.   1802 - 1885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576379"/>
            <a:ext cx="2209800" cy="331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Adversity </a:t>
            </a:r>
            <a:r>
              <a:rPr lang="en-US" dirty="0" smtClean="0">
                <a:solidFill>
                  <a:srgbClr val="0070C0"/>
                </a:solidFill>
              </a:rPr>
              <a:t>– noun. Great trouble or difficulty.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What is another word for adversity (synonym)?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Quagmire</a:t>
            </a:r>
            <a:r>
              <a:rPr lang="en-US" dirty="0">
                <a:solidFill>
                  <a:srgbClr val="00B050"/>
                </a:solidFill>
              </a:rPr>
              <a:t>, calamity, </a:t>
            </a:r>
            <a:r>
              <a:rPr lang="en-US" dirty="0" smtClean="0">
                <a:solidFill>
                  <a:srgbClr val="00B050"/>
                </a:solidFill>
              </a:rPr>
              <a:t>catastrophe, challenge</a:t>
            </a:r>
          </a:p>
          <a:p>
            <a:r>
              <a:rPr lang="en-US" dirty="0" smtClean="0"/>
              <a:t>What word means the opposite of adversity (antonym)?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Blessing, fortune, boon, prosperity, benefit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Tuesday</a:t>
            </a:r>
            <a:r>
              <a:rPr lang="en-US" sz="3900" dirty="0"/>
              <a:t>, </a:t>
            </a:r>
            <a:r>
              <a:rPr lang="en-US" sz="3900" dirty="0" smtClean="0"/>
              <a:t>October 11</a:t>
            </a:r>
            <a:r>
              <a:rPr lang="en-US" sz="3900" baseline="30000" dirty="0" smtClean="0"/>
              <a:t>th</a:t>
            </a:r>
            <a:r>
              <a:rPr lang="en-US" sz="3900" dirty="0"/>
              <a:t> </a:t>
            </a:r>
            <a:r>
              <a:rPr lang="en-US" sz="3900" dirty="0" smtClean="0"/>
              <a:t>– 2</a:t>
            </a:r>
            <a:r>
              <a:rPr lang="en-US" sz="3900" baseline="30000" dirty="0" smtClean="0"/>
              <a:t>nd</a:t>
            </a:r>
            <a:r>
              <a:rPr lang="en-US" sz="3900" dirty="0" smtClean="0"/>
              <a:t>  </a:t>
            </a:r>
            <a:r>
              <a:rPr lang="en-US" sz="3900" dirty="0"/>
              <a:t>Block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5257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Adversidad</a:t>
            </a:r>
            <a:r>
              <a:rPr lang="en-US" dirty="0" smtClean="0"/>
              <a:t> is the Spanish translation of Adversity.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Tuesday</a:t>
            </a:r>
            <a:r>
              <a:rPr lang="en-US" sz="3900" dirty="0"/>
              <a:t>, </a:t>
            </a:r>
            <a:r>
              <a:rPr lang="en-US" sz="3900" dirty="0" smtClean="0"/>
              <a:t>October 11</a:t>
            </a:r>
            <a:r>
              <a:rPr lang="en-US" sz="3900" baseline="30000" dirty="0" smtClean="0"/>
              <a:t>th</a:t>
            </a:r>
            <a:r>
              <a:rPr lang="en-US" sz="3900" dirty="0"/>
              <a:t> </a:t>
            </a:r>
            <a:r>
              <a:rPr lang="en-US" sz="3900" dirty="0" smtClean="0"/>
              <a:t>– 3</a:t>
            </a:r>
            <a:r>
              <a:rPr lang="en-US" sz="3900" baseline="30000" dirty="0" smtClean="0"/>
              <a:t>rd</a:t>
            </a:r>
            <a:r>
              <a:rPr lang="en-US" sz="3900" dirty="0" smtClean="0"/>
              <a:t>   </a:t>
            </a:r>
            <a:r>
              <a:rPr lang="en-US" sz="3900" dirty="0"/>
              <a:t>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 you use the word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adversity </a:t>
            </a:r>
            <a:r>
              <a:rPr lang="en-US" dirty="0" smtClean="0"/>
              <a:t>to </a:t>
            </a:r>
            <a:r>
              <a:rPr lang="en-US" dirty="0"/>
              <a:t>describe the </a:t>
            </a:r>
            <a:r>
              <a:rPr lang="en-US" dirty="0" smtClean="0"/>
              <a:t>pictures </a:t>
            </a:r>
            <a:r>
              <a:rPr lang="en-US" dirty="0"/>
              <a:t>to the right</a:t>
            </a:r>
            <a:r>
              <a:rPr lang="en-US" dirty="0" smtClean="0"/>
              <a:t>?</a:t>
            </a:r>
          </a:p>
          <a:p>
            <a:r>
              <a:rPr lang="en-US" dirty="0" smtClean="0"/>
              <a:t>Americans experienced </a:t>
            </a:r>
            <a:r>
              <a:rPr lang="en-US" b="1" dirty="0" smtClean="0"/>
              <a:t>adversity</a:t>
            </a:r>
            <a:r>
              <a:rPr lang="en-US" dirty="0" smtClean="0"/>
              <a:t> like never before during the Great Depression.  </a:t>
            </a:r>
          </a:p>
          <a:p>
            <a:r>
              <a:rPr lang="en-US" i="1" dirty="0" smtClean="0"/>
              <a:t>Now </a:t>
            </a:r>
            <a:r>
              <a:rPr lang="en-US" i="1" dirty="0"/>
              <a:t>write your own sentence using the word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adversity </a:t>
            </a:r>
            <a:r>
              <a:rPr lang="en-US" i="1" dirty="0" smtClean="0"/>
              <a:t>in </a:t>
            </a:r>
            <a:r>
              <a:rPr lang="en-US" i="1" dirty="0"/>
              <a:t>a manner that illustrates your understanding of the word.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32096"/>
            <a:ext cx="2819400" cy="3661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89" y="2286000"/>
            <a:ext cx="44842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2600</TotalTime>
  <Words>1268</Words>
  <Application>Microsoft Office PowerPoint</Application>
  <PresentationFormat>On-screen Show (4:3)</PresentationFormat>
  <Paragraphs>136</Paragraphs>
  <Slides>22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Hardcover</vt:lpstr>
      <vt:lpstr>Word of the Day</vt:lpstr>
      <vt:lpstr>Word of the Day</vt:lpstr>
      <vt:lpstr>Monday, October 10th – 1st Block</vt:lpstr>
      <vt:lpstr>Monday, October 10th - 2nd  Block</vt:lpstr>
      <vt:lpstr>Monday, October 10th – 3rd   Block</vt:lpstr>
      <vt:lpstr>Monday, October 10th - 4th Block</vt:lpstr>
      <vt:lpstr>Tuesday, October 11th – 1st Block</vt:lpstr>
      <vt:lpstr>Tuesday, October 11th – 2nd  Block</vt:lpstr>
      <vt:lpstr>Tuesday, October 11th – 3rd   Block</vt:lpstr>
      <vt:lpstr>Tuesday, October 11th - 4th Block</vt:lpstr>
      <vt:lpstr>Wednesday, October 12th – 1st Block</vt:lpstr>
      <vt:lpstr>Wednesday, October 12th – 2nd  Block</vt:lpstr>
      <vt:lpstr>Wednesday, October 12th – 3rd   Block</vt:lpstr>
      <vt:lpstr>Wednesday, October 12th – 4th Block</vt:lpstr>
      <vt:lpstr>Thursday, October 13th – 1st Block</vt:lpstr>
      <vt:lpstr>Thursday, October 13th - 2nd  Block</vt:lpstr>
      <vt:lpstr>Thursday, October 13th – 3rd   Block</vt:lpstr>
      <vt:lpstr>Thursday, October 13th – 4th Block</vt:lpstr>
      <vt:lpstr>Friday, October 14th – 1st Block</vt:lpstr>
      <vt:lpstr>Friday, October 14th - 2nd  Block</vt:lpstr>
      <vt:lpstr>Friday, October 14th – 3rd   Block</vt:lpstr>
      <vt:lpstr>Friday, October 14th – 4th Block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158</cp:revision>
  <dcterms:created xsi:type="dcterms:W3CDTF">2011-08-14T13:16:45Z</dcterms:created>
  <dcterms:modified xsi:type="dcterms:W3CDTF">2011-10-09T17:26:59Z</dcterms:modified>
</cp:coreProperties>
</file>