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  <p:sldId id="289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788"/>
    <a:srgbClr val="FF6699"/>
    <a:srgbClr val="00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estee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adulate" TargetMode="Externa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howjsay.com/index.php?word=laud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exalt&amp;submit=Submit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5/Washington_Crossing_the_Delaware_by_Emanuel_Leutze,_MMA-NYC,_1851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acclai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d/d6/Eisenhower_d-day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2174796"/>
            <a:ext cx="830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Monday,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January 9</a:t>
            </a:r>
            <a:r>
              <a:rPr lang="en-US" sz="4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Friday, January 13</a:t>
            </a:r>
            <a:r>
              <a:rPr lang="en-US" sz="4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4600" b="1" dirty="0" smtClean="0">
                <a:solidFill>
                  <a:srgbClr val="C00000"/>
                </a:solidFill>
              </a:rPr>
              <a:t>   </a:t>
            </a:r>
            <a:endParaRPr lang="en-US" sz="46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685800"/>
            <a:ext cx="73152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Word of the 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85" y="457200"/>
            <a:ext cx="7123080" cy="924475"/>
          </a:xfrm>
        </p:spPr>
        <p:txBody>
          <a:bodyPr/>
          <a:lstStyle/>
          <a:p>
            <a:pPr algn="ctr"/>
            <a:r>
              <a:rPr lang="en-US" sz="2800" dirty="0" smtClean="0"/>
              <a:t>Wednesday, January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28477" cy="4432301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/>
              <a:t>esteem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do you pronounce the word </a:t>
            </a:r>
            <a:r>
              <a:rPr lang="en-US" dirty="0" smtClean="0">
                <a:hlinkClick r:id="rId3"/>
              </a:rPr>
              <a:t>esteem</a:t>
            </a:r>
            <a:r>
              <a:rPr lang="en-US" dirty="0" smtClean="0"/>
              <a:t>? [</a:t>
            </a:r>
            <a:r>
              <a:rPr lang="en-US" dirty="0" err="1" smtClean="0"/>
              <a:t>ih-</a:t>
            </a:r>
            <a:r>
              <a:rPr lang="en-US" b="1" dirty="0" err="1" smtClean="0"/>
              <a:t>steem</a:t>
            </a:r>
            <a:r>
              <a:rPr lang="en-US" dirty="0" smtClean="0"/>
              <a:t>]?</a:t>
            </a:r>
            <a:endParaRPr lang="en-US" dirty="0"/>
          </a:p>
          <a:p>
            <a:r>
              <a:rPr lang="en-US" dirty="0" smtClean="0"/>
              <a:t>What part of speech is esteem?</a:t>
            </a:r>
            <a:endParaRPr lang="en-US" dirty="0"/>
          </a:p>
          <a:p>
            <a:r>
              <a:rPr lang="en-US" dirty="0"/>
              <a:t>From the Latin </a:t>
            </a:r>
            <a:r>
              <a:rPr lang="en-US" b="1" dirty="0" err="1" smtClean="0"/>
              <a:t>aestimare</a:t>
            </a:r>
            <a:r>
              <a:rPr lang="en-US" dirty="0" smtClean="0"/>
              <a:t> (</a:t>
            </a:r>
            <a:r>
              <a:rPr lang="en-US" i="1" dirty="0" smtClean="0"/>
              <a:t>to </a:t>
            </a:r>
            <a:r>
              <a:rPr lang="en-US" i="1" dirty="0" err="1" smtClean="0"/>
              <a:t>valule</a:t>
            </a:r>
            <a:r>
              <a:rPr lang="en-US" i="1" dirty="0" smtClean="0"/>
              <a:t>, appraise</a:t>
            </a:r>
            <a:r>
              <a:rPr lang="en-US" dirty="0" smtClean="0"/>
              <a:t>)  </a:t>
            </a:r>
            <a:endParaRPr lang="en-US" dirty="0"/>
          </a:p>
          <a:p>
            <a:r>
              <a:rPr lang="en-US" i="1" dirty="0" smtClean="0"/>
              <a:t>Other forms of the word include:  </a:t>
            </a:r>
            <a:r>
              <a:rPr lang="en-US" b="1" dirty="0" err="1" smtClean="0">
                <a:solidFill>
                  <a:srgbClr val="FFFF00"/>
                </a:solidFill>
              </a:rPr>
              <a:t>unesteemed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Related to:  </a:t>
            </a:r>
            <a:r>
              <a:rPr lang="en-US" b="1" dirty="0" smtClean="0">
                <a:solidFill>
                  <a:srgbClr val="C00000"/>
                </a:solidFill>
              </a:rPr>
              <a:t>estimable </a:t>
            </a: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1486" y="4724400"/>
            <a:ext cx="418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“That which we obtain too easily, we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esteem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too lightly.”     		    	-- Old Proverb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tore.craftsbyveronica.com/images/graduation%20category%20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54" y="1524000"/>
            <a:ext cx="3457575" cy="29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Wednesday, </a:t>
            </a:r>
            <a:r>
              <a:rPr lang="en-US" sz="2800" dirty="0"/>
              <a:t>January </a:t>
            </a:r>
            <a:r>
              <a:rPr lang="en-US" sz="2800" dirty="0" smtClean="0"/>
              <a:t>11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2</a:t>
            </a:r>
            <a:r>
              <a:rPr lang="en-US" sz="2800" baseline="30000" dirty="0" smtClean="0"/>
              <a:t>nd </a:t>
            </a:r>
            <a:r>
              <a:rPr lang="en-US" sz="2800" dirty="0" smtClean="0"/>
              <a:t>Block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752600"/>
            <a:ext cx="7745505" cy="387781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Esteem </a:t>
            </a:r>
            <a:r>
              <a:rPr lang="en-US" sz="2000" dirty="0" smtClean="0">
                <a:solidFill>
                  <a:srgbClr val="FFFF00"/>
                </a:solidFill>
              </a:rPr>
              <a:t>– verb. </a:t>
            </a:r>
            <a:r>
              <a:rPr lang="en-US" sz="2000" dirty="0" smtClean="0">
                <a:solidFill>
                  <a:srgbClr val="FFC000"/>
                </a:solidFill>
              </a:rPr>
              <a:t>To value highly; to have great regard for. 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/>
              <a:t>What is another word for esteem (synonym)?</a:t>
            </a:r>
          </a:p>
          <a:p>
            <a:r>
              <a:rPr lang="en-US" sz="2000" b="1" dirty="0" smtClean="0">
                <a:solidFill>
                  <a:srgbClr val="00FF00"/>
                </a:solidFill>
              </a:rPr>
              <a:t>Revere, respect, appreciate, cherish, admire</a:t>
            </a:r>
          </a:p>
          <a:p>
            <a:r>
              <a:rPr lang="en-US" sz="2000" dirty="0" smtClean="0"/>
              <a:t>What word means the opposite of esteem (antonym)?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Disdain, disrespect, dislike, ridicule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Wednesday, </a:t>
            </a:r>
            <a:r>
              <a:rPr lang="en-US" sz="2800" dirty="0"/>
              <a:t>January </a:t>
            </a:r>
            <a:r>
              <a:rPr lang="en-US" sz="2800" dirty="0" smtClean="0"/>
              <a:t>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5787"/>
            <a:ext cx="7696200" cy="2030413"/>
          </a:xfrm>
        </p:spPr>
        <p:txBody>
          <a:bodyPr>
            <a:normAutofit/>
          </a:bodyPr>
          <a:lstStyle/>
          <a:p>
            <a:r>
              <a:rPr lang="en-US" dirty="0" smtClean="0"/>
              <a:t>Can you use </a:t>
            </a:r>
            <a:r>
              <a:rPr lang="en-US" dirty="0"/>
              <a:t>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esteem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this picture?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 Frodo the hobbit held Gandalf in high esteem.  The wizard certainly felt the same way toward the brave hobbit.  </a:t>
            </a:r>
            <a:endParaRPr lang="en-US" u="sng" dirty="0" smtClean="0"/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esteem</a:t>
            </a:r>
            <a:r>
              <a:rPr lang="en-US" dirty="0" smtClean="0"/>
              <a:t>, to </a:t>
            </a:r>
            <a:r>
              <a:rPr lang="en-US" i="1" dirty="0" smtClean="0"/>
              <a:t>demonstrate your understanding of the word. </a:t>
            </a:r>
            <a:endParaRPr lang="en-US" i="1" dirty="0"/>
          </a:p>
        </p:txBody>
      </p:sp>
      <p:pic>
        <p:nvPicPr>
          <p:cNvPr id="2050" name="Picture 2" descr="http://affordablehousinginstitute.org/blogs/us/wp-content/uploads/gandalf_frodo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71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pPr algn="ctr"/>
            <a:r>
              <a:rPr lang="en-US" sz="2800" dirty="0" smtClean="0"/>
              <a:t>Wednesday, </a:t>
            </a:r>
            <a:r>
              <a:rPr lang="en-US" sz="2800" dirty="0"/>
              <a:t>January </a:t>
            </a:r>
            <a:r>
              <a:rPr lang="en-US" sz="2800" dirty="0" smtClean="0"/>
              <a:t>11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4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057" y="15240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Does the picture relate to our Word of the Day,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esteem</a:t>
            </a:r>
            <a:r>
              <a:rPr lang="en-US" dirty="0" smtClean="0"/>
              <a:t>?  Why?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194049" cy="41665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you complete the following analogy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Esteem is to admire, as ______ is to conflagration.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Roaring fire, bonfire, conflict, etc.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[Synonyms]</a:t>
            </a:r>
          </a:p>
          <a:p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smartsayingsfortoday.files.wordpress.com/2010/07/father-son-hats-1840799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070225" cy="384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Thursday, January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699877" cy="4051301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/>
              <a:t>adulate?</a:t>
            </a:r>
          </a:p>
          <a:p>
            <a:r>
              <a:rPr lang="en-US" dirty="0" smtClean="0"/>
              <a:t>How do you pronounce </a:t>
            </a:r>
            <a:r>
              <a:rPr lang="en-US" b="1" dirty="0" smtClean="0">
                <a:hlinkClick r:id="rId3"/>
              </a:rPr>
              <a:t>adulate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en-US" dirty="0" err="1"/>
              <a:t>aj</a:t>
            </a:r>
            <a:r>
              <a:rPr lang="en-US" dirty="0"/>
              <a:t>-uh-</a:t>
            </a:r>
            <a:r>
              <a:rPr lang="en-US" dirty="0" err="1"/>
              <a:t>leyt</a:t>
            </a:r>
            <a:r>
              <a:rPr lang="en-US" dirty="0" smtClean="0"/>
              <a:t>]?</a:t>
            </a:r>
            <a:endParaRPr lang="en-US" dirty="0"/>
          </a:p>
          <a:p>
            <a:r>
              <a:rPr lang="en-US" dirty="0" smtClean="0"/>
              <a:t>What part of speech is adulate?</a:t>
            </a:r>
            <a:endParaRPr lang="en-US" dirty="0"/>
          </a:p>
          <a:p>
            <a:r>
              <a:rPr lang="en-US" dirty="0"/>
              <a:t>From the Latin  </a:t>
            </a:r>
            <a:r>
              <a:rPr lang="en-US" b="1" dirty="0" err="1" smtClean="0"/>
              <a:t>adulari</a:t>
            </a:r>
            <a:r>
              <a:rPr lang="en-US" b="1" dirty="0" smtClean="0"/>
              <a:t> </a:t>
            </a:r>
            <a:r>
              <a:rPr lang="en-US" dirty="0" smtClean="0"/>
              <a:t>(to flatter) 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 </a:t>
            </a:r>
            <a:r>
              <a:rPr lang="en-US" b="1" dirty="0" smtClean="0">
                <a:solidFill>
                  <a:srgbClr val="FFFF00"/>
                </a:solidFill>
              </a:rPr>
              <a:t>adulation </a:t>
            </a:r>
            <a:r>
              <a:rPr lang="en-US" dirty="0" smtClean="0"/>
              <a:t>(noun), 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adulator </a:t>
            </a:r>
            <a:r>
              <a:rPr lang="en-US" dirty="0" smtClean="0"/>
              <a:t>(noun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47244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“The only players that are having fun are those having a good year, feasting on pitching or blowing down hitters and garnering all the </a:t>
            </a:r>
            <a:r>
              <a:rPr lang="en-US" sz="1600" b="1" dirty="0" smtClean="0">
                <a:solidFill>
                  <a:schemeClr val="bg1"/>
                </a:solidFill>
              </a:rPr>
              <a:t>adulation</a:t>
            </a:r>
            <a:r>
              <a:rPr lang="en-US" sz="1600" dirty="0" smtClean="0">
                <a:solidFill>
                  <a:schemeClr val="bg1"/>
                </a:solidFill>
              </a:rPr>
              <a:t> that goes with it.” 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 -- Dave Winfield,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baseball Hall of Famer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cdn.bleacherreport.net/images_root/slides/photos/000/642/686/dave_winfield_padres_batting_photofile_display_image.jpg?12952639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362200" cy="29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aseballsblackheritage.com/wp-content/uploads/2011/05/Dave-Winfiel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26706"/>
            <a:ext cx="2362200" cy="28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ssets.nydailynews.com/polopoly_fs/1.464164!/img/httpImage/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31" y="1626706"/>
            <a:ext cx="3595108" cy="28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davewinfieldhof.com/assets/images/an_hon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7" y="1676774"/>
            <a:ext cx="4672218" cy="27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Thursday, </a:t>
            </a:r>
            <a:r>
              <a:rPr lang="en-US" sz="2800" dirty="0"/>
              <a:t>January </a:t>
            </a:r>
            <a:r>
              <a:rPr lang="en-US" sz="2800" dirty="0" smtClean="0"/>
              <a:t>12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</a:t>
            </a:r>
            <a:r>
              <a:rPr lang="en-US" sz="2800" dirty="0"/>
              <a:t>Block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Adulate </a:t>
            </a:r>
            <a:r>
              <a:rPr lang="en-US" dirty="0" smtClean="0">
                <a:solidFill>
                  <a:srgbClr val="FFFF00"/>
                </a:solidFill>
              </a:rPr>
              <a:t>– verb. To praise or flatter greatly; to fawn over; to show excessive devotion to.    </a:t>
            </a:r>
          </a:p>
          <a:p>
            <a:r>
              <a:rPr lang="en-US" dirty="0" smtClean="0"/>
              <a:t>What is another word (or phrase) for adulate (synonym)?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Fall all over, fawn, gush, praise, worship, blandish</a:t>
            </a:r>
            <a:endParaRPr lang="en-US" dirty="0">
              <a:solidFill>
                <a:srgbClr val="00FF00"/>
              </a:solidFill>
            </a:endParaRPr>
          </a:p>
          <a:p>
            <a:r>
              <a:rPr lang="en-US" dirty="0" smtClean="0"/>
              <a:t>What word or phrase means the opposite of  adulate (antonym)?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Criticize, denounce, insult, condemn, castigate, belittle</a:t>
            </a:r>
            <a:endParaRPr lang="en-US" dirty="0">
              <a:solidFill>
                <a:srgbClr val="FF6699"/>
              </a:solidFill>
            </a:endParaRP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Thursday, </a:t>
            </a:r>
            <a:r>
              <a:rPr lang="en-US" sz="2800" dirty="0"/>
              <a:t>January </a:t>
            </a:r>
            <a:r>
              <a:rPr lang="en-US" sz="2800" dirty="0" smtClean="0"/>
              <a:t>12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 </a:t>
            </a:r>
            <a:r>
              <a:rPr lang="en-US" sz="2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794919" cy="4051301"/>
          </a:xfrm>
        </p:spPr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adulate </a:t>
            </a:r>
            <a:r>
              <a:rPr lang="en-US" dirty="0" smtClean="0"/>
              <a:t>(or a form of the word) to </a:t>
            </a:r>
            <a:r>
              <a:rPr lang="en-US" dirty="0"/>
              <a:t>describe </a:t>
            </a:r>
            <a:r>
              <a:rPr lang="en-US" dirty="0" smtClean="0"/>
              <a:t>this picture?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 The crowd of supporters at the rally were exuberant in their </a:t>
            </a:r>
            <a:r>
              <a:rPr lang="en-US" b="1" dirty="0" smtClean="0"/>
              <a:t>adulation</a:t>
            </a:r>
            <a:r>
              <a:rPr lang="en-US" dirty="0" smtClean="0"/>
              <a:t> for President Obama.  </a:t>
            </a:r>
            <a:endParaRPr lang="en-US" u="sng" dirty="0"/>
          </a:p>
          <a:p>
            <a:r>
              <a:rPr lang="en-US" i="1" dirty="0"/>
              <a:t>Now write your own sentence using the word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adulate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i="1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talkingpointsmemo.com/assets_c/2011/10/obama-adulation-3-oct-2011-cropped-proto-custom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88" y="2362200"/>
            <a:ext cx="483023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9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pPr algn="ctr"/>
            <a:r>
              <a:rPr lang="en-US" dirty="0" smtClean="0"/>
              <a:t>Thursday, </a:t>
            </a:r>
            <a:r>
              <a:rPr lang="en-US" dirty="0"/>
              <a:t>January </a:t>
            </a:r>
            <a:r>
              <a:rPr lang="en-US" dirty="0" smtClean="0"/>
              <a:t>12</a:t>
            </a:r>
            <a:r>
              <a:rPr lang="en-US" baseline="30000" dirty="0" smtClean="0"/>
              <a:t>th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19600" y="1793963"/>
            <a:ext cx="3776077" cy="4051301"/>
          </a:xfrm>
        </p:spPr>
        <p:txBody>
          <a:bodyPr>
            <a:normAutofit/>
          </a:bodyPr>
          <a:lstStyle/>
          <a:p>
            <a:r>
              <a:rPr lang="en-US" dirty="0" smtClean="0"/>
              <a:t>What’s wrong with the following analogy: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900" dirty="0" smtClean="0"/>
              <a:t>Adulate is to praise, as precarious is to certain.</a:t>
            </a:r>
          </a:p>
          <a:p>
            <a:pPr marL="0" indent="0" algn="ctr">
              <a:buNone/>
            </a:pPr>
            <a:endParaRPr lang="en-US" sz="1900" dirty="0"/>
          </a:p>
          <a:p>
            <a:r>
              <a:rPr lang="en-US" dirty="0" smtClean="0"/>
              <a:t>Adulate and praise are synonyms, while precarious and certain are antonyms.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you think of another image that relates to the term </a:t>
            </a:r>
            <a:r>
              <a:rPr lang="en-US" b="1" dirty="0" smtClean="0"/>
              <a:t>adulate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122" name="Picture 2" descr="http://cdn1.media.cyclingnews.futurecdn.net/photos/2004/jan04/tdu/stage6/Img_7183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124200"/>
            <a:ext cx="41189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75" y="6096000"/>
            <a:ext cx="411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Cyclist Pat </a:t>
            </a:r>
            <a:r>
              <a:rPr lang="en-US" dirty="0" err="1" smtClean="0">
                <a:solidFill>
                  <a:srgbClr val="002060"/>
                </a:solidFill>
              </a:rPr>
              <a:t>Jonker</a:t>
            </a:r>
            <a:r>
              <a:rPr lang="en-US" dirty="0" smtClean="0">
                <a:solidFill>
                  <a:srgbClr val="002060"/>
                </a:solidFill>
              </a:rPr>
              <a:t> gets the adulation of the crowd.</a:t>
            </a:r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8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baseline="30000" dirty="0" smtClean="0"/>
              <a:t>th</a:t>
            </a:r>
            <a:r>
              <a:rPr lang="en-US" dirty="0" smtClean="0"/>
              <a:t>!   Did you know??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4252119" cy="4260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According to the folks at National Geographic, the superstitions surrounding Friday the 13</a:t>
            </a:r>
            <a:r>
              <a:rPr lang="en-US" b="1" baseline="30000" dirty="0" smtClean="0"/>
              <a:t>th</a:t>
            </a:r>
            <a:r>
              <a:rPr lang="en-US" b="1" dirty="0" smtClean="0"/>
              <a:t> have their origins in Norse myth and Christian tradition.  </a:t>
            </a:r>
          </a:p>
          <a:p>
            <a:r>
              <a:rPr lang="en-US" b="1" dirty="0" smtClean="0"/>
              <a:t>Friday was considered unlucky by many because it was the day in which Jesus was crucified.  </a:t>
            </a:r>
          </a:p>
          <a:p>
            <a:r>
              <a:rPr lang="en-US" b="1" dirty="0" smtClean="0"/>
              <a:t>The Norse tell a story in which Loki, the god of mischief, was the 13</a:t>
            </a:r>
            <a:r>
              <a:rPr lang="en-US" b="1" baseline="30000" dirty="0" smtClean="0"/>
              <a:t>th</a:t>
            </a:r>
            <a:r>
              <a:rPr lang="en-US" b="1" dirty="0" smtClean="0"/>
              <a:t> (uninvited) guest at a party which ultimately ended in the death of Balder, the god of Joy and Gladness.  The earth grew dark and cold at his death.</a:t>
            </a:r>
          </a:p>
          <a:p>
            <a:r>
              <a:rPr lang="en-US" b="1" dirty="0" smtClean="0"/>
              <a:t>Also, Judas Iscariot was considered the 13</a:t>
            </a:r>
            <a:r>
              <a:rPr lang="en-US" b="1" baseline="30000" dirty="0" smtClean="0"/>
              <a:t>th</a:t>
            </a:r>
            <a:r>
              <a:rPr lang="en-US" b="1" dirty="0" smtClean="0"/>
              <a:t>  guest at the Last Supper before he left to betray Jesus. 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4855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/>
              <a:t>For those of you who suffer from </a:t>
            </a:r>
            <a:r>
              <a:rPr lang="en-US" sz="1600" b="1" dirty="0" err="1" smtClean="0"/>
              <a:t>friggatriskaidekaphobia</a:t>
            </a:r>
            <a:r>
              <a:rPr lang="en-US" sz="1600" dirty="0" smtClean="0"/>
              <a:t> – Fear of Friday the 13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- here’s </a:t>
            </a:r>
            <a:r>
              <a:rPr lang="en-US" sz="1600" dirty="0"/>
              <a:t>a bit of Irish luck to see you through to </a:t>
            </a:r>
            <a:r>
              <a:rPr lang="en-US" sz="1600" dirty="0" smtClean="0"/>
              <a:t>Saturday</a:t>
            </a:r>
            <a:r>
              <a:rPr lang="en-US" sz="1600" b="1" i="1" dirty="0" smtClean="0"/>
              <a:t>.  </a:t>
            </a:r>
          </a:p>
          <a:p>
            <a:pPr marL="0" indent="0" algn="ctr">
              <a:buNone/>
            </a:pPr>
            <a:endParaRPr lang="en-US" sz="1600" b="1" i="1" dirty="0"/>
          </a:p>
          <a:p>
            <a:pPr marL="0" indent="0" algn="ctr">
              <a:buNone/>
            </a:pPr>
            <a:endParaRPr lang="en-US" sz="1600" b="1" i="1" dirty="0" smtClean="0"/>
          </a:p>
          <a:p>
            <a:pPr marL="0" indent="0" algn="ctr">
              <a:buNone/>
            </a:pPr>
            <a:endParaRPr lang="en-US" sz="1600" b="1" i="1" dirty="0"/>
          </a:p>
          <a:p>
            <a:pPr marL="0" indent="0" algn="ctr">
              <a:buNone/>
            </a:pPr>
            <a:endParaRPr lang="en-US" sz="1600" b="1" i="1" dirty="0" smtClean="0"/>
          </a:p>
          <a:p>
            <a:pPr marL="0" indent="0" algn="ctr">
              <a:buNone/>
            </a:pPr>
            <a:endParaRPr lang="en-US" sz="1600" b="1" i="1" dirty="0"/>
          </a:p>
          <a:p>
            <a:pPr marL="0" indent="0" algn="ctr">
              <a:buNone/>
            </a:pPr>
            <a:endParaRPr lang="en-US" sz="1600" b="1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1400" i="1" dirty="0" smtClean="0"/>
              <a:t>(As my Geography students know, Friday is named for the Norse goddess </a:t>
            </a:r>
            <a:r>
              <a:rPr lang="en-US" sz="1400" i="1" dirty="0" err="1" smtClean="0"/>
              <a:t>Frigga</a:t>
            </a:r>
            <a:r>
              <a:rPr lang="en-US" sz="1400" i="1" dirty="0" smtClean="0"/>
              <a:t>.)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70252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http://news.nationalgeographic.com/news/2004/02/0212_040212_friday13.html</a:t>
            </a:r>
          </a:p>
        </p:txBody>
      </p:sp>
      <p:pic>
        <p:nvPicPr>
          <p:cNvPr id="1026" name="Picture 2" descr="http://farm1.static.flickr.com/44/121554361_bc14f94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2952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5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5323" cy="924475"/>
          </a:xfrm>
        </p:spPr>
        <p:txBody>
          <a:bodyPr/>
          <a:lstStyle/>
          <a:p>
            <a:pPr algn="ctr"/>
            <a:r>
              <a:rPr lang="en-US" dirty="0" smtClean="0"/>
              <a:t>Friday, January 13</a:t>
            </a:r>
            <a:r>
              <a:rPr lang="en-US" baseline="30000" dirty="0" smtClean="0"/>
              <a:t>th</a:t>
            </a:r>
            <a:r>
              <a:rPr lang="en-US" dirty="0" smtClean="0"/>
              <a:t> - 1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sz="3100" dirty="0" smtClean="0"/>
              <a:t>Block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809749"/>
            <a:ext cx="3657600" cy="4051301"/>
          </a:xfrm>
        </p:spPr>
        <p:txBody>
          <a:bodyPr>
            <a:normAutofit/>
          </a:bodyPr>
          <a:lstStyle/>
          <a:p>
            <a:r>
              <a:rPr lang="en-US" dirty="0"/>
              <a:t>What is the definition of the </a:t>
            </a:r>
            <a:r>
              <a:rPr lang="en-US" dirty="0" smtClean="0"/>
              <a:t>word </a:t>
            </a:r>
            <a:r>
              <a:rPr lang="en-US" b="1" dirty="0" smtClean="0"/>
              <a:t>laud</a:t>
            </a:r>
            <a:r>
              <a:rPr lang="en-US" dirty="0" smtClean="0"/>
              <a:t>?  </a:t>
            </a:r>
          </a:p>
          <a:p>
            <a:r>
              <a:rPr lang="en-US" dirty="0" smtClean="0"/>
              <a:t>How do you pronounce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laud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[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lawd</a:t>
            </a:r>
            <a:r>
              <a:rPr lang="en-US" dirty="0" smtClean="0"/>
              <a:t>]?</a:t>
            </a:r>
            <a:endParaRPr lang="en-US" dirty="0"/>
          </a:p>
          <a:p>
            <a:r>
              <a:rPr lang="en-US" dirty="0"/>
              <a:t>What part of speech </a:t>
            </a:r>
            <a:r>
              <a:rPr lang="en-US" dirty="0" smtClean="0"/>
              <a:t>is laud?</a:t>
            </a:r>
            <a:endParaRPr lang="en-US" dirty="0"/>
          </a:p>
          <a:p>
            <a:r>
              <a:rPr lang="en-US" dirty="0"/>
              <a:t> From the </a:t>
            </a:r>
            <a:r>
              <a:rPr lang="en-US" dirty="0" smtClean="0"/>
              <a:t>Latin </a:t>
            </a:r>
            <a:r>
              <a:rPr lang="en-US" b="1" dirty="0" err="1" smtClean="0"/>
              <a:t>laudere</a:t>
            </a:r>
            <a:r>
              <a:rPr lang="en-US" b="1" dirty="0" smtClean="0"/>
              <a:t> </a:t>
            </a:r>
            <a:r>
              <a:rPr lang="en-US" dirty="0" smtClean="0"/>
              <a:t>  (</a:t>
            </a:r>
            <a:r>
              <a:rPr lang="en-US" i="1" dirty="0" smtClean="0"/>
              <a:t>to praise</a:t>
            </a:r>
            <a:r>
              <a:rPr lang="en-US" dirty="0" smtClean="0"/>
              <a:t>)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i="1" dirty="0" smtClean="0"/>
              <a:t>Word variations: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(noun),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laudatory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(noun),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unlauded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8162" y="48768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</a:t>
            </a:r>
            <a:r>
              <a:rPr lang="en-US" dirty="0">
                <a:solidFill>
                  <a:schemeClr val="bg1"/>
                </a:solidFill>
              </a:rPr>
              <a:t>Rev. Martin Luther King Jr.’s legacy as a preacher of peace and tolerance was </a:t>
            </a:r>
            <a:r>
              <a:rPr lang="en-US" b="1" dirty="0">
                <a:solidFill>
                  <a:schemeClr val="bg1"/>
                </a:solidFill>
              </a:rPr>
              <a:t>lauded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yesterday…”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-- </a:t>
            </a:r>
            <a:r>
              <a:rPr lang="en-US" dirty="0" err="1" smtClean="0">
                <a:solidFill>
                  <a:schemeClr val="bg1"/>
                </a:solidFill>
              </a:rPr>
              <a:t>Errin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Haines, </a:t>
            </a:r>
            <a:r>
              <a:rPr lang="en-US" dirty="0" smtClean="0">
                <a:solidFill>
                  <a:schemeClr val="bg1"/>
                </a:solidFill>
              </a:rPr>
              <a:t>Associated 	Press, January 18, 2011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http://seattletimes.nwsource.com/art/mlk/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2" y="1828800"/>
            <a:ext cx="4267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33400"/>
            <a:ext cx="7123080" cy="76200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Monday, January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2504" cy="4059936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b="1" dirty="0" smtClean="0"/>
              <a:t>definition </a:t>
            </a:r>
            <a:r>
              <a:rPr lang="en-US" dirty="0" smtClean="0"/>
              <a:t>of the word </a:t>
            </a:r>
            <a:r>
              <a:rPr lang="en-US" b="1" dirty="0" smtClean="0"/>
              <a:t>exalt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do you pronounce the word </a:t>
            </a:r>
            <a:r>
              <a:rPr lang="en-US" b="1" dirty="0" smtClean="0">
                <a:hlinkClick r:id="rId3"/>
              </a:rPr>
              <a:t>exalt</a:t>
            </a:r>
            <a:r>
              <a:rPr lang="en-US" dirty="0" smtClean="0"/>
              <a:t>? [</a:t>
            </a:r>
            <a:r>
              <a:rPr lang="en-US" dirty="0" err="1" smtClean="0"/>
              <a:t>ig-</a:t>
            </a:r>
            <a:r>
              <a:rPr lang="en-US" b="1" dirty="0" err="1" smtClean="0"/>
              <a:t>zawlt</a:t>
            </a:r>
            <a:r>
              <a:rPr lang="en-US" dirty="0" smtClean="0"/>
              <a:t>]</a:t>
            </a:r>
          </a:p>
          <a:p>
            <a:r>
              <a:rPr lang="en-US" dirty="0" smtClean="0"/>
              <a:t>What part of speech is </a:t>
            </a:r>
            <a:r>
              <a:rPr lang="en-US" b="1" dirty="0" smtClean="0"/>
              <a:t>exalt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Latin </a:t>
            </a:r>
            <a:r>
              <a:rPr lang="en-US" b="1" dirty="0" smtClean="0"/>
              <a:t>ex – </a:t>
            </a:r>
            <a:r>
              <a:rPr lang="en-US" dirty="0" smtClean="0"/>
              <a:t>(out, up) + </a:t>
            </a:r>
            <a:r>
              <a:rPr lang="en-US" b="1" dirty="0" err="1" smtClean="0"/>
              <a:t>altus</a:t>
            </a:r>
            <a:r>
              <a:rPr lang="en-US" b="1" dirty="0" smtClean="0"/>
              <a:t> </a:t>
            </a:r>
            <a:r>
              <a:rPr lang="en-US" dirty="0" smtClean="0"/>
              <a:t>(high)  </a:t>
            </a:r>
            <a:endParaRPr lang="en-US" i="1" dirty="0" smtClean="0"/>
          </a:p>
          <a:p>
            <a:r>
              <a:rPr lang="en-US" i="1" dirty="0" smtClean="0"/>
              <a:t>Other forms of the word include: </a:t>
            </a:r>
            <a:r>
              <a:rPr lang="en-US" b="1" dirty="0" smtClean="0">
                <a:solidFill>
                  <a:srgbClr val="C00000"/>
                </a:solidFill>
              </a:rPr>
              <a:t>exalter </a:t>
            </a:r>
            <a:r>
              <a:rPr lang="en-US" dirty="0" smtClean="0"/>
              <a:t>(noun</a:t>
            </a:r>
            <a:r>
              <a:rPr lang="en-US" dirty="0"/>
              <a:t>), </a:t>
            </a:r>
            <a:r>
              <a:rPr lang="en-US" b="1" dirty="0" smtClean="0">
                <a:solidFill>
                  <a:srgbClr val="FF0000"/>
                </a:solidFill>
              </a:rPr>
              <a:t>exalted </a:t>
            </a: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2100" y="52578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“He that </a:t>
            </a:r>
            <a:r>
              <a:rPr lang="en-US" dirty="0" err="1">
                <a:solidFill>
                  <a:schemeClr val="bg1"/>
                </a:solidFill>
              </a:rPr>
              <a:t>humbleth</a:t>
            </a:r>
            <a:r>
              <a:rPr lang="en-US" dirty="0">
                <a:solidFill>
                  <a:schemeClr val="bg1"/>
                </a:solidFill>
              </a:rPr>
              <a:t> himself wishes to be exalted.”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</a:t>
            </a:r>
          </a:p>
          <a:p>
            <a:r>
              <a:rPr lang="en-US" dirty="0">
                <a:solidFill>
                  <a:schemeClr val="bg1"/>
                </a:solidFill>
              </a:rPr>
              <a:t>     - Friedrich Nietzsche, philosopher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http://upload.wikimedia.org/wikipedia/commons/thumb/f/f4/Nietzsche187c.jpg/175px-Nietzsche18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57" y="2743200"/>
            <a:ext cx="1619443" cy="24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1447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“Whoever shall exalt himself shall be abased, and he that humbles himself shall be exalted.”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-   the Bible</a:t>
            </a:r>
            <a:endParaRPr lang="en-US" dirty="0"/>
          </a:p>
        </p:txBody>
      </p:sp>
      <p:pic>
        <p:nvPicPr>
          <p:cNvPr id="7" name="Picture 4" descr="http://upload.wikimedia.org/wikipedia/commons/thumb/b/b0/Gutenberg_Bible.jpg/340px-Gutenberg_Bi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28" y="2864721"/>
            <a:ext cx="3238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8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7355" cy="924475"/>
          </a:xfrm>
        </p:spPr>
        <p:txBody>
          <a:bodyPr/>
          <a:lstStyle/>
          <a:p>
            <a:pPr algn="ctr"/>
            <a:r>
              <a:rPr lang="en-US" dirty="0" smtClean="0"/>
              <a:t>Friday, </a:t>
            </a:r>
            <a:r>
              <a:rPr lang="en-US" dirty="0"/>
              <a:t>January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Laud </a:t>
            </a:r>
            <a:r>
              <a:rPr lang="en-US" dirty="0" smtClean="0">
                <a:solidFill>
                  <a:srgbClr val="FFFF00"/>
                </a:solidFill>
              </a:rPr>
              <a:t>– verb. To praise; to extol.</a:t>
            </a:r>
          </a:p>
          <a:p>
            <a:r>
              <a:rPr lang="en-US" dirty="0" smtClean="0"/>
              <a:t>What </a:t>
            </a:r>
            <a:r>
              <a:rPr lang="en-US" dirty="0"/>
              <a:t>is another word (or phrase) for </a:t>
            </a:r>
            <a:r>
              <a:rPr lang="en-US" dirty="0" smtClean="0"/>
              <a:t>laud (synonym)?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Venerate, praise, glorify, extol, applaud</a:t>
            </a:r>
          </a:p>
          <a:p>
            <a:r>
              <a:rPr lang="en-US" dirty="0" smtClean="0"/>
              <a:t>What </a:t>
            </a:r>
            <a:r>
              <a:rPr lang="en-US" dirty="0"/>
              <a:t>word or phrase means the opposite of </a:t>
            </a:r>
            <a:r>
              <a:rPr lang="en-US" dirty="0" smtClean="0"/>
              <a:t>laud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Blame, castigate, criticize, speak harshly about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7772400" cy="924475"/>
          </a:xfrm>
        </p:spPr>
        <p:txBody>
          <a:bodyPr/>
          <a:lstStyle/>
          <a:p>
            <a:pPr algn="ctr"/>
            <a:r>
              <a:rPr lang="en-US" dirty="0" smtClean="0"/>
              <a:t>Friday, </a:t>
            </a:r>
            <a:r>
              <a:rPr lang="en-US" dirty="0"/>
              <a:t>January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471277" cy="4051301"/>
          </a:xfrm>
        </p:spPr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laud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this scene?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 The students of Hogwarts </a:t>
            </a:r>
            <a:r>
              <a:rPr lang="en-US" b="1" dirty="0" smtClean="0"/>
              <a:t>lauded</a:t>
            </a:r>
            <a:r>
              <a:rPr lang="en-US" dirty="0" smtClean="0"/>
              <a:t> the courage of Harry Potter.</a:t>
            </a: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i="1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ogwarts appla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057400"/>
            <a:ext cx="493775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772400" cy="924475"/>
          </a:xfrm>
        </p:spPr>
        <p:txBody>
          <a:bodyPr/>
          <a:lstStyle/>
          <a:p>
            <a:pPr algn="ctr"/>
            <a:r>
              <a:rPr lang="en-US" dirty="0" smtClean="0"/>
              <a:t>Friday, </a:t>
            </a:r>
            <a:r>
              <a:rPr lang="en-US" dirty="0"/>
              <a:t>January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24400" y="1600200"/>
            <a:ext cx="3733800" cy="4051301"/>
          </a:xfrm>
        </p:spPr>
        <p:txBody>
          <a:bodyPr/>
          <a:lstStyle/>
          <a:p>
            <a:r>
              <a:rPr lang="en-US" dirty="0" smtClean="0"/>
              <a:t>Can you finish the following analogy: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Laud is to criticize, as meek is to ______.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Bold, courageous, dynamic, take charge, etc.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[Antonyms]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image best relates to the term </a:t>
            </a:r>
            <a:r>
              <a:rPr lang="en-US" b="1" dirty="0" smtClean="0"/>
              <a:t>laud</a:t>
            </a:r>
            <a:r>
              <a:rPr lang="en-US" dirty="0" smtClean="0"/>
              <a:t>?  Why?</a:t>
            </a:r>
            <a:endParaRPr lang="en-US" dirty="0"/>
          </a:p>
        </p:txBody>
      </p:sp>
      <p:pic>
        <p:nvPicPr>
          <p:cNvPr id="2050" name="Picture 2" descr="http://ssis-eu-fao.com/admin/upload/News/farmers%20laud%20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1"/>
            <a:ext cx="405964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ecilioperera.com/panel/archivos-subidos/HSEXC-Lau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14601"/>
            <a:ext cx="41148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600" y="5638799"/>
            <a:ext cx="421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 laud is a musical instrument.  This is an example of a </a:t>
            </a:r>
            <a:r>
              <a:rPr lang="en-US" sz="1400" b="1" dirty="0" smtClean="0"/>
              <a:t>homonym</a:t>
            </a:r>
            <a:r>
              <a:rPr lang="en-US" sz="1400" dirty="0" smtClean="0"/>
              <a:t>, a group of words that share the same spelling and pronunciation, but not the same meaning.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95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Monday, </a:t>
            </a:r>
            <a:r>
              <a:rPr lang="en-US" sz="2800" dirty="0"/>
              <a:t>January </a:t>
            </a:r>
            <a:r>
              <a:rPr lang="en-US" sz="2800" dirty="0" smtClean="0"/>
              <a:t>9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</a:t>
            </a:r>
            <a:r>
              <a:rPr lang="en-US" sz="2800" dirty="0"/>
              <a:t>Block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7734712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Exalt </a:t>
            </a:r>
            <a:r>
              <a:rPr lang="en-US" sz="2400" dirty="0" smtClean="0">
                <a:solidFill>
                  <a:srgbClr val="FFFF00"/>
                </a:solidFill>
              </a:rPr>
              <a:t>– verb. </a:t>
            </a:r>
            <a:r>
              <a:rPr lang="en-US" sz="2400" b="1" dirty="0" smtClean="0">
                <a:solidFill>
                  <a:srgbClr val="FFC000"/>
                </a:solidFill>
              </a:rPr>
              <a:t>To lift up in status, dignity, or power; to praise or glorify.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 smtClean="0"/>
              <a:t>What is another word for </a:t>
            </a:r>
            <a:r>
              <a:rPr lang="en-US" sz="2400" b="1" dirty="0" smtClean="0"/>
              <a:t>exalt </a:t>
            </a:r>
            <a:r>
              <a:rPr lang="en-US" sz="2400" dirty="0" smtClean="0"/>
              <a:t>(synonym)?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Extol, acclaim, promote, commend, praise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word means the opposite of </a:t>
            </a:r>
            <a:r>
              <a:rPr lang="en-US" sz="2400" b="1" dirty="0" smtClean="0"/>
              <a:t>exalt </a:t>
            </a:r>
            <a:r>
              <a:rPr lang="en-US" sz="2400" dirty="0" smtClean="0"/>
              <a:t>(antonym)?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Humble, depreciate, castigate, denounce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0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60" y="457200"/>
            <a:ext cx="7123080" cy="6958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Monday, </a:t>
            </a:r>
            <a:r>
              <a:rPr lang="en-US" sz="2800" dirty="0"/>
              <a:t>January </a:t>
            </a:r>
            <a:r>
              <a:rPr lang="en-US" sz="2800" dirty="0" smtClean="0"/>
              <a:t>9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 </a:t>
            </a:r>
            <a:r>
              <a:rPr lang="en-US" sz="2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7924800" cy="2209800"/>
          </a:xfrm>
        </p:spPr>
        <p:txBody>
          <a:bodyPr>
            <a:normAutofit fontScale="775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dirty="0"/>
              <a:t>the word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exalt </a:t>
            </a:r>
            <a:r>
              <a:rPr lang="en-US" sz="2400" dirty="0" smtClean="0"/>
              <a:t>to </a:t>
            </a:r>
            <a:r>
              <a:rPr lang="en-US" sz="2400" dirty="0"/>
              <a:t>describe </a:t>
            </a:r>
            <a:r>
              <a:rPr lang="en-US" sz="2400" dirty="0" smtClean="0"/>
              <a:t>this painting.</a:t>
            </a:r>
          </a:p>
          <a:p>
            <a:r>
              <a:rPr lang="en-US" sz="2400" u="sng" dirty="0" smtClean="0"/>
              <a:t>Example</a:t>
            </a:r>
            <a:r>
              <a:rPr lang="en-US" sz="2400" dirty="0" smtClean="0"/>
              <a:t>:  </a:t>
            </a:r>
            <a:r>
              <a:rPr lang="en-US" sz="2400" i="1" dirty="0" smtClean="0"/>
              <a:t>Washington Crossing the Delaware,</a:t>
            </a:r>
            <a:r>
              <a:rPr lang="en-US" sz="2400" dirty="0" smtClean="0"/>
              <a:t> the iconic painting by Emanuel Leutze, exalts America’s first president in a pose reminiscent of a Greek demi-god.   </a:t>
            </a:r>
            <a:endParaRPr lang="en-US" sz="2400" u="sng" dirty="0" smtClean="0"/>
          </a:p>
          <a:p>
            <a:r>
              <a:rPr lang="en-US" sz="2400" i="1" dirty="0" smtClean="0"/>
              <a:t>Now write your own sentence using the word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exalt </a:t>
            </a:r>
            <a:r>
              <a:rPr lang="en-US" sz="2400" i="1" dirty="0" smtClean="0"/>
              <a:t>in a manner that illustrates your understanding of the word.</a:t>
            </a:r>
            <a:endParaRPr lang="en-US" sz="2400" i="1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File:Washington Crossing the Delaware by Emanuel Leutze, MMA-NYC, 185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21641"/>
            <a:ext cx="5994400" cy="34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8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Monday, </a:t>
            </a:r>
            <a:r>
              <a:rPr lang="en-US" dirty="0"/>
              <a:t>January </a:t>
            </a:r>
            <a:r>
              <a:rPr lang="en-US" dirty="0" smtClean="0"/>
              <a:t>9</a:t>
            </a:r>
            <a:r>
              <a:rPr lang="en-US" baseline="30000" dirty="0" smtClean="0"/>
              <a:t>th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3049" cy="38770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Please complete </a:t>
            </a:r>
            <a:r>
              <a:rPr lang="en-US" sz="2000" dirty="0"/>
              <a:t>the following analogy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Exalt is to condemn,     as strength is to _____________.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Weakness, weariness, etc.</a:t>
            </a:r>
          </a:p>
          <a:p>
            <a:pPr marL="457200" lvl="1" indent="0">
              <a:buNone/>
            </a:pPr>
            <a:r>
              <a:rPr lang="en-US" dirty="0" smtClean="0"/>
              <a:t>[Antonyms]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Which picture relates best to the Word of the Day,  </a:t>
            </a:r>
            <a:r>
              <a:rPr lang="en-US" sz="2000" b="1" dirty="0" smtClean="0"/>
              <a:t>exalt</a:t>
            </a:r>
            <a:r>
              <a:rPr lang="en-US" sz="2000" dirty="0" smtClean="0"/>
              <a:t>?  Why?</a:t>
            </a:r>
            <a:endParaRPr lang="en-US" sz="2000" dirty="0"/>
          </a:p>
        </p:txBody>
      </p:sp>
      <p:pic>
        <p:nvPicPr>
          <p:cNvPr id="3074" name="Picture 2" descr="http://kbagdanov.files.wordpress.com/2009/05/roman-art-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276600"/>
            <a:ext cx="3149600" cy="26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019801"/>
            <a:ext cx="357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Constantine’s Arch, commemorating his victory over his rival, </a:t>
            </a:r>
            <a:r>
              <a:rPr lang="en-US" sz="1400" dirty="0" err="1" smtClean="0"/>
              <a:t>Maxentius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3078" name="Picture 6" descr="http://www.theage.com.au/ffximage/2006/07/14/wildthings_wideweb__470x294,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" y="3276600"/>
            <a:ext cx="4710369" cy="32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60" y="304800"/>
            <a:ext cx="7123080" cy="9244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Tuesday, January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- 1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3733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/>
              <a:t>acclaim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you pronounce </a:t>
            </a:r>
            <a:r>
              <a:rPr lang="en-US" dirty="0" smtClean="0">
                <a:hlinkClick r:id="rId3"/>
              </a:rPr>
              <a:t>acclaim </a:t>
            </a:r>
            <a:r>
              <a:rPr lang="en-US" dirty="0" smtClean="0"/>
              <a:t>[</a:t>
            </a:r>
            <a:r>
              <a:rPr lang="en-US" i="1" dirty="0" smtClean="0"/>
              <a:t>uh</a:t>
            </a:r>
            <a:r>
              <a:rPr lang="en-US" dirty="0" smtClean="0"/>
              <a:t>-</a:t>
            </a:r>
            <a:r>
              <a:rPr lang="en-US" b="1" dirty="0" err="1" smtClean="0"/>
              <a:t>kleym</a:t>
            </a:r>
            <a:r>
              <a:rPr lang="en-US" dirty="0" smtClean="0"/>
              <a:t>] 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What part of speech is </a:t>
            </a:r>
            <a:r>
              <a:rPr lang="en-US" b="1" dirty="0" smtClean="0"/>
              <a:t>acclaim</a:t>
            </a:r>
            <a:r>
              <a:rPr lang="en-US" dirty="0" smtClean="0"/>
              <a:t>?</a:t>
            </a:r>
          </a:p>
          <a:p>
            <a:r>
              <a:rPr lang="en-US" dirty="0"/>
              <a:t>From the </a:t>
            </a:r>
            <a:r>
              <a:rPr lang="en-US" dirty="0" smtClean="0"/>
              <a:t>Latin </a:t>
            </a:r>
            <a:r>
              <a:rPr lang="en-US" b="1" dirty="0" err="1" smtClean="0"/>
              <a:t>acclamare</a:t>
            </a:r>
            <a:r>
              <a:rPr lang="en-US" b="1" dirty="0" smtClean="0"/>
              <a:t> </a:t>
            </a:r>
            <a:r>
              <a:rPr lang="en-US" dirty="0" smtClean="0"/>
              <a:t> (</a:t>
            </a:r>
            <a:r>
              <a:rPr lang="en-US" i="1" dirty="0" smtClean="0"/>
              <a:t>to cry out at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i="1" dirty="0" smtClean="0"/>
              <a:t>Other forms of the word include:  </a:t>
            </a:r>
            <a:r>
              <a:rPr lang="en-US" b="1" dirty="0" smtClean="0">
                <a:solidFill>
                  <a:srgbClr val="C00000"/>
                </a:solidFill>
              </a:rPr>
              <a:t>acclaimer </a:t>
            </a:r>
            <a:r>
              <a:rPr lang="en-US" dirty="0" smtClean="0"/>
              <a:t>(noun), </a:t>
            </a:r>
            <a:r>
              <a:rPr lang="en-US" b="1" dirty="0" err="1" smtClean="0">
                <a:solidFill>
                  <a:schemeClr val="bg1"/>
                </a:solidFill>
              </a:rPr>
              <a:t>reacclaim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(verb), </a:t>
            </a:r>
            <a:r>
              <a:rPr lang="en-US" b="1" dirty="0" err="1" smtClean="0">
                <a:solidFill>
                  <a:srgbClr val="FF0000"/>
                </a:solidFill>
              </a:rPr>
              <a:t>unacclaimed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4196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“Humility must always be the portion of any man who receives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acclaim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earned in the blood of his followers and the sacrifices of his friends.”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-- Dwight D. Eisenhower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sz="1600" dirty="0" smtClean="0">
                <a:solidFill>
                  <a:schemeClr val="bg1"/>
                </a:solidFill>
              </a:rPr>
              <a:t>Supreme Commander of the   	Allied Forces in Europe during 	World War II and 34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	President of the United States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File:Eisenhower d-da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80" y="1244600"/>
            <a:ext cx="37998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2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Tuesday, </a:t>
            </a:r>
            <a:r>
              <a:rPr lang="en-US" sz="2800" dirty="0"/>
              <a:t>January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</a:t>
            </a:r>
            <a:r>
              <a:rPr lang="en-US" sz="2800" dirty="0"/>
              <a:t>Block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07361"/>
            <a:ext cx="7601155" cy="444103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Acclaim </a:t>
            </a:r>
            <a:r>
              <a:rPr lang="en-US" sz="2400" dirty="0" smtClean="0">
                <a:solidFill>
                  <a:srgbClr val="FFFF00"/>
                </a:solidFill>
              </a:rPr>
              <a:t>– verb.  </a:t>
            </a:r>
            <a:r>
              <a:rPr lang="en-US" sz="2400" dirty="0" smtClean="0">
                <a:solidFill>
                  <a:srgbClr val="FFC000"/>
                </a:solidFill>
              </a:rPr>
              <a:t>To express strong approval or praise; hail; enthusiastic approval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/>
              <a:t>Can you think of a synonym for acclaim?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Acclamation, exaltation, kudos, approbation, commendation, adulation</a:t>
            </a:r>
          </a:p>
          <a:p>
            <a:r>
              <a:rPr lang="en-US" sz="2400" dirty="0" smtClean="0"/>
              <a:t>Can you think of an antonym for acclaim?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Criticism, </a:t>
            </a:r>
            <a:r>
              <a:rPr lang="en-US" sz="2400" b="1" dirty="0" err="1" smtClean="0">
                <a:solidFill>
                  <a:srgbClr val="FF0000"/>
                </a:solidFill>
              </a:rPr>
              <a:t>beratement</a:t>
            </a:r>
            <a:r>
              <a:rPr lang="en-US" sz="2400" b="1" dirty="0" smtClean="0">
                <a:solidFill>
                  <a:srgbClr val="FF0000"/>
                </a:solidFill>
              </a:rPr>
              <a:t>, jeering, disapproval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0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695876"/>
          </a:xfrm>
        </p:spPr>
        <p:txBody>
          <a:bodyPr/>
          <a:lstStyle/>
          <a:p>
            <a:pPr algn="ctr"/>
            <a:r>
              <a:rPr lang="en-US" sz="2800" dirty="0" smtClean="0"/>
              <a:t>Tuesday, </a:t>
            </a:r>
            <a:r>
              <a:rPr lang="en-US" sz="2800" dirty="0"/>
              <a:t>January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–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 </a:t>
            </a:r>
            <a:r>
              <a:rPr lang="en-US" sz="2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23519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Can you describe the picture to the right using our Word of the Day,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acclaim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u="sng" dirty="0" smtClean="0"/>
              <a:t>Answer</a:t>
            </a:r>
            <a:r>
              <a:rPr lang="en-US" dirty="0" smtClean="0"/>
              <a:t>:  The wild </a:t>
            </a:r>
            <a:r>
              <a:rPr lang="en-US" b="1" dirty="0" smtClean="0"/>
              <a:t>acclaim</a:t>
            </a:r>
            <a:r>
              <a:rPr lang="en-US" dirty="0" smtClean="0"/>
              <a:t> of the concert crowd greeted the Black Eyed Peas. </a:t>
            </a:r>
          </a:p>
          <a:p>
            <a:r>
              <a:rPr lang="en-US" i="1" dirty="0" smtClean="0"/>
              <a:t>Now use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acclaim</a:t>
            </a:r>
            <a:r>
              <a:rPr lang="en-US" i="1" dirty="0" smtClean="0"/>
              <a:t> in a sentence of your own, illustrating your understanding of the word. 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farm1.staticflickr.com/165/428060061_a4db1c75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04" y="2438400"/>
            <a:ext cx="401656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5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pPr algn="ctr"/>
            <a:r>
              <a:rPr lang="en-US" dirty="0" smtClean="0"/>
              <a:t>Tuesday, </a:t>
            </a:r>
            <a:r>
              <a:rPr lang="en-US" dirty="0"/>
              <a:t>January </a:t>
            </a:r>
            <a:r>
              <a:rPr lang="en-US" dirty="0" smtClean="0"/>
              <a:t>10</a:t>
            </a:r>
            <a:r>
              <a:rPr lang="en-US" baseline="30000" dirty="0" smtClean="0"/>
              <a:t>th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Please complete </a:t>
            </a:r>
            <a:r>
              <a:rPr lang="en-US" sz="2000" dirty="0"/>
              <a:t>the following analogy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bg1"/>
                </a:solidFill>
              </a:rPr>
              <a:t>Acclaim is to adulation, as sufficient is to ________.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Plentiful</a:t>
            </a:r>
            <a:r>
              <a:rPr lang="en-US" sz="2000" dirty="0"/>
              <a:t>, bountiful, </a:t>
            </a:r>
            <a:r>
              <a:rPr lang="en-US" sz="2000" dirty="0" smtClean="0"/>
              <a:t>ample, voluminous, etc.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[Synonyms]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picture do you think relates more closely to the Word of the Day,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acclaim</a:t>
            </a:r>
            <a:r>
              <a:rPr lang="en-US" dirty="0" smtClean="0"/>
              <a:t>?  Why?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36949"/>
            <a:ext cx="3962400" cy="2857500"/>
          </a:xfrm>
          <a:prstGeom prst="rect">
            <a:avLst/>
          </a:prstGeom>
        </p:spPr>
      </p:pic>
      <p:pic>
        <p:nvPicPr>
          <p:cNvPr id="4098" name="Picture 2" descr="http://youritlist.com/wp-content/uploads/2011/07/VJ-Day-Kiss-famous-kisses-2799413-600-8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67198"/>
            <a:ext cx="2819400" cy="42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8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de6266d6-951c-44d6-9aea-7046e964346a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2978</TotalTime>
  <Words>1470</Words>
  <Application>Microsoft Office PowerPoint</Application>
  <PresentationFormat>On-screen Show (4:3)</PresentationFormat>
  <Paragraphs>161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Winter</vt:lpstr>
      <vt:lpstr>PowerPoint Presentation</vt:lpstr>
      <vt:lpstr>Monday, January 9th – 1st Block</vt:lpstr>
      <vt:lpstr>Monday, January 9th – 2nd  Block</vt:lpstr>
      <vt:lpstr>Monday, January 9th – 3rd   Block</vt:lpstr>
      <vt:lpstr>Monday, January 9th – 4th Block</vt:lpstr>
      <vt:lpstr>Tuesday, January 10th - 1st Block</vt:lpstr>
      <vt:lpstr>Tuesday, January 10th – 2nd  Block</vt:lpstr>
      <vt:lpstr>Tuesday, January 10th – 3rd   Block</vt:lpstr>
      <vt:lpstr>Tuesday, January 10th – 4th Block</vt:lpstr>
      <vt:lpstr>Wednesday, January 11th – 1st Block</vt:lpstr>
      <vt:lpstr>Wednesday, January 11th – 2nd Block</vt:lpstr>
      <vt:lpstr>Wednesday, January 11th - 3rd Block</vt:lpstr>
      <vt:lpstr>Wednesday, January 11th – 4th Block</vt:lpstr>
      <vt:lpstr>Thursday, January 12th – 1st Block</vt:lpstr>
      <vt:lpstr>Thursday, January 12th – 2nd  Block</vt:lpstr>
      <vt:lpstr>Thursday, January 12th – 3rd   Block</vt:lpstr>
      <vt:lpstr>Thursday, January 12th – 4th Block</vt:lpstr>
      <vt:lpstr>Friday the 13th!   Did you know??</vt:lpstr>
      <vt:lpstr>Friday, January 13th - 1st Block</vt:lpstr>
      <vt:lpstr>Friday, January 13th - 2nd Block</vt:lpstr>
      <vt:lpstr>Friday, January 13th - 3rd Block</vt:lpstr>
      <vt:lpstr>Friday, January 13th - 4th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247</cp:revision>
  <dcterms:created xsi:type="dcterms:W3CDTF">2011-08-14T13:16:45Z</dcterms:created>
  <dcterms:modified xsi:type="dcterms:W3CDTF">2012-01-09T12:16:14Z</dcterms:modified>
</cp:coreProperties>
</file>