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75" r:id="rId2"/>
    <p:sldId id="288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788"/>
    <a:srgbClr val="FF6699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eulogiz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panegyriz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2174796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Thursday,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January 5</a:t>
            </a:r>
            <a:r>
              <a:rPr lang="en-US" sz="4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Friday, January 6</a:t>
            </a:r>
            <a:r>
              <a:rPr lang="en-US" sz="4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4600" b="1" dirty="0" smtClean="0">
                <a:solidFill>
                  <a:srgbClr val="C00000"/>
                </a:solidFill>
              </a:rPr>
              <a:t>   </a:t>
            </a:r>
            <a:endParaRPr lang="en-US" sz="46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85800"/>
            <a:ext cx="73152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 of the 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695876"/>
          </a:xfrm>
        </p:spPr>
        <p:txBody>
          <a:bodyPr/>
          <a:lstStyle/>
          <a:p>
            <a:pPr algn="ctr"/>
            <a:r>
              <a:rPr lang="en-US" sz="2800" dirty="0"/>
              <a:t>Friday, January </a:t>
            </a:r>
            <a:r>
              <a:rPr lang="en-US" sz="2800" dirty="0" smtClean="0"/>
              <a:t>6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23519" cy="4572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Is the picture to the right in any way related to our Word of the Day,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panegyrize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it? 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 Toast can have different meanings.  Words that sound the same and share the same spelling but have different meanings are called homonyms.  </a:t>
            </a:r>
            <a:r>
              <a:rPr lang="en-US" b="1" dirty="0" smtClean="0"/>
              <a:t>Toast</a:t>
            </a:r>
            <a:r>
              <a:rPr lang="en-US" dirty="0" smtClean="0"/>
              <a:t> can also be a synonym of </a:t>
            </a:r>
            <a:r>
              <a:rPr lang="en-US" b="1" dirty="0" smtClean="0"/>
              <a:t>panegyrize</a:t>
            </a:r>
            <a:r>
              <a:rPr lang="en-US" dirty="0" smtClean="0"/>
              <a:t>.  </a:t>
            </a:r>
          </a:p>
          <a:p>
            <a:r>
              <a:rPr lang="en-US" i="1" dirty="0"/>
              <a:t>Can you think of any other homonyms?  How about any homophones (words that sound alike but might not be spelled alike)? 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399" y="5562600"/>
            <a:ext cx="410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Plain White Toast – the favorite food of Elwood Blues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rketplacebakery.com/To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2082484"/>
            <a:ext cx="3648075" cy="34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damkaz.com/wp-content/uploads/2009/10/tirrellwedding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1" y="2590800"/>
            <a:ext cx="4644488" cy="34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pPr algn="ctr"/>
            <a:r>
              <a:rPr lang="en-US" dirty="0"/>
              <a:t>Friday, January </a:t>
            </a:r>
            <a:r>
              <a:rPr lang="en-US" dirty="0" smtClean="0"/>
              <a:t>6</a:t>
            </a:r>
            <a:r>
              <a:rPr lang="en-US" baseline="30000" dirty="0" smtClean="0"/>
              <a:t>th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complete </a:t>
            </a:r>
            <a:r>
              <a:rPr lang="en-US" sz="2000" dirty="0"/>
              <a:t>the following analogy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bg1"/>
                </a:solidFill>
              </a:rPr>
              <a:t>Panegyrize is to eulogize, as smart is to __________.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Astute</a:t>
            </a:r>
            <a:r>
              <a:rPr lang="en-US" sz="2000" dirty="0"/>
              <a:t>, sharp, </a:t>
            </a:r>
            <a:r>
              <a:rPr lang="en-US" sz="2000" dirty="0" smtClean="0"/>
              <a:t>shrewd, cagey, </a:t>
            </a:r>
            <a:r>
              <a:rPr lang="en-US" sz="2000" dirty="0"/>
              <a:t>canny, clever</a:t>
            </a:r>
            <a:r>
              <a:rPr lang="en-US" sz="2000" dirty="0" smtClean="0"/>
              <a:t>, etc.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[Synonyms]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picture do you think relates more closely to the Word of the Day,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panegyrize</a:t>
            </a:r>
            <a:r>
              <a:rPr lang="en-US" dirty="0" smtClean="0"/>
              <a:t>?  Why?</a:t>
            </a:r>
            <a:endParaRPr lang="en-US" dirty="0"/>
          </a:p>
        </p:txBody>
      </p:sp>
      <p:pic>
        <p:nvPicPr>
          <p:cNvPr id="3076" name="Picture 4" descr="http://sp.life123.com/bm.pix/housewarming-gifts.s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746048" cy="25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355"/>
            <a:ext cx="37338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72558" cy="1686476"/>
          </a:xfrm>
        </p:spPr>
        <p:txBody>
          <a:bodyPr/>
          <a:lstStyle/>
          <a:p>
            <a:pPr algn="ctr"/>
            <a:r>
              <a:rPr lang="en-US" sz="4000" b="1" dirty="0" smtClean="0"/>
              <a:t>WELCOME BACK HURRICANES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733800" cy="3733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4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53558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January not-so trivial Trivia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828801"/>
            <a:ext cx="8458200" cy="4495799"/>
          </a:xfrm>
        </p:spPr>
        <p:txBody>
          <a:bodyPr>
            <a:normAutofit/>
          </a:bodyPr>
          <a:lstStyle/>
          <a:p>
            <a:r>
              <a:rPr lang="en-US" b="1" dirty="0" smtClean="0"/>
              <a:t>January </a:t>
            </a:r>
            <a:r>
              <a:rPr lang="en-US" dirty="0" smtClean="0"/>
              <a:t>is the 1</a:t>
            </a:r>
            <a:r>
              <a:rPr lang="en-US" baseline="30000" dirty="0" smtClean="0"/>
              <a:t>st</a:t>
            </a:r>
            <a:r>
              <a:rPr lang="en-US" dirty="0" smtClean="0"/>
              <a:t> month of the year in the Julian and Gregorian calendars.  </a:t>
            </a:r>
          </a:p>
          <a:p>
            <a:r>
              <a:rPr lang="en-US" dirty="0" smtClean="0"/>
              <a:t>On average, </a:t>
            </a:r>
            <a:r>
              <a:rPr lang="en-US" b="1" dirty="0" smtClean="0"/>
              <a:t>January </a:t>
            </a:r>
            <a:r>
              <a:rPr lang="en-US" dirty="0" smtClean="0"/>
              <a:t>is the coldest month of the year in the Northern Hemisphere </a:t>
            </a:r>
            <a:r>
              <a:rPr lang="en-US" sz="1700" dirty="0" smtClean="0"/>
              <a:t>(and the warmest in the Southern Hemisphere).  </a:t>
            </a:r>
            <a:endParaRPr lang="en-US" sz="1700" dirty="0"/>
          </a:p>
          <a:p>
            <a:r>
              <a:rPr lang="en-US" b="1" dirty="0" smtClean="0"/>
              <a:t>January </a:t>
            </a:r>
            <a:r>
              <a:rPr lang="en-US" dirty="0" smtClean="0"/>
              <a:t>is named after Janus, the Roman god of doorways.  (In Latin – </a:t>
            </a:r>
            <a:r>
              <a:rPr lang="en-US" dirty="0" err="1" smtClean="0"/>
              <a:t>Ianuarius</a:t>
            </a:r>
            <a:r>
              <a:rPr lang="en-US" dirty="0" smtClean="0"/>
              <a:t>), as </a:t>
            </a:r>
            <a:r>
              <a:rPr lang="en-US" b="1" dirty="0" smtClean="0"/>
              <a:t>January</a:t>
            </a:r>
            <a:r>
              <a:rPr lang="en-US" dirty="0" smtClean="0"/>
              <a:t> is the “doorway” to a new year. </a:t>
            </a:r>
          </a:p>
          <a:p>
            <a:r>
              <a:rPr lang="en-US" b="1" dirty="0" smtClean="0"/>
              <a:t>January</a:t>
            </a:r>
            <a:r>
              <a:rPr lang="en-US" dirty="0" smtClean="0"/>
              <a:t> was known as </a:t>
            </a:r>
            <a:r>
              <a:rPr lang="en-US" b="1" dirty="0" err="1" smtClean="0"/>
              <a:t>Ianuarius</a:t>
            </a:r>
            <a:r>
              <a:rPr lang="en-US" dirty="0" smtClean="0"/>
              <a:t> to the Romans for the reason mentioned above, and </a:t>
            </a:r>
            <a:r>
              <a:rPr lang="en-US" b="1" dirty="0" err="1" smtClean="0"/>
              <a:t>Wulf-monath</a:t>
            </a:r>
            <a:r>
              <a:rPr lang="en-US" dirty="0" smtClean="0"/>
              <a:t> (wolf month) to the Saxons because lean and hungry wolf packs were especially dangerous in the cold of winter.  This month was named </a:t>
            </a:r>
            <a:r>
              <a:rPr lang="en-US" b="1" dirty="0" err="1" smtClean="0"/>
              <a:t>Wintarmanoth</a:t>
            </a:r>
            <a:r>
              <a:rPr lang="en-US" dirty="0" smtClean="0"/>
              <a:t> (winter month) by Charlemagne, king of the Franks and emperor of Europe. </a:t>
            </a:r>
          </a:p>
          <a:p>
            <a:r>
              <a:rPr lang="en-US" dirty="0" smtClean="0"/>
              <a:t>Coptic and Russian Orthodox Christians celebrate Christmas           on </a:t>
            </a:r>
            <a:r>
              <a:rPr lang="en-US" b="1" dirty="0" smtClean="0"/>
              <a:t>January 7.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33400"/>
            <a:ext cx="7123080" cy="76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Thursday, January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2504" cy="4059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</a:t>
            </a:r>
            <a:r>
              <a:rPr lang="en-US" b="1" dirty="0" smtClean="0"/>
              <a:t>definition </a:t>
            </a:r>
            <a:r>
              <a:rPr lang="en-US" dirty="0" smtClean="0"/>
              <a:t>of the word </a:t>
            </a:r>
            <a:r>
              <a:rPr lang="en-US" b="1" dirty="0" smtClean="0"/>
              <a:t>eulogize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do you pronounce the word </a:t>
            </a:r>
            <a:r>
              <a:rPr lang="en-US" b="1" dirty="0" smtClean="0">
                <a:hlinkClick r:id="rId3"/>
              </a:rPr>
              <a:t>eulogize</a:t>
            </a:r>
            <a:r>
              <a:rPr lang="en-US" dirty="0" smtClean="0"/>
              <a:t>? [</a:t>
            </a:r>
            <a:r>
              <a:rPr lang="en-US" b="1" dirty="0" err="1" smtClean="0"/>
              <a:t>yoo</a:t>
            </a:r>
            <a:r>
              <a:rPr lang="en-US" dirty="0" err="1" smtClean="0"/>
              <a:t>-l</a:t>
            </a:r>
            <a:r>
              <a:rPr lang="en-US" i="1" dirty="0" err="1" smtClean="0"/>
              <a:t>uh</a:t>
            </a:r>
            <a:r>
              <a:rPr lang="en-US" dirty="0" err="1" smtClean="0"/>
              <a:t>-jahyz</a:t>
            </a:r>
            <a:r>
              <a:rPr lang="en-US" dirty="0" smtClean="0"/>
              <a:t>]</a:t>
            </a:r>
          </a:p>
          <a:p>
            <a:r>
              <a:rPr lang="en-US" dirty="0" smtClean="0"/>
              <a:t>What part of speech is </a:t>
            </a:r>
            <a:r>
              <a:rPr lang="en-US" b="1" dirty="0" smtClean="0"/>
              <a:t>eulogize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Greek </a:t>
            </a:r>
            <a:r>
              <a:rPr lang="en-US" b="1" dirty="0" err="1" smtClean="0"/>
              <a:t>eu</a:t>
            </a:r>
            <a:r>
              <a:rPr lang="en-US" b="1" dirty="0" smtClean="0"/>
              <a:t> – </a:t>
            </a:r>
            <a:r>
              <a:rPr lang="en-US" dirty="0" smtClean="0"/>
              <a:t>(well) + </a:t>
            </a:r>
            <a:r>
              <a:rPr lang="en-US" b="1" dirty="0" smtClean="0"/>
              <a:t>logia</a:t>
            </a:r>
            <a:r>
              <a:rPr lang="en-US" dirty="0" smtClean="0"/>
              <a:t>  (speaking)  </a:t>
            </a:r>
            <a:endParaRPr lang="en-US" i="1" dirty="0" smtClean="0"/>
          </a:p>
          <a:p>
            <a:r>
              <a:rPr lang="en-US" i="1" dirty="0" smtClean="0"/>
              <a:t>Other forms of the word include: </a:t>
            </a:r>
            <a:r>
              <a:rPr lang="en-US" b="1" dirty="0" err="1" smtClean="0">
                <a:solidFill>
                  <a:srgbClr val="C00000"/>
                </a:solidFill>
              </a:rPr>
              <a:t>eulogization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(noun), </a:t>
            </a:r>
            <a:r>
              <a:rPr lang="en-US" b="1" dirty="0">
                <a:solidFill>
                  <a:srgbClr val="FF0000"/>
                </a:solidFill>
              </a:rPr>
              <a:t>eulogizer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(noun), </a:t>
            </a:r>
            <a:r>
              <a:rPr lang="en-US" b="1" dirty="0" err="1">
                <a:solidFill>
                  <a:srgbClr val="C00000"/>
                </a:solidFill>
              </a:rPr>
              <a:t>uneulogized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34340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“… some </a:t>
            </a:r>
            <a:r>
              <a:rPr lang="en-US" dirty="0">
                <a:solidFill>
                  <a:schemeClr val="bg1"/>
                </a:solidFill>
              </a:rPr>
              <a:t>will surely take the passing of Joe Frazier as a cue upon which to also </a:t>
            </a:r>
            <a:r>
              <a:rPr lang="en-US" b="1" dirty="0">
                <a:solidFill>
                  <a:schemeClr val="bg1"/>
                </a:solidFill>
              </a:rPr>
              <a:t>eulogize</a:t>
            </a:r>
            <a:r>
              <a:rPr lang="en-US" dirty="0">
                <a:solidFill>
                  <a:schemeClr val="bg1"/>
                </a:solidFill>
              </a:rPr>
              <a:t> the sport that made Frazier famous, to do so would be an injustice to both the man and the sport of which he was a proud and classy champion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- Johnny Walker, sports journalist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Joe Fraz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67426"/>
            <a:ext cx="2283922" cy="27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xinginsider.com/wp-content/uploads/2011/11/23852-1-400x4001-2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00" y="1299903"/>
            <a:ext cx="1927399" cy="28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Thursday, January </a:t>
            </a:r>
            <a:r>
              <a:rPr lang="en-US" sz="2800" dirty="0" smtClean="0"/>
              <a:t>5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582312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Eulogize </a:t>
            </a:r>
            <a:r>
              <a:rPr lang="en-US" sz="2400" dirty="0" smtClean="0">
                <a:solidFill>
                  <a:srgbClr val="FFFF00"/>
                </a:solidFill>
              </a:rPr>
              <a:t>– verb. </a:t>
            </a:r>
            <a:r>
              <a:rPr lang="en-US" sz="2400" b="1" dirty="0" smtClean="0">
                <a:solidFill>
                  <a:srgbClr val="FFC000"/>
                </a:solidFill>
              </a:rPr>
              <a:t>To say good things about; to praise, as in a eulogy or funeral speech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 smtClean="0"/>
              <a:t>What is another word for </a:t>
            </a:r>
            <a:r>
              <a:rPr lang="en-US" sz="2400" b="1" dirty="0" smtClean="0"/>
              <a:t>eulogize</a:t>
            </a:r>
            <a:r>
              <a:rPr lang="en-US" sz="2400" dirty="0" smtClean="0"/>
              <a:t> (synonym)?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Extol, panegyrize, commend, laud, praise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word means the opposite of </a:t>
            </a:r>
            <a:r>
              <a:rPr lang="en-US" sz="2400" b="1" dirty="0" smtClean="0"/>
              <a:t>eulogize</a:t>
            </a:r>
            <a:r>
              <a:rPr lang="en-US" sz="2400" dirty="0" smtClean="0"/>
              <a:t> (antonym)?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Condemn, criticize, rebuke, censure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60" y="457200"/>
            <a:ext cx="7123080" cy="695876"/>
          </a:xfrm>
        </p:spPr>
        <p:txBody>
          <a:bodyPr>
            <a:normAutofit/>
          </a:bodyPr>
          <a:lstStyle/>
          <a:p>
            <a:r>
              <a:rPr lang="en-US" sz="2800" dirty="0"/>
              <a:t>Thursday, January </a:t>
            </a:r>
            <a:r>
              <a:rPr lang="en-US" sz="2800" dirty="0" smtClean="0"/>
              <a:t>5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84904" cy="4876800"/>
          </a:xfrm>
        </p:spPr>
        <p:txBody>
          <a:bodyPr>
            <a:normAutofit fontScale="850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Please use </a:t>
            </a:r>
            <a:r>
              <a:rPr lang="en-US" sz="2400" dirty="0"/>
              <a:t>the word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eulogize </a:t>
            </a:r>
            <a:r>
              <a:rPr lang="en-US" sz="2400" dirty="0" smtClean="0"/>
              <a:t>to </a:t>
            </a:r>
            <a:r>
              <a:rPr lang="en-US" sz="2400" dirty="0"/>
              <a:t>describe </a:t>
            </a:r>
            <a:r>
              <a:rPr lang="en-US" sz="2400" dirty="0" smtClean="0"/>
              <a:t>these pictures.</a:t>
            </a:r>
          </a:p>
          <a:p>
            <a:r>
              <a:rPr lang="en-US" sz="2400" u="sng" dirty="0" smtClean="0"/>
              <a:t>Example</a:t>
            </a:r>
            <a:r>
              <a:rPr lang="en-US" sz="2400" dirty="0" smtClean="0"/>
              <a:t>:  People from around the world were touched by Steve Jobs’ creativity and drive and </a:t>
            </a:r>
            <a:r>
              <a:rPr lang="en-US" sz="2400" b="1" dirty="0" smtClean="0"/>
              <a:t>eulogized</a:t>
            </a:r>
            <a:r>
              <a:rPr lang="en-US" sz="2400" dirty="0" smtClean="0"/>
              <a:t> the Apple co-founder.    </a:t>
            </a:r>
            <a:endParaRPr lang="en-US" sz="2400" u="sng" dirty="0" smtClean="0"/>
          </a:p>
          <a:p>
            <a:r>
              <a:rPr lang="en-US" sz="2400" i="1" dirty="0" smtClean="0"/>
              <a:t>Now write your own sentence using the word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eulogize </a:t>
            </a:r>
            <a:r>
              <a:rPr lang="en-US" sz="2400" i="1" dirty="0" smtClean="0"/>
              <a:t>in a manner that illustrates your understanding of the word.</a:t>
            </a:r>
            <a:endParaRPr lang="en-US" sz="2400" i="1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2050" name="Picture 2" descr="http://farm7.static.flickr.com/6166/6216175172_2a1e923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29100" cy="30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lfacebook.com/wordpress/wp-content/uploads/2011/10/zuckJO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381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Thursday, January </a:t>
            </a:r>
            <a:r>
              <a:rPr lang="en-US" dirty="0" smtClean="0"/>
              <a:t>5</a:t>
            </a:r>
            <a:r>
              <a:rPr lang="en-US" baseline="30000" dirty="0" smtClean="0"/>
              <a:t>th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0" y="3292291"/>
            <a:ext cx="3653679" cy="32609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81200"/>
            <a:ext cx="4194049" cy="38770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complete </a:t>
            </a:r>
            <a:r>
              <a:rPr lang="en-US" sz="2000" dirty="0"/>
              <a:t>the following analogy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Eulogize is to funeral, as commencement speech is to _____________.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Graduation or commencement ceremony</a:t>
            </a:r>
          </a:p>
          <a:p>
            <a:pPr marL="457200" lvl="1" indent="0">
              <a:buNone/>
            </a:pPr>
            <a:r>
              <a:rPr lang="en-US" dirty="0" smtClean="0"/>
              <a:t>[Appropriate venue for]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Create an epitaph </a:t>
            </a:r>
            <a:r>
              <a:rPr lang="en-US" sz="2000" b="1" dirty="0" smtClean="0"/>
              <a:t>eulogizing</a:t>
            </a:r>
            <a:r>
              <a:rPr lang="en-US" sz="2000" dirty="0" smtClean="0"/>
              <a:t> a figure from history or literature. 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60" y="304800"/>
            <a:ext cx="7123080" cy="9244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Friday, January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- 1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3733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/>
              <a:t>panegyrize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pronounce </a:t>
            </a:r>
            <a:r>
              <a:rPr lang="en-US" dirty="0" smtClean="0">
                <a:hlinkClick r:id="rId3" tooltip="savory"/>
              </a:rPr>
              <a:t>panegyrize</a:t>
            </a:r>
            <a:r>
              <a:rPr lang="en-US" dirty="0" smtClean="0"/>
              <a:t> [</a:t>
            </a:r>
            <a:r>
              <a:rPr lang="en-US" b="1" dirty="0"/>
              <a:t>PAN</a:t>
            </a:r>
            <a:r>
              <a:rPr lang="en-US" dirty="0"/>
              <a:t>-i-</a:t>
            </a:r>
            <a:r>
              <a:rPr lang="en-US" dirty="0" err="1"/>
              <a:t>juh</a:t>
            </a:r>
            <a:r>
              <a:rPr lang="en-US" dirty="0"/>
              <a:t>-</a:t>
            </a:r>
            <a:r>
              <a:rPr lang="en-US" dirty="0" err="1"/>
              <a:t>rahyz</a:t>
            </a:r>
            <a:r>
              <a:rPr lang="en-US" dirty="0" smtClean="0"/>
              <a:t>] 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What part of speech is </a:t>
            </a:r>
            <a:r>
              <a:rPr lang="en-US" b="1" dirty="0" smtClean="0"/>
              <a:t>panegyrize</a:t>
            </a:r>
            <a:r>
              <a:rPr lang="en-US" dirty="0" smtClean="0"/>
              <a:t>?</a:t>
            </a:r>
          </a:p>
          <a:p>
            <a:r>
              <a:rPr lang="en-US" dirty="0"/>
              <a:t>From the Greek </a:t>
            </a:r>
            <a:r>
              <a:rPr lang="en-US" b="1" dirty="0"/>
              <a:t>pan-</a:t>
            </a:r>
            <a:r>
              <a:rPr lang="en-US" dirty="0"/>
              <a:t> (</a:t>
            </a:r>
            <a:r>
              <a:rPr lang="en-US" i="1" dirty="0"/>
              <a:t>all</a:t>
            </a:r>
            <a:r>
              <a:rPr lang="en-US" dirty="0"/>
              <a:t>)   + </a:t>
            </a:r>
            <a:r>
              <a:rPr lang="en-US" b="1" dirty="0" err="1" smtClean="0"/>
              <a:t>agyris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place of assembly</a:t>
            </a:r>
            <a:r>
              <a:rPr lang="en-US" dirty="0"/>
              <a:t>)</a:t>
            </a:r>
          </a:p>
          <a:p>
            <a:r>
              <a:rPr lang="en-US" i="1" dirty="0" smtClean="0"/>
              <a:t>Other forms of the word include:  </a:t>
            </a:r>
            <a:r>
              <a:rPr lang="en-US" b="1" dirty="0" err="1">
                <a:solidFill>
                  <a:srgbClr val="C00000"/>
                </a:solidFill>
              </a:rPr>
              <a:t>panegyrise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(verb), </a:t>
            </a:r>
            <a:r>
              <a:rPr lang="en-US" b="1" dirty="0" smtClean="0">
                <a:solidFill>
                  <a:schemeClr val="bg1"/>
                </a:solidFill>
              </a:rPr>
              <a:t>panegyric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(noun), </a:t>
            </a:r>
            <a:r>
              <a:rPr lang="en-US" b="1" dirty="0" err="1">
                <a:solidFill>
                  <a:srgbClr val="FF0000"/>
                </a:solidFill>
              </a:rPr>
              <a:t>panegyrical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), </a:t>
            </a:r>
            <a:r>
              <a:rPr lang="en-US" b="1" dirty="0" err="1" smtClean="0">
                <a:solidFill>
                  <a:srgbClr val="7030A0"/>
                </a:solidFill>
              </a:rPr>
              <a:t>panegyrically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adv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5720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Judge Story was a profound admirer of Chief Justice Marshall, and could rarely hear his name mentioned without digressing to </a:t>
            </a:r>
            <a:r>
              <a:rPr lang="en-US" b="1" dirty="0">
                <a:solidFill>
                  <a:schemeClr val="bg1"/>
                </a:solidFill>
              </a:rPr>
              <a:t>panegyrize </a:t>
            </a:r>
            <a:r>
              <a:rPr lang="en-US" dirty="0">
                <a:solidFill>
                  <a:schemeClr val="bg1"/>
                </a:solidFill>
              </a:rPr>
              <a:t>his learning and intellectual power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-- </a:t>
            </a:r>
            <a:r>
              <a:rPr lang="en-US" dirty="0">
                <a:solidFill>
                  <a:schemeClr val="bg1"/>
                </a:solidFill>
              </a:rPr>
              <a:t>William Matthews,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   Hours </a:t>
            </a:r>
            <a:r>
              <a:rPr lang="en-US" i="1" dirty="0">
                <a:solidFill>
                  <a:schemeClr val="bg1"/>
                </a:solidFill>
              </a:rPr>
              <a:t>with Men and Books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tenthamendmentcenter.com/wp-content/uploads/2011/07/john-marshall-300x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16" y="1435101"/>
            <a:ext cx="33677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40525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John Marshall,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chief justice of the Supreme Court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Friday, January </a:t>
            </a:r>
            <a:r>
              <a:rPr lang="en-US" sz="2800" dirty="0" smtClean="0"/>
              <a:t>6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07361"/>
            <a:ext cx="7601155" cy="444103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Panegyrize </a:t>
            </a:r>
            <a:r>
              <a:rPr lang="en-US" sz="2400" dirty="0" smtClean="0">
                <a:solidFill>
                  <a:srgbClr val="FFFF00"/>
                </a:solidFill>
              </a:rPr>
              <a:t>– verb.  </a:t>
            </a:r>
            <a:r>
              <a:rPr lang="en-US" sz="2400" dirty="0" smtClean="0">
                <a:solidFill>
                  <a:srgbClr val="FFC000"/>
                </a:solidFill>
              </a:rPr>
              <a:t>To </a:t>
            </a:r>
            <a:r>
              <a:rPr lang="en-US" sz="2400" dirty="0">
                <a:solidFill>
                  <a:srgbClr val="FFC000"/>
                </a:solidFill>
              </a:rPr>
              <a:t>praise a person or event in a formal speech or in writing; to praise highly</a:t>
            </a:r>
          </a:p>
          <a:p>
            <a:r>
              <a:rPr lang="en-US" sz="2400" dirty="0" smtClean="0"/>
              <a:t>Can you think of a synonym for panegyrize?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Eulogize</a:t>
            </a:r>
            <a:r>
              <a:rPr lang="en-US" sz="2400" b="1" dirty="0">
                <a:solidFill>
                  <a:srgbClr val="7030A0"/>
                </a:solidFill>
              </a:rPr>
              <a:t>, give homage</a:t>
            </a:r>
            <a:r>
              <a:rPr lang="en-US" sz="2400" b="1" dirty="0" smtClean="0">
                <a:solidFill>
                  <a:srgbClr val="7030A0"/>
                </a:solidFill>
              </a:rPr>
              <a:t>, toast, </a:t>
            </a:r>
            <a:r>
              <a:rPr lang="en-US" sz="2400" b="1" dirty="0">
                <a:solidFill>
                  <a:srgbClr val="7030A0"/>
                </a:solidFill>
              </a:rPr>
              <a:t>give tribute</a:t>
            </a:r>
            <a:r>
              <a:rPr lang="en-US" sz="2400" b="1" dirty="0" smtClean="0">
                <a:solidFill>
                  <a:srgbClr val="7030A0"/>
                </a:solidFill>
              </a:rPr>
              <a:t>, honor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dirty="0" smtClean="0"/>
              <a:t>Can you think of an antonym for panegyrize?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Censure</a:t>
            </a:r>
            <a:r>
              <a:rPr lang="en-US" sz="2400" b="1" dirty="0">
                <a:solidFill>
                  <a:srgbClr val="FF0000"/>
                </a:solidFill>
              </a:rPr>
              <a:t>, criticize, </a:t>
            </a:r>
            <a:r>
              <a:rPr lang="en-US" sz="2400" b="1" dirty="0" smtClean="0">
                <a:solidFill>
                  <a:srgbClr val="FF0000"/>
                </a:solidFill>
              </a:rPr>
              <a:t>reprimand, disapprove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5a8d578-29df-4d74-a46f-3c1d35de0918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2508</TotalTime>
  <Words>769</Words>
  <Application>Microsoft Office PowerPoint</Application>
  <PresentationFormat>On-screen Show (4:3)</PresentationFormat>
  <Paragraphs>69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Winter</vt:lpstr>
      <vt:lpstr>PowerPoint Presentation</vt:lpstr>
      <vt:lpstr>WELCOME BACK HURRICANES</vt:lpstr>
      <vt:lpstr>January not-so trivial Trivia</vt:lpstr>
      <vt:lpstr>Thursday, January 5th – 1st Block</vt:lpstr>
      <vt:lpstr>Thursday, January 5th – 2nd  Block</vt:lpstr>
      <vt:lpstr>Thursday, January 5th – 3rd   Block</vt:lpstr>
      <vt:lpstr>Thursday, January 5th – 4th Block</vt:lpstr>
      <vt:lpstr>Friday, January 6th - 1st Block</vt:lpstr>
      <vt:lpstr>Friday, January 6th – 2nd  Block</vt:lpstr>
      <vt:lpstr>Friday, January 6th – 3rd   Block</vt:lpstr>
      <vt:lpstr>Friday, January 6th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208</cp:revision>
  <dcterms:created xsi:type="dcterms:W3CDTF">2011-08-14T13:16:45Z</dcterms:created>
  <dcterms:modified xsi:type="dcterms:W3CDTF">2012-01-05T13:59:25Z</dcterms:modified>
</cp:coreProperties>
</file>