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83" r:id="rId17"/>
    <p:sldId id="271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compla03&amp;word=complacent&amp;text=\k%C9%99m-%3cSPAN%20class=unicode%3e%CB%88%3c/SPAN%3epl%C4%81-s%3cSUP%3e%C9%99%3c/SUP%3ent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arroga02&amp;word=arrogant&amp;text=\%3cSPAN%20class=unicode%3e%CB%88%3c/SPAN%3eer-%C9%99-g%C9%99nt,%20%3cSPAN%20class=unicode%3e%CB%88%3c/SPAN%3ea-r%C9%99-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presum09&amp;word=presumptuous&amp;text=\pri-%3cSPAN%20class=unicode%3e%CB%88%3c/SPAN%3ez%C9%99m(p)-ch%C9%99-w%C9%99s,%20-ch%C9%99s,%20-sh%C9%99s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superc06&amp;word=supercilious&amp;text=\%3cSPAN%20class=unicode%3e%CB%8C%3c/SPAN%3es%C3%BC-p%C9%99r-%3cSPAN%20class=unicode%3e%CB%88%3c/SPAN%3esi-l%C4%93-%C9%99s,%20-%3cSPAN%20class=unicode%3e%CB%88%3c/SPAN%3esil-y%C9%99s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audio.php?file=swagge01&amp;word=swagger&amp;text=\%3cSPAN%20class=unicode%3e%CB%88%3c/SPAN%3eswa-g%C9%99r\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4495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Week of Monday, March 19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aseline="30000" dirty="0" smtClean="0">
                <a:solidFill>
                  <a:srgbClr val="FFC000"/>
                </a:solidFill>
              </a:rPr>
              <a:t>       </a:t>
            </a:r>
            <a:r>
              <a:rPr lang="en-US" dirty="0" smtClean="0">
                <a:solidFill>
                  <a:srgbClr val="FFC000"/>
                </a:solidFill>
              </a:rPr>
              <a:t>                through Friday, March 23</a:t>
            </a:r>
            <a:r>
              <a:rPr lang="en-US" baseline="30000" dirty="0" smtClean="0">
                <a:solidFill>
                  <a:srgbClr val="FFC000"/>
                </a:solidFill>
              </a:rPr>
              <a:t>rd</a:t>
            </a:r>
            <a:r>
              <a:rPr lang="en-US" dirty="0" smtClean="0">
                <a:solidFill>
                  <a:srgbClr val="FFC000"/>
                </a:solidFill>
              </a:rPr>
              <a:t>    </a:t>
            </a:r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Wednesday, March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803904" cy="38770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complacent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/>
              <a:t>kuhm-</a:t>
            </a:r>
            <a:r>
              <a:rPr lang="en-US" b="1" dirty="0" err="1"/>
              <a:t>pley</a:t>
            </a:r>
            <a:r>
              <a:rPr lang="en-US" dirty="0" err="1"/>
              <a:t>-suhnt</a:t>
            </a:r>
            <a:r>
              <a:rPr lang="en-US" dirty="0"/>
              <a:t>]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part of speech is complacent ?</a:t>
            </a:r>
            <a:endParaRPr lang="en-US" dirty="0"/>
          </a:p>
          <a:p>
            <a:r>
              <a:rPr lang="en-US" dirty="0"/>
              <a:t> From the Latin </a:t>
            </a:r>
            <a:r>
              <a:rPr lang="en-US" b="1" dirty="0"/>
              <a:t>com-</a:t>
            </a:r>
            <a:r>
              <a:rPr lang="en-US" dirty="0"/>
              <a:t> (</a:t>
            </a:r>
            <a:r>
              <a:rPr lang="en-US" i="1" dirty="0"/>
              <a:t>with, together</a:t>
            </a:r>
            <a:r>
              <a:rPr lang="en-US" dirty="0"/>
              <a:t>) + </a:t>
            </a:r>
            <a:r>
              <a:rPr lang="en-US" b="1" dirty="0" smtClean="0"/>
              <a:t>placer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to place</a:t>
            </a:r>
            <a:r>
              <a:rPr lang="en-US" dirty="0"/>
              <a:t>)</a:t>
            </a:r>
          </a:p>
          <a:p>
            <a:r>
              <a:rPr lang="en-US" i="1" dirty="0" smtClean="0"/>
              <a:t>Other forms of the word include: </a:t>
            </a:r>
            <a:r>
              <a:rPr lang="en-US" b="1" i="1" dirty="0" smtClean="0">
                <a:solidFill>
                  <a:srgbClr val="FF0000"/>
                </a:solidFill>
              </a:rPr>
              <a:t>complacently </a:t>
            </a:r>
            <a:r>
              <a:rPr lang="en-US" i="1" dirty="0" smtClean="0"/>
              <a:t>(adverb), </a:t>
            </a:r>
            <a:r>
              <a:rPr lang="en-US" b="1" i="1" dirty="0" smtClean="0">
                <a:solidFill>
                  <a:srgbClr val="00B050"/>
                </a:solidFill>
              </a:rPr>
              <a:t>complacency</a:t>
            </a:r>
            <a:r>
              <a:rPr lang="en-US" i="1" dirty="0" smtClean="0"/>
              <a:t> (noun)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093548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History and experience tell us that moral progress comes not in comfortable and </a:t>
            </a:r>
            <a:r>
              <a:rPr lang="en-US" b="1" dirty="0"/>
              <a:t>complacent</a:t>
            </a:r>
            <a:r>
              <a:rPr lang="en-US" dirty="0"/>
              <a:t> times, but out of trial and confusion</a:t>
            </a:r>
            <a:r>
              <a:rPr lang="en-US" dirty="0" smtClean="0"/>
              <a:t>.”	-- Gerald Ford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81" y="2286000"/>
            <a:ext cx="3414637" cy="227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745505" cy="387781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complacent – </a:t>
            </a:r>
            <a:r>
              <a:rPr lang="en-US" b="1" dirty="0" smtClean="0">
                <a:solidFill>
                  <a:srgbClr val="0070C0"/>
                </a:solidFill>
              </a:rPr>
              <a:t>adjective. Self-satisfied</a:t>
            </a:r>
            <a:r>
              <a:rPr lang="en-US" b="1" dirty="0">
                <a:solidFill>
                  <a:srgbClr val="0070C0"/>
                </a:solidFill>
              </a:rPr>
              <a:t>; </a:t>
            </a:r>
            <a:r>
              <a:rPr lang="en-US" b="1" dirty="0" smtClean="0">
                <a:solidFill>
                  <a:srgbClr val="0070C0"/>
                </a:solidFill>
              </a:rPr>
              <a:t>smug</a:t>
            </a:r>
          </a:p>
          <a:p>
            <a:r>
              <a:rPr lang="en-US" dirty="0" smtClean="0"/>
              <a:t>What is another word for complacent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n-US" b="1" dirty="0" smtClean="0">
                <a:solidFill>
                  <a:srgbClr val="00B050"/>
                </a:solidFill>
              </a:rPr>
              <a:t>gotistic</a:t>
            </a:r>
            <a:r>
              <a:rPr lang="en-US" b="1" dirty="0">
                <a:solidFill>
                  <a:srgbClr val="00B050"/>
                </a:solidFill>
              </a:rPr>
              <a:t>, conceited, </a:t>
            </a:r>
            <a:r>
              <a:rPr lang="en-US" b="1" dirty="0" smtClean="0">
                <a:solidFill>
                  <a:srgbClr val="00B050"/>
                </a:solidFill>
              </a:rPr>
              <a:t>superior</a:t>
            </a:r>
          </a:p>
          <a:p>
            <a:r>
              <a:rPr lang="en-US" dirty="0" smtClean="0"/>
              <a:t>What word means the opposite of complacent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umble</a:t>
            </a:r>
            <a:r>
              <a:rPr lang="en-US" b="1" dirty="0">
                <a:solidFill>
                  <a:srgbClr val="FF0000"/>
                </a:solidFill>
              </a:rPr>
              <a:t>, meek, unsure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March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–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March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6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you use the </a:t>
            </a:r>
            <a:r>
              <a:rPr lang="en-US" dirty="0" smtClean="0"/>
              <a:t>word complacent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 picture to the right?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Example</a:t>
            </a:r>
            <a:r>
              <a:rPr lang="en-US" dirty="0" smtClean="0">
                <a:solidFill>
                  <a:srgbClr val="7030A0"/>
                </a:solidFill>
              </a:rPr>
              <a:t>: Perhaps too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r>
              <a:rPr lang="en-US" dirty="0" smtClean="0">
                <a:solidFill>
                  <a:srgbClr val="7030A0"/>
                </a:solidFill>
              </a:rPr>
              <a:t> in their game plan, the second-seeded Duke Blue Devils were upset by the fifteenth-seeded Lehigh Mountain Hawks.</a:t>
            </a:r>
            <a:endParaRPr lang="en-US" i="1" dirty="0" smtClean="0">
              <a:solidFill>
                <a:srgbClr val="7030A0"/>
              </a:solidFill>
            </a:endParaRP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i="1" dirty="0" smtClean="0"/>
              <a:t>complacent.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619500" cy="36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Wednesday, March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What other connotations should be associated with being complacent?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What’s wrong with the  following analogy?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Complacent is to concerned, as hungry is to satiated.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Nothing… both identify antonym relationships.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119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67734"/>
            <a:ext cx="4057650" cy="271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Thursday, March 22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</a:t>
            </a:r>
            <a:r>
              <a:rPr lang="en-US" dirty="0" smtClean="0">
                <a:hlinkClick r:id="rId3"/>
              </a:rPr>
              <a:t> arrogant </a:t>
            </a:r>
            <a:r>
              <a:rPr lang="en-US" dirty="0"/>
              <a:t>[</a:t>
            </a:r>
            <a:r>
              <a:rPr lang="en-US" b="1" dirty="0" err="1"/>
              <a:t>ar</a:t>
            </a:r>
            <a:r>
              <a:rPr lang="en-US" dirty="0"/>
              <a:t>-uh-</a:t>
            </a:r>
            <a:r>
              <a:rPr lang="en-US" dirty="0" err="1"/>
              <a:t>guhnt</a:t>
            </a:r>
            <a:r>
              <a:rPr lang="en-US" dirty="0"/>
              <a:t>]</a:t>
            </a:r>
            <a:r>
              <a:rPr lang="en-US" dirty="0" smtClean="0"/>
              <a:t>? </a:t>
            </a:r>
            <a:endParaRPr lang="en-US" dirty="0"/>
          </a:p>
          <a:p>
            <a:r>
              <a:rPr lang="en-US" dirty="0" smtClean="0"/>
              <a:t>What part of speech is arrogant?</a:t>
            </a:r>
            <a:endParaRPr lang="en-US" dirty="0"/>
          </a:p>
          <a:p>
            <a:r>
              <a:rPr lang="en-US" dirty="0"/>
              <a:t>From the </a:t>
            </a:r>
            <a:r>
              <a:rPr lang="en-US" b="1" dirty="0"/>
              <a:t>Latin ad- </a:t>
            </a:r>
            <a:r>
              <a:rPr lang="en-US" dirty="0"/>
              <a:t>(</a:t>
            </a:r>
            <a:r>
              <a:rPr lang="en-US" i="1" dirty="0"/>
              <a:t>to</a:t>
            </a:r>
            <a:r>
              <a:rPr lang="en-US" dirty="0"/>
              <a:t>)  </a:t>
            </a:r>
            <a:r>
              <a:rPr lang="en-US" b="1" dirty="0"/>
              <a:t>+  </a:t>
            </a:r>
            <a:r>
              <a:rPr lang="en-US" b="1" dirty="0" err="1"/>
              <a:t>rogare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ask, propose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b="1" i="1" dirty="0" smtClean="0">
                <a:solidFill>
                  <a:srgbClr val="FF0000"/>
                </a:solidFill>
              </a:rPr>
              <a:t>arrogance</a:t>
            </a:r>
            <a:r>
              <a:rPr lang="en-US" i="1" dirty="0" smtClean="0"/>
              <a:t> (noun), </a:t>
            </a:r>
            <a:r>
              <a:rPr lang="en-US" b="1" i="1" dirty="0" smtClean="0">
                <a:solidFill>
                  <a:srgbClr val="00B050"/>
                </a:solidFill>
              </a:rPr>
              <a:t>arrogantly </a:t>
            </a:r>
            <a:r>
              <a:rPr lang="en-US" i="1" dirty="0" smtClean="0"/>
              <a:t>(adverb)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4898571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I'm good at what I do, but I wouldn't be so bold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</a:t>
            </a:r>
            <a:r>
              <a:rPr lang="en-US" dirty="0"/>
              <a:t> as to say something disrespectful about, say, Eminem. He's talented and he's good at what he does</a:t>
            </a:r>
            <a:r>
              <a:rPr lang="en-US" dirty="0" smtClean="0"/>
              <a:t>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-- LL Cool J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038600" cy="312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arrogant  – </a:t>
            </a:r>
            <a:r>
              <a:rPr lang="en-US" b="1" dirty="0" smtClean="0">
                <a:solidFill>
                  <a:srgbClr val="0070C0"/>
                </a:solidFill>
              </a:rPr>
              <a:t>adjective. Overbearing</a:t>
            </a:r>
            <a:r>
              <a:rPr lang="en-US" b="1" dirty="0">
                <a:solidFill>
                  <a:srgbClr val="0070C0"/>
                </a:solidFill>
              </a:rPr>
              <a:t>; proud; </a:t>
            </a:r>
            <a:r>
              <a:rPr lang="en-US" b="1" dirty="0" smtClean="0">
                <a:solidFill>
                  <a:srgbClr val="0070C0"/>
                </a:solidFill>
              </a:rPr>
              <a:t>haughty</a:t>
            </a:r>
          </a:p>
          <a:p>
            <a:r>
              <a:rPr lang="en-US" dirty="0" smtClean="0"/>
              <a:t>What is another word for arrogant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mperious</a:t>
            </a:r>
            <a:r>
              <a:rPr lang="en-US" b="1" dirty="0">
                <a:solidFill>
                  <a:srgbClr val="00B050"/>
                </a:solidFill>
              </a:rPr>
              <a:t>, brash, hubristic, </a:t>
            </a:r>
            <a:r>
              <a:rPr lang="en-US" b="1" dirty="0" smtClean="0">
                <a:solidFill>
                  <a:srgbClr val="00B050"/>
                </a:solidFill>
              </a:rPr>
              <a:t>condescending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What word or phrase means the opposite of arrogant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umble</a:t>
            </a:r>
            <a:r>
              <a:rPr lang="en-US" b="1" dirty="0">
                <a:solidFill>
                  <a:srgbClr val="FF0000"/>
                </a:solidFill>
              </a:rPr>
              <a:t>, servile, meek, modest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Thursday</a:t>
            </a:r>
            <a:r>
              <a:rPr lang="en-US" sz="3600" dirty="0"/>
              <a:t>, </a:t>
            </a:r>
            <a:r>
              <a:rPr lang="en-US" sz="3600" dirty="0" smtClean="0"/>
              <a:t>March 22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Thursday, March 22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–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  </a:t>
            </a:r>
            <a:r>
              <a:rPr lang="en-US" sz="3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you use the </a:t>
            </a:r>
            <a:r>
              <a:rPr lang="en-US" dirty="0" smtClean="0"/>
              <a:t>word arrogant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Example</a:t>
            </a:r>
            <a:r>
              <a:rPr lang="en-US" dirty="0" smtClean="0">
                <a:solidFill>
                  <a:srgbClr val="7030A0"/>
                </a:solidFill>
              </a:rPr>
              <a:t>:  The doctor’s confidence in his skills bordered on outright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arrogance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/>
              <a:t> </a:t>
            </a:r>
            <a:r>
              <a:rPr lang="en-US" i="1" dirty="0" smtClean="0"/>
              <a:t>Now </a:t>
            </a:r>
            <a:r>
              <a:rPr lang="en-US" i="1" dirty="0"/>
              <a:t>write your own sentence using the </a:t>
            </a:r>
            <a:r>
              <a:rPr lang="en-US" i="1" dirty="0" smtClean="0"/>
              <a:t>word arrogant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8739"/>
            <a:ext cx="4114800" cy="39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Thursday, March 22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you think of another “T-Shirt-style slogan” using the word arrogant?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CC"/>
                </a:solidFill>
              </a:rPr>
              <a:t>Arrogant is to humble, as bold is to _____.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Cowardly, meek, timid, etc.    [Antonyms]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Friday, March 23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presumptuous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/>
              <a:t>pri-</a:t>
            </a:r>
            <a:r>
              <a:rPr lang="en-US" b="1" dirty="0" err="1"/>
              <a:t>zuhmp</a:t>
            </a:r>
            <a:r>
              <a:rPr lang="en-US" dirty="0" err="1"/>
              <a:t>-choo-uhs</a:t>
            </a:r>
            <a:r>
              <a:rPr lang="en-US" dirty="0"/>
              <a:t>]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part of speech is presumptuous ?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sz="2000" dirty="0"/>
              <a:t>Latin </a:t>
            </a:r>
            <a:r>
              <a:rPr lang="en-US" sz="2000" b="1" dirty="0"/>
              <a:t>pre- </a:t>
            </a:r>
            <a:r>
              <a:rPr lang="en-US" sz="2000" dirty="0"/>
              <a:t>(</a:t>
            </a:r>
            <a:r>
              <a:rPr lang="en-US" sz="2000" i="1" dirty="0"/>
              <a:t>before)</a:t>
            </a:r>
            <a:r>
              <a:rPr lang="en-US" sz="2000" dirty="0"/>
              <a:t>  + </a:t>
            </a:r>
            <a:r>
              <a:rPr lang="en-US" sz="2000" b="1" dirty="0" err="1"/>
              <a:t>sumere</a:t>
            </a:r>
            <a:r>
              <a:rPr lang="en-US" sz="2000" dirty="0"/>
              <a:t> (</a:t>
            </a:r>
            <a:r>
              <a:rPr lang="en-US" sz="2000" i="1" dirty="0"/>
              <a:t>to take</a:t>
            </a:r>
            <a:r>
              <a:rPr lang="en-US" sz="2000" dirty="0" smtClean="0"/>
              <a:t>)</a:t>
            </a:r>
            <a:endParaRPr lang="en-US" sz="2200" dirty="0"/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 </a:t>
            </a:r>
            <a:r>
              <a:rPr lang="en-US" b="1" dirty="0">
                <a:solidFill>
                  <a:srgbClr val="FF0000"/>
                </a:solidFill>
              </a:rPr>
              <a:t>presumptuously</a:t>
            </a:r>
            <a:r>
              <a:rPr lang="en-US" dirty="0"/>
              <a:t>  (</a:t>
            </a:r>
            <a:r>
              <a:rPr lang="en-US" dirty="0" smtClean="0"/>
              <a:t>adverb), </a:t>
            </a:r>
            <a:r>
              <a:rPr lang="en-US" b="1" dirty="0" smtClean="0">
                <a:solidFill>
                  <a:srgbClr val="00B050"/>
                </a:solidFill>
              </a:rPr>
              <a:t>presumptuousness</a:t>
            </a:r>
            <a:r>
              <a:rPr lang="en-US" dirty="0" smtClean="0"/>
              <a:t> (noun)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8971" y="5181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are so </a:t>
            </a:r>
            <a:r>
              <a:rPr lang="en-US" b="1" dirty="0"/>
              <a:t>presumptuous</a:t>
            </a:r>
            <a:r>
              <a:rPr lang="en-US" dirty="0"/>
              <a:t> that we think we can separate our personal interest from that of humanity, and slander mankind without compromising </a:t>
            </a:r>
            <a:r>
              <a:rPr lang="en-US" dirty="0" smtClean="0"/>
              <a:t>ourselves.”</a:t>
            </a:r>
          </a:p>
          <a:p>
            <a:r>
              <a:rPr lang="en-US" dirty="0"/>
              <a:t>  </a:t>
            </a:r>
            <a:r>
              <a:rPr lang="en-US" dirty="0" smtClean="0"/>
              <a:t>   -- Marquis de </a:t>
            </a:r>
            <a:r>
              <a:rPr lang="en-US" dirty="0" err="1" smtClean="0"/>
              <a:t>Vauvenargues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46" y="2209800"/>
            <a:ext cx="352425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presumptuous </a:t>
            </a:r>
            <a:r>
              <a:rPr lang="en-US" b="1" dirty="0">
                <a:solidFill>
                  <a:srgbClr val="0070C0"/>
                </a:solidFill>
              </a:rPr>
              <a:t>– </a:t>
            </a:r>
            <a:r>
              <a:rPr lang="en-US" b="1" dirty="0" smtClean="0">
                <a:solidFill>
                  <a:srgbClr val="0070C0"/>
                </a:solidFill>
              </a:rPr>
              <a:t>adjective. Too </a:t>
            </a:r>
            <a:r>
              <a:rPr lang="en-US" b="1" dirty="0">
                <a:solidFill>
                  <a:srgbClr val="0070C0"/>
                </a:solidFill>
              </a:rPr>
              <a:t>forward or bold; overstepping proper </a:t>
            </a:r>
            <a:r>
              <a:rPr lang="en-US" b="1" dirty="0" smtClean="0">
                <a:solidFill>
                  <a:srgbClr val="0070C0"/>
                </a:solidFill>
              </a:rPr>
              <a:t>bounds</a:t>
            </a:r>
          </a:p>
          <a:p>
            <a:r>
              <a:rPr lang="en-US" dirty="0" smtClean="0"/>
              <a:t>What is another word for presumptuous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mpertinent</a:t>
            </a:r>
            <a:r>
              <a:rPr lang="en-US" b="1" dirty="0">
                <a:solidFill>
                  <a:srgbClr val="00B050"/>
                </a:solidFill>
              </a:rPr>
              <a:t>, audacious, arrogant, </a:t>
            </a:r>
            <a:r>
              <a:rPr lang="en-US" b="1" dirty="0" smtClean="0">
                <a:solidFill>
                  <a:srgbClr val="00B050"/>
                </a:solidFill>
              </a:rPr>
              <a:t>bold</a:t>
            </a:r>
          </a:p>
          <a:p>
            <a:r>
              <a:rPr lang="en-US" dirty="0" smtClean="0"/>
              <a:t>What word or phrase means the opposite of  presumptuous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odest</a:t>
            </a:r>
            <a:r>
              <a:rPr lang="en-US" b="1" dirty="0">
                <a:solidFill>
                  <a:srgbClr val="FF0000"/>
                </a:solidFill>
              </a:rPr>
              <a:t>, unassuming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Friday, March 23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23" y="533400"/>
            <a:ext cx="7911353" cy="1054250"/>
          </a:xfrm>
        </p:spPr>
        <p:txBody>
          <a:bodyPr/>
          <a:lstStyle/>
          <a:p>
            <a:r>
              <a:rPr lang="en-US" sz="3900" dirty="0" smtClean="0"/>
              <a:t>Monday, March 19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1</a:t>
            </a:r>
            <a:r>
              <a:rPr lang="en-US" sz="3900" baseline="30000" dirty="0" smtClean="0"/>
              <a:t>st</a:t>
            </a:r>
            <a:r>
              <a:rPr lang="en-US" sz="3900" dirty="0" smtClean="0"/>
              <a:t> Block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803904" cy="4059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supercilious </a:t>
            </a:r>
            <a:r>
              <a:rPr lang="en-US" dirty="0"/>
              <a:t>[</a:t>
            </a:r>
            <a:r>
              <a:rPr lang="en-US" dirty="0" err="1"/>
              <a:t>soo</a:t>
            </a:r>
            <a:r>
              <a:rPr lang="en-US" dirty="0"/>
              <a:t>-per-</a:t>
            </a:r>
            <a:r>
              <a:rPr lang="en-US" b="1" dirty="0" err="1"/>
              <a:t>sil</a:t>
            </a:r>
            <a:r>
              <a:rPr lang="en-US" dirty="0"/>
              <a:t>-</a:t>
            </a:r>
            <a:r>
              <a:rPr lang="en-US" dirty="0" err="1"/>
              <a:t>ee-uhs</a:t>
            </a:r>
            <a:r>
              <a:rPr lang="en-US" dirty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supercilious?</a:t>
            </a:r>
            <a:endParaRPr lang="en-US" dirty="0"/>
          </a:p>
          <a:p>
            <a:r>
              <a:rPr lang="en-US" dirty="0"/>
              <a:t> From the Latin  </a:t>
            </a:r>
            <a:r>
              <a:rPr lang="en-US" b="1" dirty="0"/>
              <a:t>super</a:t>
            </a:r>
            <a:r>
              <a:rPr lang="en-US" dirty="0"/>
              <a:t> (</a:t>
            </a:r>
            <a:r>
              <a:rPr lang="en-US" i="1" dirty="0"/>
              <a:t>above)</a:t>
            </a:r>
            <a:r>
              <a:rPr lang="en-US" dirty="0"/>
              <a:t> + </a:t>
            </a:r>
            <a:r>
              <a:rPr lang="en-US" b="1" dirty="0"/>
              <a:t>cilium</a:t>
            </a:r>
            <a:r>
              <a:rPr lang="en-US" dirty="0"/>
              <a:t> (eyelid)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dirty="0" smtClean="0">
                <a:solidFill>
                  <a:srgbClr val="FF0000"/>
                </a:solidFill>
              </a:rPr>
              <a:t>superciliously</a:t>
            </a:r>
            <a:r>
              <a:rPr lang="en-US" dirty="0" smtClean="0"/>
              <a:t> (adv.),  </a:t>
            </a:r>
            <a:r>
              <a:rPr lang="en-US" dirty="0" smtClean="0">
                <a:solidFill>
                  <a:srgbClr val="00B050"/>
                </a:solidFill>
              </a:rPr>
              <a:t>superciliousness</a:t>
            </a:r>
            <a:r>
              <a:rPr lang="en-US" dirty="0" smtClean="0"/>
              <a:t> (noun)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63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1524000"/>
            <a:ext cx="3867150" cy="37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sz="3600" dirty="0" smtClean="0"/>
              <a:t>Friday, March 23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4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657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you use the word presumptuous to describe the picture to the right?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Example</a:t>
            </a:r>
            <a:r>
              <a:rPr lang="en-US" dirty="0" smtClean="0">
                <a:solidFill>
                  <a:srgbClr val="7030A0"/>
                </a:solidFill>
              </a:rPr>
              <a:t>:  For their joint marketing venture, the pasta and dairy industries took a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presumptuous</a:t>
            </a:r>
            <a:r>
              <a:rPr lang="en-US" dirty="0" smtClean="0">
                <a:solidFill>
                  <a:srgbClr val="7030A0"/>
                </a:solidFill>
              </a:rPr>
              <a:t> approach to marketing their products through macaroni and cheese.</a:t>
            </a:r>
          </a:p>
          <a:p>
            <a:r>
              <a:rPr lang="en-US" dirty="0" smtClean="0"/>
              <a:t>Now you try writing your own sentence using the word presumptuous.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6" y="2743200"/>
            <a:ext cx="4391984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Friday, March 23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336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What else are people often presumptuous about?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Presumptuous is to pompous, as required is to ____.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Obligatory, mandatory, requisite, etc.   [Synonyms]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895600" cy="351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41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supercilious – </a:t>
            </a:r>
            <a:r>
              <a:rPr lang="en-US" b="1" dirty="0" smtClean="0">
                <a:solidFill>
                  <a:srgbClr val="0070C0"/>
                </a:solidFill>
              </a:rPr>
              <a:t>adj. Looking </a:t>
            </a:r>
            <a:r>
              <a:rPr lang="en-US" b="1" dirty="0">
                <a:solidFill>
                  <a:srgbClr val="0070C0"/>
                </a:solidFill>
              </a:rPr>
              <a:t>down on others; proud and </a:t>
            </a:r>
            <a:r>
              <a:rPr lang="en-US" b="1" dirty="0" smtClean="0">
                <a:solidFill>
                  <a:srgbClr val="0070C0"/>
                </a:solidFill>
              </a:rPr>
              <a:t>scornful</a:t>
            </a:r>
          </a:p>
          <a:p>
            <a:r>
              <a:rPr lang="en-US" dirty="0" smtClean="0"/>
              <a:t>What is another word for supercilious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rrogant</a:t>
            </a:r>
            <a:r>
              <a:rPr lang="en-US" b="1" dirty="0">
                <a:solidFill>
                  <a:srgbClr val="00B050"/>
                </a:solidFill>
              </a:rPr>
              <a:t>, condescending, snobby, vainglorious, </a:t>
            </a:r>
            <a:r>
              <a:rPr lang="en-US" b="1" dirty="0" smtClean="0">
                <a:solidFill>
                  <a:srgbClr val="00B050"/>
                </a:solidFill>
              </a:rPr>
              <a:t>egotistical</a:t>
            </a:r>
          </a:p>
          <a:p>
            <a:r>
              <a:rPr lang="en-US" dirty="0" smtClean="0"/>
              <a:t>What word means the opposite of supercilious (antonym)?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umble</a:t>
            </a:r>
            <a:r>
              <a:rPr lang="en-US" b="1" dirty="0">
                <a:solidFill>
                  <a:srgbClr val="FF0000"/>
                </a:solidFill>
              </a:rPr>
              <a:t>, modest, </a:t>
            </a:r>
            <a:r>
              <a:rPr lang="en-US" b="1" dirty="0" err="1">
                <a:solidFill>
                  <a:srgbClr val="FF0000"/>
                </a:solidFill>
              </a:rPr>
              <a:t>unconceited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Monday, </a:t>
            </a:r>
            <a:r>
              <a:rPr lang="en-US" sz="4000" dirty="0" smtClean="0"/>
              <a:t>March 19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- 2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 </a:t>
            </a:r>
            <a:r>
              <a:rPr lang="en-US" sz="40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Monday, </a:t>
            </a:r>
            <a:r>
              <a:rPr lang="en-US" sz="3900" dirty="0" smtClean="0"/>
              <a:t>March 19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3</a:t>
            </a:r>
            <a:r>
              <a:rPr lang="en-US" sz="3900" baseline="30000" dirty="0" smtClean="0"/>
              <a:t>rd</a:t>
            </a:r>
            <a:r>
              <a:rPr lang="en-US" sz="3900" dirty="0" smtClean="0"/>
              <a:t>   </a:t>
            </a:r>
            <a:r>
              <a:rPr lang="en-US" sz="39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38791"/>
            <a:ext cx="3803904" cy="38770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you use the </a:t>
            </a:r>
            <a:r>
              <a:rPr lang="en-US" dirty="0" smtClean="0"/>
              <a:t>word supercilious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Example</a:t>
            </a:r>
            <a:r>
              <a:rPr lang="en-US" b="1" dirty="0" smtClean="0">
                <a:solidFill>
                  <a:srgbClr val="7030A0"/>
                </a:solidFill>
              </a:rPr>
              <a:t>: Karen’s supercilious response to Bob’s courageous inquiry crushed his spirit.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i="1" dirty="0" smtClean="0"/>
              <a:t>supercilious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42102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dirty="0" smtClean="0"/>
              <a:t>Monday, March 19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4184904" cy="4059936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dirty="0" smtClean="0"/>
              <a:t>you think of any other supercilious personalities?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Unscramble the </a:t>
            </a:r>
            <a:r>
              <a:rPr lang="en-US" dirty="0"/>
              <a:t>following analogy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</a:rPr>
              <a:t>[is to] [supercilious] [as] [bored] [egotistic] [is to] [spiritless]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Supercilious is to egotistic as bored is to spiritless. [Synonyms]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143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4224"/>
            <a:ext cx="2857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6" y="4191000"/>
            <a:ext cx="2665731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Tuesday, March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–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3956304" cy="416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dirty="0" smtClean="0">
                <a:hlinkClick r:id="rId3"/>
              </a:rPr>
              <a:t>swagger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b="1" dirty="0"/>
              <a:t>swag</a:t>
            </a:r>
            <a:r>
              <a:rPr lang="en-US" dirty="0"/>
              <a:t>-</a:t>
            </a:r>
            <a:r>
              <a:rPr lang="en-US" dirty="0" err="1"/>
              <a:t>er</a:t>
            </a:r>
            <a:r>
              <a:rPr lang="en-US" dirty="0"/>
              <a:t>]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part of speech is swagger?</a:t>
            </a:r>
            <a:endParaRPr lang="en-US" dirty="0"/>
          </a:p>
          <a:p>
            <a:r>
              <a:rPr lang="en-US" dirty="0"/>
              <a:t>From the Old English  </a:t>
            </a:r>
            <a:r>
              <a:rPr lang="en-US" b="1" dirty="0" err="1"/>
              <a:t>swingan</a:t>
            </a:r>
            <a:r>
              <a:rPr lang="en-US" b="1" dirty="0"/>
              <a:t> </a:t>
            </a:r>
            <a:r>
              <a:rPr lang="en-US" dirty="0"/>
              <a:t> (</a:t>
            </a:r>
            <a:r>
              <a:rPr lang="en-US" i="1" dirty="0"/>
              <a:t>to swing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i="1" dirty="0" smtClean="0"/>
              <a:t>Other forms of the word include: </a:t>
            </a:r>
            <a:r>
              <a:rPr lang="en-US" b="1" dirty="0" smtClean="0">
                <a:solidFill>
                  <a:srgbClr val="00B050"/>
                </a:solidFill>
              </a:rPr>
              <a:t>swaggerer</a:t>
            </a:r>
            <a:r>
              <a:rPr lang="en-US" dirty="0" smtClean="0"/>
              <a:t> (noun), </a:t>
            </a:r>
            <a:r>
              <a:rPr lang="en-US" b="1" dirty="0" err="1" smtClean="0">
                <a:solidFill>
                  <a:srgbClr val="FF0000"/>
                </a:solidFill>
              </a:rPr>
              <a:t>outswagger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(verb)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5336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4572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“I'm </a:t>
            </a:r>
            <a:r>
              <a:rPr lang="en-US" dirty="0"/>
              <a:t>a very modest person. But I'm also extremely confident. And if you put me in the situation or in the moment, I'm </a:t>
            </a:r>
            <a:r>
              <a:rPr lang="en-US" dirty="0" err="1"/>
              <a:t>gonna</a:t>
            </a:r>
            <a:r>
              <a:rPr lang="en-US" dirty="0"/>
              <a:t> have some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swagger</a:t>
            </a:r>
            <a:r>
              <a:rPr lang="en-US" dirty="0"/>
              <a:t>, I'm </a:t>
            </a:r>
            <a:r>
              <a:rPr lang="en-US" dirty="0" err="1"/>
              <a:t>gonna</a:t>
            </a:r>
            <a:r>
              <a:rPr lang="en-US" dirty="0"/>
              <a:t> have some cockiness</a:t>
            </a:r>
            <a:r>
              <a:rPr lang="en-US" dirty="0" smtClean="0"/>
              <a:t>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-- Drew </a:t>
            </a:r>
            <a:r>
              <a:rPr lang="en-US" dirty="0" err="1" smtClean="0"/>
              <a:t>Brees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swagger</a:t>
            </a:r>
            <a:r>
              <a:rPr lang="en-US" dirty="0">
                <a:solidFill>
                  <a:srgbClr val="0070C0"/>
                </a:solidFill>
              </a:rPr>
              <a:t> – </a:t>
            </a:r>
            <a:r>
              <a:rPr lang="en-US" dirty="0" smtClean="0">
                <a:solidFill>
                  <a:srgbClr val="0070C0"/>
                </a:solidFill>
              </a:rPr>
              <a:t>verb. To </a:t>
            </a:r>
            <a:r>
              <a:rPr lang="en-US" dirty="0">
                <a:solidFill>
                  <a:srgbClr val="0070C0"/>
                </a:solidFill>
              </a:rPr>
              <a:t>walk around in a proud, showy manner;  to boast in a loud </a:t>
            </a:r>
            <a:r>
              <a:rPr lang="en-US" dirty="0" smtClean="0">
                <a:solidFill>
                  <a:srgbClr val="0070C0"/>
                </a:solidFill>
              </a:rPr>
              <a:t>manner</a:t>
            </a:r>
          </a:p>
          <a:p>
            <a:r>
              <a:rPr lang="en-US" dirty="0" smtClean="0"/>
              <a:t>What is another word for swagger (synonym)?</a:t>
            </a:r>
          </a:p>
          <a:p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b="1" dirty="0" smtClean="0">
                <a:solidFill>
                  <a:srgbClr val="00B050"/>
                </a:solidFill>
              </a:rPr>
              <a:t>aunter</a:t>
            </a:r>
            <a:r>
              <a:rPr lang="en-US" b="1" dirty="0">
                <a:solidFill>
                  <a:srgbClr val="00B050"/>
                </a:solidFill>
              </a:rPr>
              <a:t>, strut, aggrandize, gloat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What word means the opposite of swagger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be </a:t>
            </a:r>
            <a:r>
              <a:rPr lang="en-US" b="1" dirty="0">
                <a:solidFill>
                  <a:srgbClr val="FF0000"/>
                </a:solidFill>
              </a:rPr>
              <a:t>modest, depreciate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Tuesday</a:t>
            </a:r>
            <a:r>
              <a:rPr lang="en-US" sz="3900" dirty="0"/>
              <a:t>, </a:t>
            </a:r>
            <a:r>
              <a:rPr lang="en-US" sz="3900" dirty="0" smtClean="0"/>
              <a:t>March 20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2</a:t>
            </a:r>
            <a:r>
              <a:rPr lang="en-US" sz="3900" baseline="30000" dirty="0" smtClean="0"/>
              <a:t>nd</a:t>
            </a:r>
            <a:r>
              <a:rPr lang="en-US" sz="3900" dirty="0" smtClean="0"/>
              <a:t>  </a:t>
            </a:r>
            <a:r>
              <a:rPr lang="en-US" sz="3900" dirty="0"/>
              <a:t>Block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Tuesday</a:t>
            </a:r>
            <a:r>
              <a:rPr lang="en-US" sz="3900" dirty="0"/>
              <a:t>, </a:t>
            </a:r>
            <a:r>
              <a:rPr lang="en-US" sz="3900" dirty="0" smtClean="0"/>
              <a:t>March 20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3</a:t>
            </a:r>
            <a:r>
              <a:rPr lang="en-US" sz="3900" baseline="30000" dirty="0" smtClean="0"/>
              <a:t>rd</a:t>
            </a:r>
            <a:r>
              <a:rPr lang="en-US" sz="3900" dirty="0" smtClean="0"/>
              <a:t> Block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swagger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b="1" i="1" u="sng" dirty="0" smtClean="0">
                <a:solidFill>
                  <a:srgbClr val="7030A0"/>
                </a:solidFill>
              </a:rPr>
              <a:t>Example</a:t>
            </a:r>
            <a:r>
              <a:rPr lang="en-US" b="1" i="1" dirty="0" smtClean="0">
                <a:solidFill>
                  <a:srgbClr val="7030A0"/>
                </a:solidFill>
              </a:rPr>
              <a:t>:  Recognizing that pleasant-smelling underarms might boost a person’s confidence, Old Spice chose to name it’s new line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Swagger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i="1" dirty="0" smtClean="0">
              <a:solidFill>
                <a:srgbClr val="7030A0"/>
              </a:solidFill>
            </a:endParaRP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/>
              <a:t>swagger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17912"/>
            <a:ext cx="3603171" cy="47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dirty="0" smtClean="0"/>
              <a:t>Tuesday, March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32504" cy="3810000"/>
          </a:xfrm>
        </p:spPr>
        <p:txBody>
          <a:bodyPr/>
          <a:lstStyle/>
          <a:p>
            <a:r>
              <a:rPr lang="en-US" dirty="0"/>
              <a:t>Can you think of another image that relates to the term 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the following analogy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</a:rPr>
              <a:t>Swagger is to </a:t>
            </a:r>
            <a:r>
              <a:rPr lang="en-US" dirty="0" err="1" smtClean="0">
                <a:solidFill>
                  <a:srgbClr val="0000CC"/>
                </a:solidFill>
              </a:rPr>
              <a:t>Eeyore</a:t>
            </a:r>
            <a:r>
              <a:rPr lang="en-US" dirty="0" smtClean="0">
                <a:solidFill>
                  <a:srgbClr val="0000CC"/>
                </a:solidFill>
              </a:rPr>
              <a:t>, as ______ is to </a:t>
            </a:r>
            <a:r>
              <a:rPr lang="en-US" dirty="0" err="1" smtClean="0">
                <a:solidFill>
                  <a:srgbClr val="0000CC"/>
                </a:solidFill>
              </a:rPr>
              <a:t>Tigger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Confidence, energy, enthusiasm, etc. [Examples]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276600"/>
            <a:ext cx="3331029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fc12fd40-ebe8-41e8-886c-40623bd2e549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2789</TotalTime>
  <Words>1105</Words>
  <Application>Microsoft Office PowerPoint</Application>
  <PresentationFormat>On-screen Show (4:3)</PresentationFormat>
  <Paragraphs>123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Word of the Day</vt:lpstr>
      <vt:lpstr>Monday, March 19th – 1st Block</vt:lpstr>
      <vt:lpstr>Monday, March 19th  - 2nd  Block</vt:lpstr>
      <vt:lpstr>Monday, March 19th – 3rd   Block</vt:lpstr>
      <vt:lpstr>Monday, March 19th - 4th Block</vt:lpstr>
      <vt:lpstr>Tuesday, March 20th  – 1st Block</vt:lpstr>
      <vt:lpstr>Tuesday, March 20th – 2nd  Block</vt:lpstr>
      <vt:lpstr>Tuesday, March 20th – 3rd Block</vt:lpstr>
      <vt:lpstr>Tuesday, March 20th - 4th Block</vt:lpstr>
      <vt:lpstr>Wednesday, March 21st – 1st Block</vt:lpstr>
      <vt:lpstr>Wednesday, March 21st – 2nd  Block</vt:lpstr>
      <vt:lpstr>Wednesday, March 21st – 3rd   Block</vt:lpstr>
      <vt:lpstr>Wednesday, March 21st – 4th Block</vt:lpstr>
      <vt:lpstr>Thursday, March 22nd  – 1st Block</vt:lpstr>
      <vt:lpstr>Thursday, March 22nd  - 2nd  Block</vt:lpstr>
      <vt:lpstr>Thursday, March 22nd – 3rd   Block</vt:lpstr>
      <vt:lpstr>Thursday, March 22nd – 4th Block</vt:lpstr>
      <vt:lpstr>Friday, March 23rd– 1st Block</vt:lpstr>
      <vt:lpstr>Friday, March 23rd- 2nd  Block</vt:lpstr>
      <vt:lpstr>Friday, March 23rd– 3rd   Block</vt:lpstr>
      <vt:lpstr>Friday, March 23rd–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176</cp:revision>
  <dcterms:created xsi:type="dcterms:W3CDTF">2011-08-14T13:16:45Z</dcterms:created>
  <dcterms:modified xsi:type="dcterms:W3CDTF">2012-03-19T12:02:47Z</dcterms:modified>
</cp:coreProperties>
</file>