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82" autoAdjust="0"/>
  </p:normalViewPr>
  <p:slideViewPr>
    <p:cSldViewPr>
      <p:cViewPr varScale="1">
        <p:scale>
          <a:sx n="49" d="100"/>
          <a:sy n="49" d="100"/>
        </p:scale>
        <p:origin x="-108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B4499-AD70-4F54-AB95-AC9F96763D03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DB902-10D6-494F-BAF2-F5E08A1C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5FF1-97C5-4225-92B1-B730F2CA55D1}" type="datetime1">
              <a:rPr lang="en-US" smtClean="0"/>
              <a:t>4/3/2012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261A-173C-4891-B5E2-C8C710307D98}" type="datetime1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0662-05E4-4779-86D4-6C655AB590D0}" type="datetime1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CD3B-EC4D-4556-9342-4A1BE268A6DF}" type="datetime1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6240-C90C-499A-9BD5-4DE6BACAD293}" type="datetime1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390B-144B-4F0F-89C2-5EB601FA3998}" type="datetime1">
              <a:rPr lang="en-US" smtClean="0"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71A3-494D-4067-9667-E2B30F32D2B5}" type="datetime1">
              <a:rPr lang="en-US" smtClean="0"/>
              <a:t>4/3/2012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C42E-0AD5-4F53-9AFB-ED739AFA8C14}" type="datetime1">
              <a:rPr lang="en-US" smtClean="0"/>
              <a:t>4/3/2012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8EA5-595D-4EBF-BA7D-2E9345DE6487}" type="datetime1">
              <a:rPr lang="en-US" smtClean="0"/>
              <a:t>4/3/2012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46CE-AEC7-410E-8823-7EFDF663E241}" type="datetime1">
              <a:rPr lang="en-US" smtClean="0"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7F85-7A4F-4CE2-A6D6-BB19F4E0670E}" type="datetime1">
              <a:rPr lang="en-US" smtClean="0"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8BA640B-D7E6-4F66-BC4A-FF577DBF2D0A}" type="datetime1">
              <a:rPr lang="en-US" smtClean="0"/>
              <a:t>4/3/2012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audio.php?file=circum16&amp;word=circumlocution&amp;text=\%3cSPAN%20class=unicode%3e%CB%8C%3c/SPAN%3es%C9%99r-k%3cSUP%3e%C9%99%3c/SUP%3em-l%C5%8D-%3cSPAN%20class=unicode%3e%CB%88%3c/SPAN%3eky%C3%BC-sh%C9%99n\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wmv"/><Relationship Id="rId2" Type="http://schemas.microsoft.com/office/2007/relationships/media" Target="../media/media1.wmv"/><Relationship Id="rId1" Type="http://schemas.openxmlformats.org/officeDocument/2006/relationships/tags" Target="../tags/tag13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audio.php?file=colloq01&amp;word=colloquial&amp;text=\k%C9%99-%3cSPAN%20class=unicode%3e%CB%88%3c/SPAN%3el%C5%8D-kw%C4%93-%C9%99l\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audio.php?file=disdai02&amp;word=disdainful&amp;text=\-f%C9%99l\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audio.php?file=bombas02&amp;word=bombastic&amp;text=\b%C3%A4m-%3cSPAN%20class=unicode%3e%CB%88%3c/SPAN%3ebas-tik\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Word of the 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of April 2</a:t>
            </a:r>
            <a:r>
              <a:rPr lang="en-US" baseline="30000" dirty="0" smtClean="0"/>
              <a:t>nd</a:t>
            </a:r>
            <a:r>
              <a:rPr lang="en-US" dirty="0" smtClean="0"/>
              <a:t> through April 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25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Wednesday, April 4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– 1</a:t>
            </a:r>
            <a:r>
              <a:rPr lang="en-US" sz="4400" baseline="30000" dirty="0" smtClean="0"/>
              <a:t>st</a:t>
            </a:r>
            <a:r>
              <a:rPr lang="en-US" sz="4400" dirty="0" smtClean="0"/>
              <a:t> Block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05400" y="4800600"/>
            <a:ext cx="4038600" cy="14017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“Circumlocution</a:t>
            </a:r>
            <a:r>
              <a:rPr lang="en-US" dirty="0"/>
              <a:t>, n. A literary trick whereby the writer who has nothing to say breaks it gently to the reader. </a:t>
            </a:r>
            <a:r>
              <a:rPr lang="en-US" dirty="0" smtClean="0"/>
              <a:t>“  -- Ambrose Bierce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511040" cy="452628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does</a:t>
            </a:r>
            <a:r>
              <a:rPr lang="en-US" dirty="0" smtClean="0">
                <a:hlinkClick r:id="rId3"/>
              </a:rPr>
              <a:t> circumlocution </a:t>
            </a:r>
            <a:r>
              <a:rPr lang="en-US" dirty="0"/>
              <a:t>[</a:t>
            </a:r>
            <a:r>
              <a:rPr lang="en-US" dirty="0" err="1"/>
              <a:t>sur-kuhm-</a:t>
            </a:r>
            <a:r>
              <a:rPr lang="en-US" b="1" dirty="0" err="1"/>
              <a:t>loh-</a:t>
            </a:r>
            <a:r>
              <a:rPr lang="en-US" dirty="0" err="1"/>
              <a:t>kyoo-shuhn</a:t>
            </a:r>
            <a:r>
              <a:rPr lang="en-US" dirty="0" smtClean="0"/>
              <a:t>] mean?</a:t>
            </a:r>
          </a:p>
          <a:p>
            <a:r>
              <a:rPr lang="en-US" dirty="0" smtClean="0"/>
              <a:t>If circumlocution is a noun, how can you make it a verb?</a:t>
            </a:r>
          </a:p>
          <a:p>
            <a:r>
              <a:rPr lang="en-US" dirty="0"/>
              <a:t>From Greek  </a:t>
            </a:r>
            <a:r>
              <a:rPr lang="en-US" b="1" dirty="0" err="1"/>
              <a:t>circum</a:t>
            </a:r>
            <a:r>
              <a:rPr lang="en-US" dirty="0"/>
              <a:t> (</a:t>
            </a:r>
            <a:r>
              <a:rPr lang="en-US" i="1" dirty="0"/>
              <a:t>around</a:t>
            </a:r>
            <a:r>
              <a:rPr lang="en-US" dirty="0"/>
              <a:t>)  +  </a:t>
            </a:r>
            <a:r>
              <a:rPr lang="en-US" b="1" dirty="0" err="1" smtClean="0"/>
              <a:t>locutio</a:t>
            </a:r>
            <a:r>
              <a:rPr lang="en-US" dirty="0" smtClean="0"/>
              <a:t> </a:t>
            </a:r>
            <a:r>
              <a:rPr lang="en-US" dirty="0"/>
              <a:t>( </a:t>
            </a:r>
            <a:r>
              <a:rPr lang="en-US" i="1" dirty="0"/>
              <a:t>a speaking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Other forms: </a:t>
            </a:r>
            <a:r>
              <a:rPr lang="en-US" b="1" dirty="0">
                <a:solidFill>
                  <a:srgbClr val="C00000"/>
                </a:solidFill>
              </a:rPr>
              <a:t>circumlocutory </a:t>
            </a:r>
            <a:r>
              <a:rPr lang="en-US" dirty="0"/>
              <a:t>(adjective), </a:t>
            </a:r>
            <a:r>
              <a:rPr lang="en-US" b="1" dirty="0" err="1" smtClean="0">
                <a:solidFill>
                  <a:srgbClr val="006600"/>
                </a:solidFill>
              </a:rPr>
              <a:t>circumlocutional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/>
              <a:t>(adjective), </a:t>
            </a:r>
            <a:r>
              <a:rPr lang="en-US" dirty="0" smtClean="0"/>
              <a:t>“</a:t>
            </a:r>
            <a:r>
              <a:rPr lang="en-US" b="1" dirty="0" err="1" smtClean="0">
                <a:solidFill>
                  <a:srgbClr val="7030A0"/>
                </a:solidFill>
              </a:rPr>
              <a:t>circumlocutionary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/>
              <a:t>(adjective)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28575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924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Wednesday, April 4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– 2</a:t>
            </a:r>
            <a:r>
              <a:rPr lang="en-US" sz="4400" baseline="30000" dirty="0" smtClean="0"/>
              <a:t>nd</a:t>
            </a:r>
            <a:r>
              <a:rPr lang="en-US" sz="4400" dirty="0" smtClean="0"/>
              <a:t> Block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circumlocution </a:t>
            </a:r>
            <a:r>
              <a:rPr lang="en-US" dirty="0">
                <a:solidFill>
                  <a:srgbClr val="002060"/>
                </a:solidFill>
              </a:rPr>
              <a:t>– </a:t>
            </a:r>
            <a:r>
              <a:rPr lang="en-US" dirty="0" smtClean="0">
                <a:solidFill>
                  <a:srgbClr val="002060"/>
                </a:solidFill>
              </a:rPr>
              <a:t>adjective. Speaking </a:t>
            </a:r>
            <a:r>
              <a:rPr lang="en-US" dirty="0">
                <a:solidFill>
                  <a:srgbClr val="002060"/>
                </a:solidFill>
              </a:rPr>
              <a:t>in circles;  round-about speech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What is another word for circumlocution (synonym)?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ambling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, meandering,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verbosity, prolixity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What word means the opposite of circumlocution?</a:t>
            </a:r>
          </a:p>
          <a:p>
            <a:r>
              <a:rPr lang="en-US" b="1" dirty="0">
                <a:solidFill>
                  <a:srgbClr val="C00000"/>
                </a:solidFill>
              </a:rPr>
              <a:t>C</a:t>
            </a:r>
            <a:r>
              <a:rPr lang="en-US" b="1" dirty="0" smtClean="0">
                <a:solidFill>
                  <a:srgbClr val="C00000"/>
                </a:solidFill>
              </a:rPr>
              <a:t>onciseness</a:t>
            </a:r>
            <a:r>
              <a:rPr lang="en-US" b="1" dirty="0">
                <a:solidFill>
                  <a:srgbClr val="C00000"/>
                </a:solidFill>
              </a:rPr>
              <a:t>, directness, </a:t>
            </a:r>
            <a:r>
              <a:rPr lang="en-US" b="1" dirty="0" smtClean="0">
                <a:solidFill>
                  <a:srgbClr val="C00000"/>
                </a:solidFill>
              </a:rPr>
              <a:t>straightforwardness</a:t>
            </a:r>
            <a:r>
              <a:rPr lang="en-US" b="1" dirty="0">
                <a:solidFill>
                  <a:srgbClr val="C00000"/>
                </a:solidFill>
              </a:rPr>
              <a:t>, terseness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33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Wednesday, April 4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– 3</a:t>
            </a:r>
            <a:r>
              <a:rPr lang="en-US" sz="4400" baseline="30000" dirty="0" smtClean="0"/>
              <a:t>rd</a:t>
            </a:r>
            <a:r>
              <a:rPr lang="en-US" sz="4400" dirty="0" smtClean="0"/>
              <a:t> Block</a:t>
            </a:r>
            <a:endParaRPr lang="en-US" sz="4400" dirty="0"/>
          </a:p>
        </p:txBody>
      </p:sp>
      <p:pic>
        <p:nvPicPr>
          <p:cNvPr id="5" name="circumlocution.wmv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Can you use the word circumlocution to describe the video to the right?</a:t>
            </a:r>
          </a:p>
          <a:p>
            <a:r>
              <a:rPr lang="en-US" b="1" u="sng" dirty="0" smtClean="0">
                <a:solidFill>
                  <a:srgbClr val="006600"/>
                </a:solidFill>
              </a:rPr>
              <a:t>Example</a:t>
            </a:r>
            <a:r>
              <a:rPr lang="en-US" b="1" dirty="0" smtClean="0">
                <a:solidFill>
                  <a:srgbClr val="006600"/>
                </a:solidFill>
              </a:rPr>
              <a:t>:  Eddie’s circumlocution left Jenny completely baffled.</a:t>
            </a:r>
          </a:p>
          <a:p>
            <a:r>
              <a:rPr lang="en-US" dirty="0" smtClean="0"/>
              <a:t>Now, write your own dialogue using circumlocution.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310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Wednesday, April 4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– 4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Block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Can you complete the analogy?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7030A0"/>
                </a:solidFill>
              </a:rPr>
              <a:t>Circumlocution is to deceptive, as brevity is to _____.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Quick, succinct, direct, etc. (Quality each may be trying to achieve)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1600200"/>
          </a:xfrm>
        </p:spPr>
        <p:txBody>
          <a:bodyPr/>
          <a:lstStyle/>
          <a:p>
            <a:r>
              <a:rPr lang="en-US" dirty="0" smtClean="0"/>
              <a:t>Can you think of other situations when people turn to circumlocution?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36449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287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Thursday, April 5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– 1</a:t>
            </a:r>
            <a:r>
              <a:rPr lang="en-US" sz="4400" baseline="30000" dirty="0" smtClean="0"/>
              <a:t>st</a:t>
            </a:r>
            <a:r>
              <a:rPr lang="en-US" sz="4400" dirty="0" smtClean="0"/>
              <a:t> Block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81500" y="5140705"/>
            <a:ext cx="4038600" cy="1706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“Mormon </a:t>
            </a:r>
            <a:r>
              <a:rPr lang="en-US" dirty="0"/>
              <a:t>colonization south of this point in early times was characterized as "going over the Rim," and in colloquial usage the </a:t>
            </a:r>
            <a:r>
              <a:rPr lang="en-US" dirty="0" smtClean="0"/>
              <a:t>same phrase </a:t>
            </a:r>
            <a:r>
              <a:rPr lang="en-US" dirty="0"/>
              <a:t>came to connote violent death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State of Utah (Park Sign)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do you think </a:t>
            </a:r>
            <a:r>
              <a:rPr lang="en-US" dirty="0" smtClean="0">
                <a:hlinkClick r:id="rId3"/>
              </a:rPr>
              <a:t>colloquial</a:t>
            </a:r>
            <a:r>
              <a:rPr lang="en-US" dirty="0" smtClean="0"/>
              <a:t> </a:t>
            </a:r>
            <a:r>
              <a:rPr lang="en-US" dirty="0"/>
              <a:t>[</a:t>
            </a:r>
            <a:r>
              <a:rPr lang="en-US" dirty="0" err="1" smtClean="0"/>
              <a:t>kuh-</a:t>
            </a:r>
            <a:r>
              <a:rPr lang="en-US" b="1" dirty="0" err="1" smtClean="0"/>
              <a:t>loh</a:t>
            </a:r>
            <a:r>
              <a:rPr lang="en-US" dirty="0" err="1" smtClean="0"/>
              <a:t>-kwee-uhl</a:t>
            </a:r>
            <a:r>
              <a:rPr lang="en-US" dirty="0" smtClean="0"/>
              <a:t>] means?</a:t>
            </a:r>
          </a:p>
          <a:p>
            <a:r>
              <a:rPr lang="en-US" dirty="0" smtClean="0"/>
              <a:t>What part of speech is colloquial?</a:t>
            </a:r>
          </a:p>
          <a:p>
            <a:r>
              <a:rPr lang="en-US" dirty="0"/>
              <a:t>From the Latin  </a:t>
            </a:r>
            <a:r>
              <a:rPr lang="en-US" b="1" dirty="0"/>
              <a:t>com-  </a:t>
            </a:r>
            <a:r>
              <a:rPr lang="en-US" dirty="0"/>
              <a:t>(</a:t>
            </a:r>
            <a:r>
              <a:rPr lang="en-US" i="1" dirty="0"/>
              <a:t>together</a:t>
            </a:r>
            <a:r>
              <a:rPr lang="en-US" dirty="0"/>
              <a:t>) </a:t>
            </a:r>
            <a:r>
              <a:rPr lang="en-US" b="1" dirty="0"/>
              <a:t>+ </a:t>
            </a:r>
            <a:r>
              <a:rPr lang="en-US" b="1" dirty="0" err="1" smtClean="0"/>
              <a:t>loquium</a:t>
            </a:r>
            <a:r>
              <a:rPr lang="en-US" b="1" dirty="0" smtClean="0"/>
              <a:t> </a:t>
            </a:r>
            <a:r>
              <a:rPr lang="en-US" dirty="0"/>
              <a:t>(</a:t>
            </a:r>
            <a:r>
              <a:rPr lang="en-US" i="1" dirty="0"/>
              <a:t>speaking</a:t>
            </a:r>
            <a:r>
              <a:rPr lang="en-US" dirty="0" smtClean="0"/>
              <a:t>)</a:t>
            </a:r>
          </a:p>
          <a:p>
            <a:r>
              <a:rPr lang="en-US" u="sng" dirty="0" smtClean="0"/>
              <a:t>Other forms</a:t>
            </a:r>
            <a:r>
              <a:rPr lang="en-US" dirty="0" smtClean="0"/>
              <a:t>:  </a:t>
            </a:r>
            <a:r>
              <a:rPr lang="en-US" b="1" dirty="0">
                <a:solidFill>
                  <a:srgbClr val="C00000"/>
                </a:solidFill>
              </a:rPr>
              <a:t>colloquially</a:t>
            </a:r>
            <a:r>
              <a:rPr lang="en-US" dirty="0"/>
              <a:t> (adverb</a:t>
            </a:r>
            <a:r>
              <a:rPr lang="en-US" dirty="0" smtClean="0"/>
              <a:t>); </a:t>
            </a:r>
            <a:r>
              <a:rPr lang="en-US" b="1" dirty="0" err="1" smtClean="0">
                <a:solidFill>
                  <a:srgbClr val="006600"/>
                </a:solidFill>
              </a:rPr>
              <a:t>colloquialness</a:t>
            </a:r>
            <a:r>
              <a:rPr lang="en-US" dirty="0" smtClean="0"/>
              <a:t> </a:t>
            </a:r>
            <a:r>
              <a:rPr lang="en-US" dirty="0"/>
              <a:t>(noun);  </a:t>
            </a:r>
            <a:r>
              <a:rPr lang="en-US" b="1" dirty="0" err="1">
                <a:solidFill>
                  <a:srgbClr val="7030A0"/>
                </a:solidFill>
              </a:rPr>
              <a:t>colloquiality</a:t>
            </a:r>
            <a:r>
              <a:rPr lang="en-US" dirty="0"/>
              <a:t> (noun)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0200"/>
            <a:ext cx="2292858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2199"/>
            <a:ext cx="2501989" cy="250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23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Thursday, April 5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– 2</a:t>
            </a:r>
            <a:r>
              <a:rPr lang="en-US" sz="4400" baseline="30000" dirty="0" smtClean="0"/>
              <a:t>nd</a:t>
            </a:r>
            <a:r>
              <a:rPr lang="en-US" sz="4400" dirty="0" smtClean="0"/>
              <a:t> Block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colloquial  – adjective	</a:t>
            </a:r>
            <a:r>
              <a:rPr lang="en-US" b="1" dirty="0" smtClean="0">
                <a:solidFill>
                  <a:srgbClr val="002060"/>
                </a:solidFill>
              </a:rPr>
              <a:t>. Pertaining </a:t>
            </a:r>
            <a:r>
              <a:rPr lang="en-US" b="1" dirty="0">
                <a:solidFill>
                  <a:srgbClr val="002060"/>
                </a:solidFill>
              </a:rPr>
              <a:t>to common everyday </a:t>
            </a:r>
            <a:r>
              <a:rPr lang="en-US" b="1" dirty="0" smtClean="0">
                <a:solidFill>
                  <a:srgbClr val="002060"/>
                </a:solidFill>
              </a:rPr>
              <a:t>speech; conversational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What is another word for colloquial (synonym)?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ernacular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, dialectal, informal,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folksy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What word means the opposite of colloquial?</a:t>
            </a:r>
          </a:p>
          <a:p>
            <a:r>
              <a:rPr lang="en-US" b="1" dirty="0">
                <a:solidFill>
                  <a:srgbClr val="C00000"/>
                </a:solidFill>
              </a:rPr>
              <a:t>F</a:t>
            </a:r>
            <a:r>
              <a:rPr lang="en-US" b="1" dirty="0" smtClean="0">
                <a:solidFill>
                  <a:srgbClr val="C00000"/>
                </a:solidFill>
              </a:rPr>
              <a:t>ormal</a:t>
            </a:r>
            <a:r>
              <a:rPr lang="en-US" b="1" dirty="0">
                <a:solidFill>
                  <a:srgbClr val="C00000"/>
                </a:solidFill>
              </a:rPr>
              <a:t>, correct, standard</a:t>
            </a:r>
            <a:endParaRPr lang="en-US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376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Thursday, April 5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– 3</a:t>
            </a:r>
            <a:r>
              <a:rPr lang="en-US" sz="4400" baseline="30000" dirty="0" smtClean="0"/>
              <a:t>rd</a:t>
            </a:r>
            <a:r>
              <a:rPr lang="en-US" sz="4400" dirty="0" smtClean="0"/>
              <a:t> Block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 you write a sentence describing the picture to the right using the term colloquial?</a:t>
            </a:r>
          </a:p>
          <a:p>
            <a:r>
              <a:rPr lang="en-US" b="1" u="sng" dirty="0" smtClean="0">
                <a:solidFill>
                  <a:srgbClr val="006600"/>
                </a:solidFill>
              </a:rPr>
              <a:t>Example</a:t>
            </a:r>
            <a:r>
              <a:rPr lang="en-US" b="1" dirty="0" smtClean="0">
                <a:solidFill>
                  <a:srgbClr val="006600"/>
                </a:solidFill>
              </a:rPr>
              <a:t>:  While traveling the countryside, order a carbonated beverage and you will quickly discover the variety of colloquialisms.</a:t>
            </a:r>
          </a:p>
          <a:p>
            <a:r>
              <a:rPr lang="en-US" dirty="0" smtClean="0"/>
              <a:t>Can you think of some local colloquial expressions?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53296"/>
            <a:ext cx="4191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07323" y="2967335"/>
            <a:ext cx="1415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Pop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4572000"/>
            <a:ext cx="1762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Soda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3587131"/>
            <a:ext cx="1838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Coke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1014" y="2044005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Sasparilla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475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Thursday, April 5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– 4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Block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Complete the following analogy: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7030A0"/>
                </a:solidFill>
              </a:rPr>
              <a:t>“There is more than one way to skin a cat” is to colloquial, as _______ is to </a:t>
            </a:r>
            <a:r>
              <a:rPr lang="en-US" b="1" dirty="0" err="1" smtClean="0">
                <a:solidFill>
                  <a:srgbClr val="7030A0"/>
                </a:solidFill>
              </a:rPr>
              <a:t>circumlocutional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“Kindly relocate your posterior onto the proximate reclining apparatus”  (Please have a seat)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Can you think of any other examples of colloquial terms?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51" y="3505200"/>
            <a:ext cx="30003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48125"/>
            <a:ext cx="28575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711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Monday, April 2</a:t>
            </a:r>
            <a:r>
              <a:rPr lang="en-US" sz="4800" baseline="30000" dirty="0" smtClean="0"/>
              <a:t>nd</a:t>
            </a:r>
            <a:r>
              <a:rPr lang="en-US" sz="4800" dirty="0" smtClean="0"/>
              <a:t> – 1</a:t>
            </a:r>
            <a:r>
              <a:rPr lang="en-US" sz="4800" baseline="30000" dirty="0" smtClean="0"/>
              <a:t>st</a:t>
            </a:r>
            <a:r>
              <a:rPr lang="en-US" sz="4800" dirty="0" smtClean="0"/>
              <a:t> Block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Can you guess what the word </a:t>
            </a:r>
            <a:r>
              <a:rPr lang="en-US" dirty="0" smtClean="0">
                <a:hlinkClick r:id="rId3"/>
              </a:rPr>
              <a:t>disdainful</a:t>
            </a:r>
            <a:r>
              <a:rPr lang="en-US" dirty="0" smtClean="0"/>
              <a:t> [dis-</a:t>
            </a:r>
            <a:r>
              <a:rPr lang="en-US" b="1" dirty="0" err="1" smtClean="0"/>
              <a:t>deyn</a:t>
            </a:r>
            <a:r>
              <a:rPr lang="en-US" dirty="0" smtClean="0"/>
              <a:t>-</a:t>
            </a:r>
            <a:r>
              <a:rPr lang="en-US" dirty="0" err="1" smtClean="0"/>
              <a:t>fuhl</a:t>
            </a:r>
            <a:r>
              <a:rPr lang="en-US" dirty="0" smtClean="0"/>
              <a:t>] means?</a:t>
            </a:r>
          </a:p>
          <a:p>
            <a:r>
              <a:rPr lang="en-US" dirty="0" smtClean="0"/>
              <a:t>Disdainful is an adjective. Can you make it a noun?</a:t>
            </a:r>
          </a:p>
          <a:p>
            <a:r>
              <a:rPr lang="en-US" dirty="0"/>
              <a:t>From the Old French  </a:t>
            </a:r>
            <a:r>
              <a:rPr lang="en-US" b="1" dirty="0"/>
              <a:t>des-</a:t>
            </a:r>
            <a:r>
              <a:rPr lang="en-US" dirty="0"/>
              <a:t> (</a:t>
            </a:r>
            <a:r>
              <a:rPr lang="en-US" i="1" dirty="0"/>
              <a:t>do the opposite of</a:t>
            </a:r>
            <a:r>
              <a:rPr lang="en-US" dirty="0"/>
              <a:t>)  + </a:t>
            </a:r>
            <a:r>
              <a:rPr lang="en-US" b="1" dirty="0" err="1" smtClean="0"/>
              <a:t>deignier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/>
              <a:t>treat as worthy</a:t>
            </a:r>
            <a:r>
              <a:rPr lang="en-US" dirty="0" smtClean="0"/>
              <a:t>)</a:t>
            </a:r>
          </a:p>
          <a:p>
            <a:r>
              <a:rPr lang="en-US" dirty="0" smtClean="0"/>
              <a:t>Other forms include: </a:t>
            </a:r>
            <a:r>
              <a:rPr lang="en-US" b="1" dirty="0">
                <a:solidFill>
                  <a:srgbClr val="C00000"/>
                </a:solidFill>
              </a:rPr>
              <a:t>disdainfully</a:t>
            </a:r>
            <a:r>
              <a:rPr lang="en-US" dirty="0"/>
              <a:t> (adverb</a:t>
            </a:r>
            <a:r>
              <a:rPr lang="en-US" dirty="0" smtClean="0"/>
              <a:t>);   </a:t>
            </a:r>
            <a:r>
              <a:rPr lang="en-US" b="1" dirty="0">
                <a:solidFill>
                  <a:srgbClr val="00B050"/>
                </a:solidFill>
              </a:rPr>
              <a:t>disdainfulness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(noun)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269908" cy="472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3337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116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Monday, April 2</a:t>
            </a:r>
            <a:r>
              <a:rPr lang="en-US" sz="4800" baseline="30000" dirty="0" smtClean="0"/>
              <a:t>nd</a:t>
            </a:r>
            <a:r>
              <a:rPr lang="en-US" sz="4800" dirty="0" smtClean="0"/>
              <a:t> – 2</a:t>
            </a:r>
            <a:r>
              <a:rPr lang="en-US" sz="4800" baseline="30000" dirty="0" smtClean="0"/>
              <a:t>nd</a:t>
            </a:r>
            <a:r>
              <a:rPr lang="en-US" sz="4800" dirty="0" smtClean="0"/>
              <a:t> Block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disdainful</a:t>
            </a:r>
            <a:r>
              <a:rPr lang="en-US" dirty="0">
                <a:solidFill>
                  <a:srgbClr val="002060"/>
                </a:solidFill>
              </a:rPr>
              <a:t> – </a:t>
            </a:r>
            <a:r>
              <a:rPr lang="en-US" dirty="0" smtClean="0">
                <a:solidFill>
                  <a:srgbClr val="002060"/>
                </a:solidFill>
              </a:rPr>
              <a:t>adjective. Full </a:t>
            </a:r>
            <a:r>
              <a:rPr lang="en-US" dirty="0">
                <a:solidFill>
                  <a:srgbClr val="002060"/>
                </a:solidFill>
              </a:rPr>
              <a:t>of bitter scorn or pride; </a:t>
            </a:r>
            <a:r>
              <a:rPr lang="en-US" dirty="0" smtClean="0">
                <a:solidFill>
                  <a:srgbClr val="002060"/>
                </a:solidFill>
              </a:rPr>
              <a:t>aloof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What other words mean the same as disdainful (synonyms)?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ontemptuous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, insolent,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condescending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haughty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What words mean the opposite of disdainful (antonyms)?</a:t>
            </a:r>
          </a:p>
          <a:p>
            <a:r>
              <a:rPr lang="en-US" b="1" dirty="0">
                <a:solidFill>
                  <a:srgbClr val="C00000"/>
                </a:solidFill>
              </a:rPr>
              <a:t>R</a:t>
            </a:r>
            <a:r>
              <a:rPr lang="en-US" b="1" dirty="0" smtClean="0">
                <a:solidFill>
                  <a:srgbClr val="C00000"/>
                </a:solidFill>
              </a:rPr>
              <a:t>espectful</a:t>
            </a:r>
            <a:r>
              <a:rPr lang="en-US" b="1" dirty="0">
                <a:solidFill>
                  <a:srgbClr val="C00000"/>
                </a:solidFill>
              </a:rPr>
              <a:t>, praising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657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Monday, April 2</a:t>
            </a:r>
            <a:r>
              <a:rPr lang="en-US" sz="4800" baseline="30000" dirty="0" smtClean="0"/>
              <a:t>nd</a:t>
            </a:r>
            <a:r>
              <a:rPr lang="en-US" sz="4800" dirty="0" smtClean="0"/>
              <a:t> – 3</a:t>
            </a:r>
            <a:r>
              <a:rPr lang="en-US" sz="4800" baseline="30000" dirty="0" smtClean="0"/>
              <a:t>rd</a:t>
            </a:r>
            <a:r>
              <a:rPr lang="en-US" sz="4800" dirty="0" smtClean="0"/>
              <a:t> Block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 you use the word disdainful in a sentence to describe the picture to the right?</a:t>
            </a:r>
          </a:p>
          <a:p>
            <a:r>
              <a:rPr lang="en-US" b="1" u="sng" dirty="0" smtClean="0">
                <a:solidFill>
                  <a:srgbClr val="006600"/>
                </a:solidFill>
              </a:rPr>
              <a:t>Example</a:t>
            </a:r>
            <a:r>
              <a:rPr lang="en-US" b="1" dirty="0" smtClean="0">
                <a:solidFill>
                  <a:srgbClr val="006600"/>
                </a:solidFill>
              </a:rPr>
              <a:t>:  Aware of American’s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disdain </a:t>
            </a:r>
            <a:r>
              <a:rPr lang="en-US" b="1" dirty="0" smtClean="0">
                <a:solidFill>
                  <a:srgbClr val="006600"/>
                </a:solidFill>
              </a:rPr>
              <a:t>toward paying taxes, the manufacturer began playfully  screening a tax form on his toilet paper.</a:t>
            </a:r>
          </a:p>
          <a:p>
            <a:r>
              <a:rPr lang="en-US" dirty="0" smtClean="0"/>
              <a:t>Now try writing your own sentence using the term disdainful.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343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000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Monday, April 2</a:t>
            </a:r>
            <a:r>
              <a:rPr lang="en-US" sz="4800" baseline="30000" dirty="0" smtClean="0"/>
              <a:t>nd</a:t>
            </a:r>
            <a:r>
              <a:rPr lang="en-US" sz="4800" dirty="0" smtClean="0"/>
              <a:t> – 4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Block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Complete the following analogy: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7030A0"/>
                </a:solidFill>
              </a:rPr>
              <a:t>Disdainful is to despising, as mournful is to _____.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Sad, heartbroken, forlorn, etc. (Synonyms)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1524000"/>
          </a:xfrm>
        </p:spPr>
        <p:txBody>
          <a:bodyPr/>
          <a:lstStyle/>
          <a:p>
            <a:r>
              <a:rPr lang="en-US" dirty="0" smtClean="0"/>
              <a:t>What other images would you associate with being disdainful?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26193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784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Tuesday, April 3</a:t>
            </a:r>
            <a:r>
              <a:rPr lang="en-US" sz="4800" baseline="30000" dirty="0" smtClean="0"/>
              <a:t>rd</a:t>
            </a:r>
            <a:r>
              <a:rPr lang="en-US" sz="4800" dirty="0" smtClean="0"/>
              <a:t> – 1</a:t>
            </a:r>
            <a:r>
              <a:rPr lang="en-US" sz="4800" baseline="30000" dirty="0" smtClean="0"/>
              <a:t>st</a:t>
            </a:r>
            <a:r>
              <a:rPr lang="en-US" sz="4800" dirty="0" smtClean="0"/>
              <a:t> Block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0" y="4114800"/>
            <a:ext cx="4038600" cy="259080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What has a writer to be </a:t>
            </a:r>
            <a:r>
              <a:rPr lang="en-US" b="1" dirty="0"/>
              <a:t>bombastic</a:t>
            </a:r>
            <a:r>
              <a:rPr lang="en-US" dirty="0"/>
              <a:t> about? Whatever good a man may write is the consequence of accident, luck, or surprise, and nobody is more surprised than an honest writer when he makes a good phrase or says something truthful</a:t>
            </a:r>
            <a:r>
              <a:rPr lang="en-US" dirty="0" smtClean="0"/>
              <a:t>.”  - Edward Dahlberg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do you think the word </a:t>
            </a:r>
            <a:r>
              <a:rPr lang="en-US" dirty="0" smtClean="0">
                <a:hlinkClick r:id="rId3"/>
              </a:rPr>
              <a:t>bombastic</a:t>
            </a:r>
            <a:r>
              <a:rPr lang="en-US" dirty="0" smtClean="0"/>
              <a:t> [</a:t>
            </a:r>
            <a:r>
              <a:rPr lang="en-US" dirty="0" err="1" smtClean="0"/>
              <a:t>bom</a:t>
            </a:r>
            <a:r>
              <a:rPr lang="en-US" dirty="0" smtClean="0"/>
              <a:t>-</a:t>
            </a:r>
            <a:r>
              <a:rPr lang="en-US" b="1" dirty="0" smtClean="0"/>
              <a:t>bas</a:t>
            </a:r>
            <a:r>
              <a:rPr lang="en-US" dirty="0" smtClean="0"/>
              <a:t>-</a:t>
            </a:r>
            <a:r>
              <a:rPr lang="en-US" dirty="0" err="1" smtClean="0"/>
              <a:t>tik</a:t>
            </a:r>
            <a:r>
              <a:rPr lang="en-US" dirty="0" smtClean="0"/>
              <a:t>] means?</a:t>
            </a:r>
          </a:p>
          <a:p>
            <a:r>
              <a:rPr lang="en-US" dirty="0" smtClean="0"/>
              <a:t>What part of speech is bombastic (or any word ending in –</a:t>
            </a:r>
            <a:r>
              <a:rPr lang="en-US" dirty="0" err="1" smtClean="0"/>
              <a:t>ic</a:t>
            </a:r>
            <a:r>
              <a:rPr lang="en-US" dirty="0" smtClean="0"/>
              <a:t>)?</a:t>
            </a:r>
          </a:p>
          <a:p>
            <a:r>
              <a:rPr lang="en-US" dirty="0"/>
              <a:t>From the Old French </a:t>
            </a:r>
            <a:r>
              <a:rPr lang="en-US" b="1" dirty="0" err="1"/>
              <a:t>bombace</a:t>
            </a:r>
            <a:r>
              <a:rPr lang="en-US" b="1" dirty="0"/>
              <a:t> </a:t>
            </a:r>
            <a:r>
              <a:rPr lang="en-US" dirty="0"/>
              <a:t> (</a:t>
            </a:r>
            <a:r>
              <a:rPr lang="en-US" i="1" dirty="0"/>
              <a:t>cotton wadding</a:t>
            </a:r>
            <a:r>
              <a:rPr lang="en-US" dirty="0"/>
              <a:t>) </a:t>
            </a:r>
            <a:r>
              <a:rPr lang="en-US" dirty="0" smtClean="0"/>
              <a:t>+ </a:t>
            </a:r>
            <a:r>
              <a:rPr lang="en-US" b="1" dirty="0" smtClean="0"/>
              <a:t>-</a:t>
            </a:r>
            <a:r>
              <a:rPr lang="en-US" b="1" dirty="0" err="1"/>
              <a:t>ic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i="1" dirty="0"/>
              <a:t>having to do with</a:t>
            </a:r>
            <a:r>
              <a:rPr lang="en-US" dirty="0" smtClean="0"/>
              <a:t>).</a:t>
            </a:r>
          </a:p>
          <a:p>
            <a:r>
              <a:rPr lang="en-US" dirty="0" smtClean="0"/>
              <a:t>Other forms include: </a:t>
            </a:r>
            <a:r>
              <a:rPr lang="en-US" b="1" dirty="0">
                <a:solidFill>
                  <a:srgbClr val="FF0000"/>
                </a:solidFill>
              </a:rPr>
              <a:t>bombastically </a:t>
            </a:r>
            <a:r>
              <a:rPr lang="en-US" dirty="0"/>
              <a:t>(adverb), </a:t>
            </a:r>
            <a:r>
              <a:rPr lang="en-US" b="1" dirty="0" smtClean="0">
                <a:solidFill>
                  <a:srgbClr val="002060"/>
                </a:solidFill>
              </a:rPr>
              <a:t>bombast</a:t>
            </a:r>
            <a:r>
              <a:rPr lang="en-US" b="1" dirty="0" smtClean="0"/>
              <a:t> </a:t>
            </a:r>
            <a:r>
              <a:rPr lang="en-US" dirty="0"/>
              <a:t>(noun)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57350"/>
            <a:ext cx="17526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879282"/>
            <a:ext cx="3276600" cy="196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953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Tuesday, April 3</a:t>
            </a:r>
            <a:r>
              <a:rPr lang="en-US" sz="4800" baseline="30000" dirty="0" smtClean="0"/>
              <a:t>rd</a:t>
            </a:r>
            <a:r>
              <a:rPr lang="en-US" sz="4800" dirty="0" smtClean="0"/>
              <a:t> – 2</a:t>
            </a:r>
            <a:r>
              <a:rPr lang="en-US" sz="4800" baseline="30000" dirty="0" smtClean="0"/>
              <a:t>nd</a:t>
            </a:r>
            <a:r>
              <a:rPr lang="en-US" sz="4800" dirty="0" smtClean="0"/>
              <a:t> Block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bombastic</a:t>
            </a:r>
            <a:r>
              <a:rPr lang="en-US" dirty="0">
                <a:solidFill>
                  <a:srgbClr val="002060"/>
                </a:solidFill>
              </a:rPr>
              <a:t>  – </a:t>
            </a:r>
            <a:r>
              <a:rPr lang="en-US" dirty="0" smtClean="0">
                <a:solidFill>
                  <a:srgbClr val="002060"/>
                </a:solidFill>
              </a:rPr>
              <a:t>adjective. Using </a:t>
            </a:r>
            <a:r>
              <a:rPr lang="en-US" dirty="0">
                <a:solidFill>
                  <a:srgbClr val="002060"/>
                </a:solidFill>
              </a:rPr>
              <a:t>language in a pompous, showy way; speaking to impress others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What is a synonym for the word bombastic?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Grandiloquent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pompous,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histrionic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What word means the opposite of bombastic?</a:t>
            </a:r>
          </a:p>
          <a:p>
            <a:r>
              <a:rPr lang="en-US" dirty="0">
                <a:solidFill>
                  <a:srgbClr val="C00000"/>
                </a:solidFill>
              </a:rPr>
              <a:t>H</a:t>
            </a:r>
            <a:r>
              <a:rPr lang="en-US" dirty="0" smtClean="0">
                <a:solidFill>
                  <a:srgbClr val="C00000"/>
                </a:solidFill>
              </a:rPr>
              <a:t>umble</a:t>
            </a:r>
            <a:r>
              <a:rPr lang="en-US" dirty="0">
                <a:solidFill>
                  <a:srgbClr val="C00000"/>
                </a:solidFill>
              </a:rPr>
              <a:t>, reserved, aureate, restrained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74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Tuesday, April 3</a:t>
            </a:r>
            <a:r>
              <a:rPr lang="en-US" sz="4800" baseline="30000" dirty="0" smtClean="0"/>
              <a:t>rd</a:t>
            </a:r>
            <a:r>
              <a:rPr lang="en-US" sz="4800" dirty="0" smtClean="0"/>
              <a:t> – 3</a:t>
            </a:r>
            <a:r>
              <a:rPr lang="en-US" sz="4800" baseline="30000" dirty="0" smtClean="0"/>
              <a:t>rd</a:t>
            </a:r>
            <a:r>
              <a:rPr lang="en-US" sz="4800" dirty="0" smtClean="0"/>
              <a:t> Block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Can you use the word bombastic to describe the image to the right?</a:t>
            </a:r>
          </a:p>
          <a:p>
            <a:r>
              <a:rPr lang="en-US" b="1" u="sng" dirty="0" smtClean="0">
                <a:solidFill>
                  <a:srgbClr val="006600"/>
                </a:solidFill>
              </a:rPr>
              <a:t>Example</a:t>
            </a:r>
            <a:r>
              <a:rPr lang="en-US" b="1" dirty="0" smtClean="0">
                <a:solidFill>
                  <a:srgbClr val="006600"/>
                </a:solidFill>
              </a:rPr>
              <a:t>:  The descriptions in the children’s book were a bit too bombastic for my taste.</a:t>
            </a:r>
            <a:endParaRPr lang="en-US" b="1" u="sng" dirty="0" smtClean="0">
              <a:solidFill>
                <a:srgbClr val="006600"/>
              </a:solidFill>
            </a:endParaRPr>
          </a:p>
          <a:p>
            <a:r>
              <a:rPr lang="en-US" dirty="0" smtClean="0"/>
              <a:t>Now try writing your own sentence using the term bombastic.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610100" cy="375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48600" y="5181600"/>
            <a:ext cx="11049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Satiated </a:t>
            </a:r>
          </a:p>
          <a:p>
            <a:pPr algn="ctr"/>
            <a:r>
              <a:rPr lang="en-US" sz="1200" dirty="0" smtClean="0"/>
              <a:t>Companion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5181600"/>
            <a:ext cx="8382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Cavorting Sphere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3962400"/>
            <a:ext cx="20574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Oscillating Equine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5181600"/>
            <a:ext cx="22860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Reverberation Chamber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5505450" y="2730321"/>
            <a:ext cx="11430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Hexahedrons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2730321"/>
            <a:ext cx="100965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effigy</a:t>
            </a:r>
            <a:endParaRPr lang="en-US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110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Tuesday, April 3</a:t>
            </a:r>
            <a:r>
              <a:rPr lang="en-US" sz="4800" baseline="30000" dirty="0" smtClean="0"/>
              <a:t>rd</a:t>
            </a:r>
            <a:r>
              <a:rPr lang="en-US" sz="4800" dirty="0" smtClean="0"/>
              <a:t> – 4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Block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Can you complete the analogy: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7030A0"/>
                </a:solidFill>
              </a:rPr>
              <a:t>Bombastic is to unassuming, as cautious is to ____.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Reckless, wild, unrestrained, etc. (Antonyms)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Who else would you describe as bombastic?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75" y="3199327"/>
            <a:ext cx="18954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38600"/>
            <a:ext cx="238125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235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4f70be13-b446-4141-a817-475c4588404a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341</TotalTime>
  <Words>926</Words>
  <Application>Microsoft Office PowerPoint</Application>
  <PresentationFormat>On-screen Show (4:3)</PresentationFormat>
  <Paragraphs>105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Executive</vt:lpstr>
      <vt:lpstr>Word of the Day</vt:lpstr>
      <vt:lpstr>Monday, April 2nd – 1st Block</vt:lpstr>
      <vt:lpstr>Monday, April 2nd – 2nd Block</vt:lpstr>
      <vt:lpstr>Monday, April 2nd – 3rd Block</vt:lpstr>
      <vt:lpstr>Monday, April 2nd – 4th Block</vt:lpstr>
      <vt:lpstr>Tuesday, April 3rd – 1st Block</vt:lpstr>
      <vt:lpstr>Tuesday, April 3rd – 2nd Block</vt:lpstr>
      <vt:lpstr>Tuesday, April 3rd – 3rd Block</vt:lpstr>
      <vt:lpstr>Tuesday, April 3rd – 4th Block</vt:lpstr>
      <vt:lpstr>Wednesday, April 4th – 1st Block</vt:lpstr>
      <vt:lpstr>Wednesday, April 4th – 2nd Block</vt:lpstr>
      <vt:lpstr>Wednesday, April 4th – 3rd Block</vt:lpstr>
      <vt:lpstr>Wednesday, April 4th – 4th Block</vt:lpstr>
      <vt:lpstr>Thursday, April 5th – 1st Block</vt:lpstr>
      <vt:lpstr>Thursday, April 5th – 2nd Block</vt:lpstr>
      <vt:lpstr>Thursday, April 5th – 3rd Block</vt:lpstr>
      <vt:lpstr>Thursday, April 5th – 4th Block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of the Day</dc:title>
  <dc:creator>cit-sysop</dc:creator>
  <cp:lastModifiedBy>cit-sysop</cp:lastModifiedBy>
  <cp:revision>16</cp:revision>
  <dcterms:created xsi:type="dcterms:W3CDTF">2012-03-30T14:02:27Z</dcterms:created>
  <dcterms:modified xsi:type="dcterms:W3CDTF">2012-04-03T13:17:45Z</dcterms:modified>
</cp:coreProperties>
</file>