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theme/themeOverride3.xml" ContentType="application/vnd.openxmlformats-officedocument.themeOverride+xml"/>
  <Override PartName="/ppt/tags/tag5.xml" ContentType="application/vnd.openxmlformats-officedocument.presentationml.tags+xml"/>
  <Override PartName="/ppt/theme/themeOverride4.xml" ContentType="application/vnd.openxmlformats-officedocument.themeOverride+xml"/>
  <Override PartName="/ppt/tags/tag6.xml" ContentType="application/vnd.openxmlformats-officedocument.presentationml.tags+xml"/>
  <Override PartName="/ppt/theme/themeOverride5.xml" ContentType="application/vnd.openxmlformats-officedocument.themeOverride+xml"/>
  <Override PartName="/ppt/tags/tag7.xml" ContentType="application/vnd.openxmlformats-officedocument.presentationml.tags+xml"/>
  <Override PartName="/ppt/theme/themeOverride6.xml" ContentType="application/vnd.openxmlformats-officedocument.themeOverride+xml"/>
  <Override PartName="/ppt/tags/tag8.xml" ContentType="application/vnd.openxmlformats-officedocument.presentationml.tags+xml"/>
  <Override PartName="/ppt/theme/themeOverride7.xml" ContentType="application/vnd.openxmlformats-officedocument.themeOverride+xml"/>
  <Override PartName="/ppt/tags/tag9.xml" ContentType="application/vnd.openxmlformats-officedocument.presentationml.tags+xml"/>
  <Override PartName="/ppt/theme/themeOverride8.xml" ContentType="application/vnd.openxmlformats-officedocument.themeOverride+xml"/>
  <Override PartName="/ppt/tags/tag10.xml" ContentType="application/vnd.openxmlformats-officedocument.presentationml.tags+xml"/>
  <Override PartName="/ppt/theme/themeOverride9.xml" ContentType="application/vnd.openxmlformats-officedocument.themeOverride+xml"/>
  <Override PartName="/ppt/tags/tag11.xml" ContentType="application/vnd.openxmlformats-officedocument.presentationml.tags+xml"/>
  <Override PartName="/ppt/theme/themeOverride10.xml" ContentType="application/vnd.openxmlformats-officedocument.themeOverride+xml"/>
  <Override PartName="/ppt/tags/tag12.xml" ContentType="application/vnd.openxmlformats-officedocument.presentationml.tags+xml"/>
  <Override PartName="/ppt/theme/themeOverride11.xml" ContentType="application/vnd.openxmlformats-officedocument.themeOverride+xml"/>
  <Override PartName="/ppt/tags/tag13.xml" ContentType="application/vnd.openxmlformats-officedocument.presentationml.tags+xml"/>
  <Override PartName="/ppt/theme/themeOverride12.xml" ContentType="application/vnd.openxmlformats-officedocument.themeOverride+xml"/>
  <Override PartName="/ppt/tags/tag14.xml" ContentType="application/vnd.openxmlformats-officedocument.presentationml.tags+xml"/>
  <Override PartName="/ppt/theme/themeOverride13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2"/>
    <p:sldMasterId id="2147483780" r:id="rId3"/>
    <p:sldMasterId id="2147483792" r:id="rId4"/>
    <p:sldMasterId id="2147483804" r:id="rId5"/>
    <p:sldMasterId id="2147483816" r:id="rId6"/>
    <p:sldMasterId id="2147483828" r:id="rId7"/>
    <p:sldMasterId id="2147483840" r:id="rId8"/>
    <p:sldMasterId id="2147483852" r:id="rId9"/>
    <p:sldMasterId id="2147483864" r:id="rId10"/>
    <p:sldMasterId id="2147483876" r:id="rId11"/>
    <p:sldMasterId id="2147483888" r:id="rId12"/>
    <p:sldMasterId id="2147483900" r:id="rId13"/>
    <p:sldMasterId id="2147483912" r:id="rId14"/>
  </p:sldMasterIdLst>
  <p:sldIdLst>
    <p:sldId id="256" r:id="rId15"/>
    <p:sldId id="293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7" r:id="rId29"/>
    <p:sldId id="296" r:id="rId30"/>
    <p:sldId id="295" r:id="rId31"/>
    <p:sldId id="294" r:id="rId32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08" y="-450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8.jpeg"/><Relationship Id="rId5" Type="http://schemas.openxmlformats.org/officeDocument/2006/relationships/hyperlink" Target="http://en.wikipedia.org/wiki/File:Scan-of-original-poster-1939-300px.jpg" TargetMode="External"/><Relationship Id="rId4" Type="http://schemas.openxmlformats.org/officeDocument/2006/relationships/hyperlink" Target="http://howjsay.com/index.php?word=ameliorat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5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25.xml"/><Relationship Id="rId1" Type="http://schemas.openxmlformats.org/officeDocument/2006/relationships/tags" Target="../tags/tag19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9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hyperlink" Target="http://howjsay.com/index.php?word=alla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810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FrankRuehl" pitchFamily="34" charset="-79"/>
                <a:cs typeface="FrankRuehl" pitchFamily="34" charset="-79"/>
              </a:rPr>
              <a:t>Word of the Day </a:t>
            </a:r>
            <a:endParaRPr lang="en-US" sz="7200" dirty="0">
              <a:solidFill>
                <a:srgbClr val="FF0000"/>
              </a:solidFill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9657" y="4344236"/>
            <a:ext cx="4724400" cy="198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Tuesday, April 10</a:t>
            </a:r>
            <a:r>
              <a:rPr lang="en-US" baseline="30000" dirty="0" smtClean="0"/>
              <a:t>th</a:t>
            </a:r>
            <a:r>
              <a:rPr lang="en-US" dirty="0" smtClean="0"/>
              <a:t>  through </a:t>
            </a:r>
          </a:p>
          <a:p>
            <a:pPr marL="0" indent="0" algn="ctr">
              <a:buNone/>
            </a:pPr>
            <a:r>
              <a:rPr lang="en-US" dirty="0" smtClean="0"/>
              <a:t>Friday, April 13</a:t>
            </a:r>
            <a:r>
              <a:rPr lang="en-US" baseline="30000" dirty="0" smtClean="0"/>
              <a:t>th</a:t>
            </a:r>
            <a:r>
              <a:rPr lang="en-US" dirty="0" smtClean="0"/>
              <a:t>, 2012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44" y="1682821"/>
            <a:ext cx="3732120" cy="319749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09600" y="1682821"/>
            <a:ext cx="4476750" cy="2431979"/>
          </a:xfrm>
          <a:prstGeom prst="wedgeEllipseCallout">
            <a:avLst>
              <a:gd name="adj1" fmla="val 76543"/>
              <a:gd name="adj2" fmla="val 23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"'Remember it's a sin to kill a mockingbird.' </a:t>
            </a:r>
            <a:r>
              <a:rPr lang="en-US" sz="2000" dirty="0" smtClean="0"/>
              <a:t>That </a:t>
            </a:r>
            <a:r>
              <a:rPr lang="en-US" sz="2000" dirty="0"/>
              <a:t>was the only time I ever heard Atticus say it was a sin to do something, and I asked Miss </a:t>
            </a:r>
            <a:r>
              <a:rPr lang="en-US" sz="2000" dirty="0" err="1"/>
              <a:t>Maudie</a:t>
            </a:r>
            <a:r>
              <a:rPr lang="en-US" sz="2000" dirty="0"/>
              <a:t> about it</a:t>
            </a:r>
            <a:r>
              <a:rPr lang="en-US" sz="2000" dirty="0" smtClean="0"/>
              <a:t>."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5436683" y="5311032"/>
            <a:ext cx="3287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What book is Sylvester reading</a:t>
            </a:r>
            <a:r>
              <a:rPr lang="en-US" b="1" dirty="0" smtClean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5867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To Kill a Mockingbird </a:t>
            </a:r>
            <a:endParaRPr lang="en-US" b="1" i="1" dirty="0"/>
          </a:p>
          <a:p>
            <a:pPr algn="ctr"/>
            <a:r>
              <a:rPr lang="en-US" b="1" dirty="0"/>
              <a:t>by </a:t>
            </a:r>
            <a:r>
              <a:rPr lang="en-US" b="1" dirty="0" smtClean="0"/>
              <a:t>Harper Lee</a:t>
            </a:r>
            <a:endParaRPr lang="en-US" b="1" dirty="0"/>
          </a:p>
          <a:p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10854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Wednesday, April 11</a:t>
            </a:r>
            <a:r>
              <a:rPr lang="en-US" sz="4000" baseline="30000" dirty="0"/>
              <a:t>th</a:t>
            </a:r>
            <a:r>
              <a:rPr lang="en-US" sz="4000" dirty="0"/>
              <a:t> </a:t>
            </a:r>
            <a:r>
              <a:rPr lang="en-US" sz="4000" dirty="0" smtClean="0"/>
              <a:t>– 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Block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1"/>
            <a:ext cx="4533900" cy="1219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Does the picture relate to the word of the day, </a:t>
            </a:r>
            <a:r>
              <a:rPr lang="en-US" b="1" dirty="0" smtClean="0"/>
              <a:t>alleviate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Unscramble the analogy: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is to </a:t>
            </a:r>
            <a:r>
              <a:rPr lang="en-US" dirty="0" smtClean="0">
                <a:solidFill>
                  <a:srgbClr val="FF0000"/>
                </a:solidFill>
              </a:rPr>
              <a:t>alleviate as pretentious assuage pompous </a:t>
            </a:r>
            <a:r>
              <a:rPr lang="en-US" dirty="0">
                <a:solidFill>
                  <a:srgbClr val="FF0000"/>
                </a:solidFill>
              </a:rPr>
              <a:t>is </a:t>
            </a:r>
            <a:r>
              <a:rPr lang="en-US" dirty="0" smtClean="0">
                <a:solidFill>
                  <a:srgbClr val="FF0000"/>
                </a:solidFill>
              </a:rPr>
              <a:t>to.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Pretentious is to pompous,  as </a:t>
            </a:r>
            <a:r>
              <a:rPr lang="en-US" dirty="0" smtClean="0">
                <a:solidFill>
                  <a:srgbClr val="00B050"/>
                </a:solidFill>
              </a:rPr>
              <a:t>alleviate is </a:t>
            </a:r>
            <a:r>
              <a:rPr lang="en-US" dirty="0">
                <a:solidFill>
                  <a:srgbClr val="00B050"/>
                </a:solidFill>
              </a:rPr>
              <a:t>to </a:t>
            </a:r>
            <a:r>
              <a:rPr lang="en-US" dirty="0" smtClean="0">
                <a:solidFill>
                  <a:srgbClr val="00B050"/>
                </a:solidFill>
              </a:rPr>
              <a:t>assuage.  </a:t>
            </a:r>
            <a:r>
              <a:rPr lang="en-US" dirty="0" smtClean="0"/>
              <a:t>(Synonyms) </a:t>
            </a:r>
            <a:endParaRPr lang="en-US" dirty="0"/>
          </a:p>
        </p:txBody>
      </p:sp>
      <p:pic>
        <p:nvPicPr>
          <p:cNvPr id="6146" name="Picture 2" descr="http://www.pakistanfashionmag.com/latest/wp-content/uploads/2011/08/Eating-Chocolate-Can-Alleviate-Pain-Study-Finds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36576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0198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Of course!  It’s a well known fact that chocolate eases, or alleviates, the symptoms of exposure to </a:t>
            </a:r>
            <a:r>
              <a:rPr lang="en-US" sz="2000" b="1" dirty="0" err="1" smtClean="0"/>
              <a:t>dementors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6148" name="Picture 4" descr="http://images.wikia.com/harrypotter/images/5/54/GrandprePatron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2743255"/>
            <a:ext cx="3920836" cy="32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64456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Thursday, April 12</a:t>
            </a:r>
            <a:r>
              <a:rPr lang="en-US" baseline="30000" dirty="0" smtClean="0"/>
              <a:t>th</a:t>
            </a:r>
            <a:r>
              <a:rPr lang="en-US" dirty="0" smtClean="0"/>
              <a:t> -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7000" dirty="0" smtClean="0"/>
              <a:t>What do you think </a:t>
            </a:r>
            <a:r>
              <a:rPr lang="en-US" sz="7000" b="1" dirty="0" smtClean="0">
                <a:hlinkClick r:id="rId4"/>
              </a:rPr>
              <a:t>ameliorate</a:t>
            </a:r>
            <a:r>
              <a:rPr lang="en-US" sz="7000" dirty="0" smtClean="0"/>
              <a:t> means?</a:t>
            </a:r>
          </a:p>
          <a:p>
            <a:r>
              <a:rPr lang="en-US" sz="7000" dirty="0" smtClean="0"/>
              <a:t>What part of speech is ameliorate?  </a:t>
            </a:r>
          </a:p>
          <a:p>
            <a:r>
              <a:rPr lang="en-US" sz="7000" dirty="0"/>
              <a:t>From </a:t>
            </a:r>
            <a:r>
              <a:rPr lang="en-US" sz="6900" dirty="0"/>
              <a:t>the Old French  </a:t>
            </a:r>
            <a:r>
              <a:rPr lang="en-US" sz="6900" b="1" dirty="0"/>
              <a:t>a- </a:t>
            </a:r>
            <a:r>
              <a:rPr lang="en-US" sz="6900" dirty="0"/>
              <a:t>(</a:t>
            </a:r>
            <a:r>
              <a:rPr lang="en-US" sz="6900" i="1" dirty="0"/>
              <a:t>to</a:t>
            </a:r>
            <a:r>
              <a:rPr lang="en-US" sz="6900" dirty="0"/>
              <a:t>) + </a:t>
            </a:r>
            <a:r>
              <a:rPr lang="en-US" sz="6900" b="1" dirty="0" err="1" smtClean="0"/>
              <a:t>meillior</a:t>
            </a:r>
            <a:r>
              <a:rPr lang="en-US" sz="6900" dirty="0" smtClean="0"/>
              <a:t> </a:t>
            </a:r>
            <a:r>
              <a:rPr lang="en-US" sz="6900" dirty="0"/>
              <a:t>(</a:t>
            </a:r>
            <a:r>
              <a:rPr lang="en-US" sz="6900" i="1" dirty="0"/>
              <a:t>to better</a:t>
            </a:r>
            <a:r>
              <a:rPr lang="en-US" sz="6900" dirty="0"/>
              <a:t>)</a:t>
            </a:r>
          </a:p>
          <a:p>
            <a:r>
              <a:rPr lang="en-US" sz="7000" dirty="0" smtClean="0"/>
              <a:t>Other forms include: </a:t>
            </a:r>
            <a:r>
              <a:rPr lang="en-US" sz="7000" dirty="0" err="1">
                <a:solidFill>
                  <a:srgbClr val="7030A0"/>
                </a:solidFill>
              </a:rPr>
              <a:t>amelioratory</a:t>
            </a:r>
            <a:r>
              <a:rPr lang="en-US" sz="7000" dirty="0">
                <a:solidFill>
                  <a:srgbClr val="7030A0"/>
                </a:solidFill>
              </a:rPr>
              <a:t> </a:t>
            </a:r>
            <a:r>
              <a:rPr lang="en-US" sz="7000" dirty="0"/>
              <a:t>(</a:t>
            </a:r>
            <a:r>
              <a:rPr lang="en-US" sz="7000" dirty="0" err="1"/>
              <a:t>adj</a:t>
            </a:r>
            <a:r>
              <a:rPr lang="en-US" sz="7000" dirty="0" smtClean="0"/>
              <a:t>), </a:t>
            </a:r>
            <a:r>
              <a:rPr lang="en-US" sz="7000" dirty="0" smtClean="0">
                <a:solidFill>
                  <a:srgbClr val="FF0000"/>
                </a:solidFill>
              </a:rPr>
              <a:t>ameliorator</a:t>
            </a:r>
            <a:r>
              <a:rPr lang="en-US" sz="7000" dirty="0" smtClean="0"/>
              <a:t> </a:t>
            </a:r>
            <a:r>
              <a:rPr lang="en-US" sz="7000" dirty="0"/>
              <a:t>(</a:t>
            </a:r>
            <a:r>
              <a:rPr lang="en-US" sz="7000" dirty="0" smtClean="0"/>
              <a:t>noun), </a:t>
            </a:r>
            <a:r>
              <a:rPr lang="en-US" sz="7000" dirty="0">
                <a:solidFill>
                  <a:srgbClr val="00B050"/>
                </a:solidFill>
              </a:rPr>
              <a:t>ameliorant</a:t>
            </a:r>
            <a:r>
              <a:rPr lang="en-US" sz="7000" dirty="0"/>
              <a:t> (noun)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4572000"/>
            <a:ext cx="46482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“</a:t>
            </a:r>
            <a:r>
              <a:rPr lang="en-US" sz="1800" dirty="0"/>
              <a:t>I believe it is incumbent upon Congress to act aggressively to </a:t>
            </a:r>
            <a:r>
              <a:rPr lang="en-US" sz="1800" b="1" dirty="0"/>
              <a:t>ameliorate</a:t>
            </a:r>
            <a:r>
              <a:rPr lang="en-US" sz="1800" dirty="0"/>
              <a:t> fear and help our country take the essential steps that will make our communities and lives safer</a:t>
            </a:r>
            <a:r>
              <a:rPr lang="en-US" sz="1800" dirty="0" smtClean="0"/>
              <a:t>.”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-- Paul Gillmor, U.S. congressman,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1939-2007</a:t>
            </a:r>
            <a:endParaRPr lang="en-US" sz="1800" dirty="0"/>
          </a:p>
        </p:txBody>
      </p:sp>
      <p:pic>
        <p:nvPicPr>
          <p:cNvPr id="7170" name="Picture 2" descr="http://upload.wikimedia.org/wikipedia/en/thumb/3/3b/Scan-of-original-poster-1939-300px.jpg/220px-Scan-of-original-poster-1939-300px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90129"/>
            <a:ext cx="1981200" cy="296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1" y="1640419"/>
            <a:ext cx="205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Keep Calm and Carry On</a:t>
            </a:r>
            <a:r>
              <a:rPr lang="en-US" sz="1400" dirty="0"/>
              <a:t> </a:t>
            </a:r>
            <a:r>
              <a:rPr lang="en-US" sz="1400" dirty="0" smtClean="0"/>
              <a:t> was </a:t>
            </a:r>
            <a:r>
              <a:rPr lang="en-US" sz="1400" dirty="0"/>
              <a:t>a propaganda poster produced by the British government </a:t>
            </a:r>
            <a:r>
              <a:rPr lang="en-US" sz="1400" dirty="0" smtClean="0"/>
              <a:t>at the beginning </a:t>
            </a:r>
            <a:r>
              <a:rPr lang="en-US" sz="1400" dirty="0"/>
              <a:t>of </a:t>
            </a:r>
            <a:r>
              <a:rPr lang="en-US" sz="1400" dirty="0" smtClean="0"/>
              <a:t>World War II, </a:t>
            </a:r>
            <a:r>
              <a:rPr lang="en-US" sz="1400" dirty="0"/>
              <a:t>intended to raise the morale of the British public in the event of </a:t>
            </a:r>
            <a:r>
              <a:rPr lang="en-US" sz="1400" dirty="0" smtClean="0"/>
              <a:t>invasion and ameliorate their fears.</a:t>
            </a:r>
            <a:endParaRPr lang="en-US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21235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Thursday, April 12</a:t>
            </a:r>
            <a:r>
              <a:rPr lang="en-US" sz="4000" baseline="30000" dirty="0"/>
              <a:t>th</a:t>
            </a:r>
            <a:r>
              <a:rPr lang="en-US" sz="3800" dirty="0" smtClean="0"/>
              <a:t>– 2</a:t>
            </a:r>
            <a:r>
              <a:rPr lang="en-US" sz="3800" baseline="30000" dirty="0" smtClean="0"/>
              <a:t>nd</a:t>
            </a:r>
            <a:r>
              <a:rPr lang="en-US" sz="3800" dirty="0" smtClean="0"/>
              <a:t> Block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Ameliorate -</a:t>
            </a:r>
            <a:r>
              <a:rPr lang="en-US" dirty="0" smtClean="0">
                <a:solidFill>
                  <a:srgbClr val="0070C0"/>
                </a:solidFill>
              </a:rPr>
              <a:t> verb. To make better; to lessen pain, difficulty, fear, or tension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What word or phrase means the same as ameliorate (synonym)?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Alleviate</a:t>
            </a:r>
            <a:r>
              <a:rPr lang="en-US" b="1" dirty="0">
                <a:solidFill>
                  <a:srgbClr val="00B050"/>
                </a:solidFill>
              </a:rPr>
              <a:t>, mitigate, amend, upgrade</a:t>
            </a:r>
          </a:p>
          <a:p>
            <a:r>
              <a:rPr lang="en-US" dirty="0" smtClean="0"/>
              <a:t>What is the opposite of ameliorate (antonym)?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Worsen</a:t>
            </a:r>
            <a:r>
              <a:rPr lang="en-US" b="1" dirty="0">
                <a:solidFill>
                  <a:srgbClr val="FF0000"/>
                </a:solidFill>
              </a:rPr>
              <a:t>, hinder, deteriorate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09329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Thursday, April 12</a:t>
            </a:r>
            <a:r>
              <a:rPr lang="en-US" sz="4000" baseline="30000" dirty="0"/>
              <a:t>th</a:t>
            </a:r>
            <a:r>
              <a:rPr lang="en-US" sz="3800" dirty="0" smtClean="0"/>
              <a:t>– 3</a:t>
            </a:r>
            <a:r>
              <a:rPr lang="en-US" sz="3800" baseline="30000" dirty="0" smtClean="0"/>
              <a:t>rd</a:t>
            </a:r>
            <a:r>
              <a:rPr lang="en-US" sz="3800" dirty="0" smtClean="0"/>
              <a:t> Block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you use the word of the day, ameliorate, to describe these pictures?  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>
                <a:solidFill>
                  <a:srgbClr val="FF0000"/>
                </a:solidFill>
              </a:rPr>
              <a:t>:  Both the RICE and FAST methods claim to </a:t>
            </a:r>
            <a:r>
              <a:rPr lang="en-US" b="1" dirty="0" smtClean="0">
                <a:solidFill>
                  <a:srgbClr val="FF0000"/>
                </a:solidFill>
              </a:rPr>
              <a:t>ameliorate</a:t>
            </a:r>
            <a:r>
              <a:rPr lang="en-US" dirty="0" smtClean="0">
                <a:solidFill>
                  <a:srgbClr val="FF0000"/>
                </a:solidFill>
              </a:rPr>
              <a:t> the pain and swelling that accompanies a sprained ankle. 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Now use the word of the day in a sentence of your own.   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landsofwisdom.com/wp-content/uploads/2011/11/sprains-RICE-treat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657600" cy="29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jumpstretch.com/osc/catalog/images/as-largebo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1610"/>
            <a:ext cx="3539836" cy="278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57159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Thursday, April 12</a:t>
            </a:r>
            <a:r>
              <a:rPr lang="en-US" sz="4000" baseline="30000" dirty="0"/>
              <a:t>th</a:t>
            </a:r>
            <a:r>
              <a:rPr lang="en-US" sz="3800" dirty="0" smtClean="0"/>
              <a:t>– 4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 Block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1325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Which picture best exemplifies the word of the day, </a:t>
            </a:r>
            <a:r>
              <a:rPr lang="en-US" b="1" dirty="0" smtClean="0"/>
              <a:t>ameliorate</a:t>
            </a:r>
            <a:r>
              <a:rPr lang="en-US" dirty="0" smtClean="0"/>
              <a:t>?  Why?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37338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Complete the following analogy: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Ameliorate is to worsen, as ____ is to pompous.</a:t>
            </a:r>
          </a:p>
          <a:p>
            <a:endParaRPr lang="en-US" dirty="0"/>
          </a:p>
          <a:p>
            <a:r>
              <a:rPr lang="en-US" dirty="0" smtClean="0"/>
              <a:t>Humble</a:t>
            </a:r>
            <a:r>
              <a:rPr lang="en-US" dirty="0"/>
              <a:t>, reserved</a:t>
            </a:r>
            <a:r>
              <a:rPr lang="en-US" dirty="0" smtClean="0"/>
              <a:t>, </a:t>
            </a:r>
            <a:r>
              <a:rPr lang="en-US" dirty="0"/>
              <a:t>restrained</a:t>
            </a:r>
            <a:r>
              <a:rPr lang="en-US" dirty="0" smtClean="0"/>
              <a:t>, etc.    (antonyms) </a:t>
            </a:r>
            <a:endParaRPr lang="en-US" dirty="0"/>
          </a:p>
        </p:txBody>
      </p:sp>
      <p:pic>
        <p:nvPicPr>
          <p:cNvPr id="9218" name="Picture 2" descr="http://medicalassistant-schools.com/wp-content/uploads/2011/10/what-is-a-nurse-practitio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9" y="3048000"/>
            <a:ext cx="25241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1.bp.blogspot.com/-n1yiODR5qAM/TqthuwrHBGI/AAAAAAAABO0/8DDKx7l_YRY/s1600/applebask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30" y="3027218"/>
            <a:ext cx="255040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1273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Friday, April 13</a:t>
            </a:r>
            <a:r>
              <a:rPr lang="en-US" baseline="30000" dirty="0" smtClean="0"/>
              <a:t>th</a:t>
            </a:r>
            <a:r>
              <a:rPr lang="en-US" dirty="0" smtClean="0"/>
              <a:t> -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962400" cy="4724400"/>
          </a:xfrm>
        </p:spPr>
        <p:txBody>
          <a:bodyPr>
            <a:normAutofit fontScale="40000" lnSpcReduction="20000"/>
          </a:bodyPr>
          <a:lstStyle/>
          <a:p>
            <a:r>
              <a:rPr lang="en-US" sz="7000" dirty="0" smtClean="0"/>
              <a:t>What do you think </a:t>
            </a:r>
            <a:r>
              <a:rPr lang="en-US" sz="7000" b="1" dirty="0" smtClean="0"/>
              <a:t>appease </a:t>
            </a:r>
            <a:r>
              <a:rPr lang="en-US" sz="7000" dirty="0" smtClean="0"/>
              <a:t>means?</a:t>
            </a:r>
          </a:p>
          <a:p>
            <a:r>
              <a:rPr lang="en-US" sz="7000" dirty="0" smtClean="0"/>
              <a:t>What part of speech is appease?  </a:t>
            </a:r>
          </a:p>
          <a:p>
            <a:r>
              <a:rPr lang="en-US" sz="7000" dirty="0"/>
              <a:t>From </a:t>
            </a:r>
            <a:r>
              <a:rPr lang="en-US" sz="6900" dirty="0"/>
              <a:t>the </a:t>
            </a:r>
            <a:r>
              <a:rPr lang="en-US" sz="6700" dirty="0"/>
              <a:t>Old French </a:t>
            </a:r>
            <a:r>
              <a:rPr lang="en-US" sz="6700" b="1" dirty="0"/>
              <a:t>a-</a:t>
            </a:r>
            <a:r>
              <a:rPr lang="en-US" sz="6700" dirty="0"/>
              <a:t> (</a:t>
            </a:r>
            <a:r>
              <a:rPr lang="en-US" sz="6700" i="1" dirty="0"/>
              <a:t>to</a:t>
            </a:r>
            <a:r>
              <a:rPr lang="en-US" sz="6700" dirty="0"/>
              <a:t>) </a:t>
            </a:r>
            <a:r>
              <a:rPr lang="en-US" sz="6700" dirty="0" smtClean="0"/>
              <a:t>+ </a:t>
            </a:r>
            <a:r>
              <a:rPr lang="en-US" sz="6700" b="1" dirty="0" err="1" smtClean="0"/>
              <a:t>pais</a:t>
            </a:r>
            <a:r>
              <a:rPr lang="en-US" sz="6700" dirty="0" smtClean="0"/>
              <a:t> </a:t>
            </a:r>
            <a:r>
              <a:rPr lang="en-US" sz="6700" dirty="0"/>
              <a:t>(</a:t>
            </a:r>
            <a:r>
              <a:rPr lang="en-US" sz="6700" i="1" dirty="0"/>
              <a:t>peace</a:t>
            </a:r>
            <a:r>
              <a:rPr lang="en-US" sz="6700" dirty="0" smtClean="0"/>
              <a:t>)</a:t>
            </a:r>
            <a:endParaRPr lang="en-US" sz="6700" dirty="0"/>
          </a:p>
          <a:p>
            <a:r>
              <a:rPr lang="en-US" sz="7000" dirty="0" smtClean="0"/>
              <a:t>Other forms include</a:t>
            </a:r>
            <a:r>
              <a:rPr lang="en-US" sz="6700" dirty="0" smtClean="0"/>
              <a:t>: </a:t>
            </a:r>
            <a:r>
              <a:rPr lang="en-US" sz="6700" b="1" dirty="0">
                <a:solidFill>
                  <a:srgbClr val="FF0000"/>
                </a:solidFill>
              </a:rPr>
              <a:t>appeasable</a:t>
            </a:r>
            <a:r>
              <a:rPr lang="en-US" sz="6700" dirty="0">
                <a:solidFill>
                  <a:srgbClr val="FF0000"/>
                </a:solidFill>
              </a:rPr>
              <a:t> </a:t>
            </a:r>
            <a:r>
              <a:rPr lang="en-US" sz="6700" dirty="0"/>
              <a:t>(</a:t>
            </a:r>
            <a:r>
              <a:rPr lang="en-US" sz="6700" dirty="0" err="1"/>
              <a:t>adj</a:t>
            </a:r>
            <a:r>
              <a:rPr lang="en-US" sz="6700" dirty="0" smtClean="0"/>
              <a:t>),   </a:t>
            </a:r>
            <a:r>
              <a:rPr lang="en-US" sz="6700" b="1" dirty="0" err="1">
                <a:solidFill>
                  <a:srgbClr val="00B050"/>
                </a:solidFill>
              </a:rPr>
              <a:t>appeaseableness</a:t>
            </a:r>
            <a:r>
              <a:rPr lang="en-US" sz="6700" dirty="0">
                <a:solidFill>
                  <a:srgbClr val="00B050"/>
                </a:solidFill>
              </a:rPr>
              <a:t> </a:t>
            </a:r>
            <a:r>
              <a:rPr lang="en-US" sz="6700" dirty="0"/>
              <a:t>(noun), </a:t>
            </a:r>
            <a:r>
              <a:rPr lang="en-US" sz="6700" b="1" dirty="0">
                <a:solidFill>
                  <a:srgbClr val="7030A0"/>
                </a:solidFill>
              </a:rPr>
              <a:t>appeasement</a:t>
            </a:r>
            <a:r>
              <a:rPr lang="en-US" sz="6700" dirty="0"/>
              <a:t> (noun</a:t>
            </a:r>
            <a:r>
              <a:rPr lang="en-US" sz="6700" dirty="0" smtClean="0"/>
              <a:t>)</a:t>
            </a:r>
            <a:endParaRPr lang="en-US" sz="70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1288" y="4800600"/>
            <a:ext cx="46482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“</a:t>
            </a:r>
            <a:r>
              <a:rPr lang="en-US" sz="2200" dirty="0" smtClean="0"/>
              <a:t>Gifts</a:t>
            </a:r>
            <a:r>
              <a:rPr lang="en-US" sz="2200" dirty="0"/>
              <a:t>, believe me, captivate both men and </a:t>
            </a:r>
            <a:r>
              <a:rPr lang="en-US" sz="2200" dirty="0" smtClean="0"/>
              <a:t>gods.  Jupiter </a:t>
            </a:r>
            <a:r>
              <a:rPr lang="en-US" sz="2200" dirty="0"/>
              <a:t>himself was won over and </a:t>
            </a:r>
            <a:r>
              <a:rPr lang="en-US" sz="2200" b="1" dirty="0"/>
              <a:t>appeased</a:t>
            </a:r>
            <a:r>
              <a:rPr lang="en-US" sz="2200" dirty="0"/>
              <a:t> by gifts</a:t>
            </a:r>
            <a:r>
              <a:rPr lang="en-US" sz="2200" dirty="0" smtClean="0"/>
              <a:t>.”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-- </a:t>
            </a:r>
            <a:r>
              <a:rPr lang="en-US" sz="2200" dirty="0" smtClean="0"/>
              <a:t>Ovid</a:t>
            </a:r>
            <a:r>
              <a:rPr lang="en-US" sz="1800" dirty="0" smtClean="0"/>
              <a:t>, Roman poet,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43 B.C. – A.D. 17</a:t>
            </a:r>
            <a:endParaRPr lang="en-US" sz="1800" dirty="0"/>
          </a:p>
        </p:txBody>
      </p:sp>
      <p:pic>
        <p:nvPicPr>
          <p:cNvPr id="10242" name="Picture 2" descr="http://27.media.tumblr.com/tumblr_lvry7cPb0p1qbhp9x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308477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0" y="1752600"/>
            <a:ext cx="114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Noel </a:t>
            </a:r>
            <a:r>
              <a:rPr lang="en-US" sz="1600" dirty="0" err="1"/>
              <a:t>Coypel</a:t>
            </a:r>
            <a:r>
              <a:rPr lang="en-US" sz="1600" dirty="0"/>
              <a:t>, </a:t>
            </a:r>
            <a:r>
              <a:rPr lang="en-US" sz="1600" i="1" dirty="0"/>
              <a:t>Sacrifice to Jupiter</a:t>
            </a:r>
            <a:r>
              <a:rPr lang="en-US" sz="1600" dirty="0"/>
              <a:t>, early 18th century</a:t>
            </a:r>
          </a:p>
          <a:p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Friday, April 13</a:t>
            </a:r>
            <a:r>
              <a:rPr lang="en-US" sz="4000" baseline="30000" dirty="0"/>
              <a:t>th</a:t>
            </a:r>
            <a:r>
              <a:rPr lang="en-US" sz="3800" dirty="0" smtClean="0"/>
              <a:t>– 2</a:t>
            </a:r>
            <a:r>
              <a:rPr lang="en-US" sz="3800" baseline="30000" dirty="0" smtClean="0"/>
              <a:t>nd</a:t>
            </a:r>
            <a:r>
              <a:rPr lang="en-US" sz="3800" dirty="0" smtClean="0"/>
              <a:t> Block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Appease -</a:t>
            </a:r>
            <a:r>
              <a:rPr lang="en-US" dirty="0" smtClean="0">
                <a:solidFill>
                  <a:srgbClr val="0070C0"/>
                </a:solidFill>
              </a:rPr>
              <a:t> verb. To </a:t>
            </a:r>
            <a:r>
              <a:rPr lang="en-US" dirty="0">
                <a:solidFill>
                  <a:srgbClr val="0070C0"/>
                </a:solidFill>
              </a:rPr>
              <a:t>make tranquil or quiet, especially by giving into another’s demands; to pacify</a:t>
            </a:r>
          </a:p>
          <a:p>
            <a:r>
              <a:rPr lang="en-US" dirty="0" smtClean="0"/>
              <a:t>What word or phrase means the same as appease (synonym)?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Allay</a:t>
            </a:r>
            <a:r>
              <a:rPr lang="en-US" b="1" dirty="0">
                <a:solidFill>
                  <a:srgbClr val="00B050"/>
                </a:solidFill>
              </a:rPr>
              <a:t>, assuage, calm</a:t>
            </a:r>
          </a:p>
          <a:p>
            <a:r>
              <a:rPr lang="en-US" dirty="0" smtClean="0"/>
              <a:t>What is the opposite of appease (antonym)?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Enrage</a:t>
            </a:r>
            <a:r>
              <a:rPr lang="en-US" b="1" dirty="0">
                <a:solidFill>
                  <a:srgbClr val="FF0000"/>
                </a:solidFill>
              </a:rPr>
              <a:t>, arouse, aggravate, incite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95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Friday, April 13</a:t>
            </a:r>
            <a:r>
              <a:rPr lang="en-US" sz="4000" baseline="30000" dirty="0"/>
              <a:t>th</a:t>
            </a:r>
            <a:r>
              <a:rPr lang="en-US" sz="3800" dirty="0" smtClean="0"/>
              <a:t>– 3</a:t>
            </a:r>
            <a:r>
              <a:rPr lang="en-US" sz="3800" baseline="30000" dirty="0" smtClean="0"/>
              <a:t>rd</a:t>
            </a:r>
            <a:r>
              <a:rPr lang="en-US" sz="3800" dirty="0" smtClean="0"/>
              <a:t> Block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you create a caption for this picture using the word of the day, appease? 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>
                <a:solidFill>
                  <a:srgbClr val="FF0000"/>
                </a:solidFill>
              </a:rPr>
              <a:t>:  The pompous kitty is not appeased by the puny offerings of her human servants.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Now use the word of the day in a sentence of your own.   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www.roflcat.com/images/cats/Your_Offerings_Do_Not_Appease_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222102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800600" y="2057400"/>
            <a:ext cx="3657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34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Friday, April 13</a:t>
            </a:r>
            <a:r>
              <a:rPr lang="en-US" sz="4000" baseline="30000" dirty="0"/>
              <a:t>th</a:t>
            </a:r>
            <a:r>
              <a:rPr lang="en-US" sz="3800" dirty="0" smtClean="0"/>
              <a:t>– 4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 Block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11430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Which cartoon best exemplifies the word of the day, </a:t>
            </a:r>
            <a:r>
              <a:rPr lang="en-US" b="1" dirty="0" smtClean="0"/>
              <a:t>appease</a:t>
            </a:r>
            <a:r>
              <a:rPr lang="en-US" dirty="0" smtClean="0"/>
              <a:t>?  Why?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37338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Complete the following analogy: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Appease is to _____, as pretentious is to conceited.</a:t>
            </a:r>
          </a:p>
          <a:p>
            <a:endParaRPr lang="en-US" dirty="0"/>
          </a:p>
          <a:p>
            <a:r>
              <a:rPr lang="en-US" dirty="0" smtClean="0"/>
              <a:t>Allay</a:t>
            </a:r>
            <a:r>
              <a:rPr lang="en-US" dirty="0"/>
              <a:t>, assuage, calm</a:t>
            </a:r>
            <a:r>
              <a:rPr lang="en-US" dirty="0" smtClean="0"/>
              <a:t>, etc.    (synonyms)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54" y="4799341"/>
            <a:ext cx="3307080" cy="2058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5" y="2438400"/>
            <a:ext cx="3051829" cy="3036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459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43000"/>
            <a:ext cx="7086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Let’s eat Grandpa.</a:t>
            </a:r>
          </a:p>
          <a:p>
            <a:pPr algn="ctr"/>
            <a:r>
              <a:rPr lang="en-US" sz="3800" b="1" dirty="0" smtClean="0"/>
              <a:t>Let’s eat, Grandpa.</a:t>
            </a:r>
          </a:p>
          <a:p>
            <a:pPr algn="ctr"/>
            <a:endParaRPr lang="en-US" sz="3800" b="1" dirty="0"/>
          </a:p>
          <a:p>
            <a:pPr algn="ctr"/>
            <a:r>
              <a:rPr lang="en-US" sz="3800" b="1" dirty="0" smtClean="0"/>
              <a:t>Punctuation saves lives.  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50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Tuesday, April 10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- 1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810000" cy="4724400"/>
          </a:xfrm>
        </p:spPr>
        <p:txBody>
          <a:bodyPr>
            <a:noAutofit/>
          </a:bodyPr>
          <a:lstStyle/>
          <a:p>
            <a:r>
              <a:rPr lang="en-US" sz="2500" dirty="0" smtClean="0"/>
              <a:t>What do you think the word </a:t>
            </a:r>
            <a:r>
              <a:rPr lang="en-US" sz="2500" b="1" dirty="0" smtClean="0">
                <a:hlinkClick r:id="rId4"/>
              </a:rPr>
              <a:t>allay </a:t>
            </a:r>
            <a:r>
              <a:rPr lang="en-US" sz="2500" dirty="0" smtClean="0"/>
              <a:t>[uh-</a:t>
            </a:r>
            <a:r>
              <a:rPr lang="en-US" sz="2500" b="1" dirty="0" smtClean="0"/>
              <a:t>ley</a:t>
            </a:r>
            <a:r>
              <a:rPr lang="en-US" sz="2500" dirty="0" smtClean="0"/>
              <a:t>] means?</a:t>
            </a:r>
          </a:p>
          <a:p>
            <a:r>
              <a:rPr lang="en-US" sz="2500" dirty="0" smtClean="0"/>
              <a:t>What part of speech is allay?</a:t>
            </a:r>
          </a:p>
          <a:p>
            <a:r>
              <a:rPr lang="en-US" sz="2500" dirty="0"/>
              <a:t>From the </a:t>
            </a:r>
            <a:r>
              <a:rPr lang="en-US" sz="2400" dirty="0"/>
              <a:t>German  </a:t>
            </a:r>
            <a:r>
              <a:rPr lang="en-US" sz="2400" b="1" dirty="0"/>
              <a:t>a-</a:t>
            </a:r>
            <a:r>
              <a:rPr lang="en-US" sz="2400" dirty="0"/>
              <a:t> (</a:t>
            </a:r>
            <a:r>
              <a:rPr lang="en-US" sz="2400" i="1" dirty="0"/>
              <a:t>down, aside</a:t>
            </a:r>
            <a:r>
              <a:rPr lang="en-US" sz="2400" dirty="0"/>
              <a:t>)  + </a:t>
            </a:r>
            <a:r>
              <a:rPr lang="en-US" sz="2400" b="1" dirty="0" err="1" smtClean="0"/>
              <a:t>lecgan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i="1" dirty="0"/>
              <a:t>to lay</a:t>
            </a:r>
            <a:r>
              <a:rPr lang="en-US" sz="2400" dirty="0"/>
              <a:t>) </a:t>
            </a:r>
          </a:p>
          <a:p>
            <a:r>
              <a:rPr lang="en-US" sz="2500" dirty="0" smtClean="0"/>
              <a:t>Other forms include: </a:t>
            </a:r>
            <a:r>
              <a:rPr lang="en-US" sz="2400" b="1" dirty="0">
                <a:solidFill>
                  <a:srgbClr val="FF0000"/>
                </a:solidFill>
              </a:rPr>
              <a:t>allayer</a:t>
            </a:r>
            <a:r>
              <a:rPr lang="en-US" sz="2400" dirty="0"/>
              <a:t>  (noun); </a:t>
            </a:r>
            <a:r>
              <a:rPr lang="en-US" sz="2400" b="1" dirty="0" err="1" smtClean="0">
                <a:solidFill>
                  <a:srgbClr val="00B050"/>
                </a:solidFill>
              </a:rPr>
              <a:t>unallayed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/>
              <a:t>(adjective)</a:t>
            </a:r>
          </a:p>
          <a:p>
            <a:endParaRPr lang="en-US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4724400"/>
            <a:ext cx="4495800" cy="1828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500" dirty="0" smtClean="0"/>
              <a:t>“</a:t>
            </a:r>
            <a:r>
              <a:rPr lang="en-US" sz="6800" dirty="0" smtClean="0"/>
              <a:t>The animosities </a:t>
            </a:r>
            <a:r>
              <a:rPr lang="en-US" sz="6800" dirty="0"/>
              <a:t>of </a:t>
            </a:r>
            <a:r>
              <a:rPr lang="en-US" sz="6800" dirty="0" smtClean="0"/>
              <a:t>sovereigns </a:t>
            </a:r>
            <a:r>
              <a:rPr lang="en-US" sz="6800" dirty="0"/>
              <a:t>are temporary, and may be </a:t>
            </a:r>
            <a:r>
              <a:rPr lang="en-US" sz="6800" b="1" dirty="0"/>
              <a:t>allayed</a:t>
            </a:r>
            <a:r>
              <a:rPr lang="en-US" sz="6800" dirty="0"/>
              <a:t>; but those which seize the whole body of people, and of a people too, dictate their own measures, produce calamities of long duration</a:t>
            </a:r>
            <a:r>
              <a:rPr lang="en-US" sz="5500" dirty="0" smtClean="0"/>
              <a:t>”</a:t>
            </a:r>
          </a:p>
          <a:p>
            <a:pPr marL="0" indent="0">
              <a:buNone/>
            </a:pPr>
            <a:r>
              <a:rPr lang="en-US" sz="5500" dirty="0"/>
              <a:t>	</a:t>
            </a:r>
            <a:r>
              <a:rPr lang="en-US" sz="4900" dirty="0" smtClean="0"/>
              <a:t>– </a:t>
            </a:r>
            <a:r>
              <a:rPr lang="en-US" sz="6000" dirty="0" smtClean="0"/>
              <a:t>Thomas Jefferson, 3</a:t>
            </a:r>
            <a:r>
              <a:rPr lang="en-US" sz="6000" baseline="30000" dirty="0" smtClean="0"/>
              <a:t>rd</a:t>
            </a:r>
            <a:r>
              <a:rPr lang="en-US" sz="6000" dirty="0" smtClean="0"/>
              <a:t> President of the 		United States, architect of the 		Declaration of Independence.  </a:t>
            </a:r>
            <a:endParaRPr lang="en-US" sz="6000" dirty="0"/>
          </a:p>
        </p:txBody>
      </p:sp>
      <p:pic>
        <p:nvPicPr>
          <p:cNvPr id="1028" name="Picture 4" descr="http://www.founding.com/repository/imgLib/20071018_declar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936" y="1371600"/>
            <a:ext cx="2794000" cy="32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c94.ameslab.gov/TOUR/tjeffers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36" y="1371600"/>
            <a:ext cx="2514600" cy="322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45140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Tuesday, April 10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– 2</a:t>
            </a:r>
            <a:r>
              <a:rPr lang="en-US" baseline="30000" dirty="0" smtClean="0"/>
              <a:t>nd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Allay </a:t>
            </a:r>
            <a:r>
              <a:rPr lang="en-US" dirty="0" smtClean="0">
                <a:solidFill>
                  <a:srgbClr val="0070C0"/>
                </a:solidFill>
              </a:rPr>
              <a:t>– verb.  To lessen fear; to calm; to relieve pain</a:t>
            </a:r>
          </a:p>
          <a:p>
            <a:r>
              <a:rPr lang="en-US" dirty="0" smtClean="0"/>
              <a:t>What is a synonym for the term allay?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Abate</a:t>
            </a:r>
            <a:r>
              <a:rPr lang="en-US" b="1" dirty="0">
                <a:solidFill>
                  <a:srgbClr val="00B050"/>
                </a:solidFill>
              </a:rPr>
              <a:t>, alleviate, assuage, </a:t>
            </a:r>
            <a:r>
              <a:rPr lang="en-US" b="1" dirty="0" smtClean="0">
                <a:solidFill>
                  <a:srgbClr val="00B050"/>
                </a:solidFill>
              </a:rPr>
              <a:t>mitigate, relieve</a:t>
            </a:r>
          </a:p>
          <a:p>
            <a:r>
              <a:rPr lang="en-US" dirty="0" smtClean="0"/>
              <a:t>What word is an antonym for the term allay?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Excite</a:t>
            </a:r>
            <a:r>
              <a:rPr lang="en-US" b="1" dirty="0">
                <a:solidFill>
                  <a:srgbClr val="FF0000"/>
                </a:solidFill>
              </a:rPr>
              <a:t>, provoke, stir, intensify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95575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Tuesday, April 10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– 3</a:t>
            </a:r>
            <a:r>
              <a:rPr lang="en-US" baseline="30000" dirty="0" smtClean="0"/>
              <a:t>rd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you use the word </a:t>
            </a:r>
            <a:r>
              <a:rPr lang="en-US" b="1" dirty="0" smtClean="0"/>
              <a:t>allay</a:t>
            </a:r>
            <a:r>
              <a:rPr lang="en-US" dirty="0" smtClean="0"/>
              <a:t> to describe the picture?</a:t>
            </a:r>
          </a:p>
          <a:p>
            <a:r>
              <a:rPr lang="en-US" u="sng" dirty="0" smtClean="0">
                <a:solidFill>
                  <a:srgbClr val="0070C0"/>
                </a:solidFill>
              </a:rPr>
              <a:t>Example</a:t>
            </a:r>
            <a:r>
              <a:rPr lang="en-US" dirty="0" smtClean="0">
                <a:solidFill>
                  <a:srgbClr val="0070C0"/>
                </a:solidFill>
              </a:rPr>
              <a:t>:  After a long day of saving the world in high heeled boots, Wonder Woman used the official Justice League Aqua Foot Massage to allay the pain in her tootsies.  </a:t>
            </a:r>
          </a:p>
          <a:p>
            <a:r>
              <a:rPr lang="en-US" dirty="0" smtClean="0"/>
              <a:t>Use “allay” in a sentence demonstrating your knowledge of the word. </a:t>
            </a:r>
            <a:endParaRPr lang="en-US" dirty="0"/>
          </a:p>
        </p:txBody>
      </p:sp>
      <p:pic>
        <p:nvPicPr>
          <p:cNvPr id="2050" name="Picture 2" descr="http://www.magazine.ayurvediccure.com/wp-content/uploads/2008/09/aquafootmass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58398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399"/>
            <a:ext cx="8305800" cy="10044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Tuesday, April 10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1"/>
            <a:ext cx="426720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Which picture best relates  to the word of the day, allay?  Why?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447800"/>
            <a:ext cx="3276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What’s wrong with the following analogy:</a:t>
            </a:r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Allay is to relief, as ostentatious is to restrained.</a:t>
            </a:r>
            <a:endParaRPr lang="en-US" dirty="0"/>
          </a:p>
          <a:p>
            <a:r>
              <a:rPr lang="en-US" dirty="0" smtClean="0"/>
              <a:t>Allay and relief are synonyms, but  ostentatious and restrained are antonyms.</a:t>
            </a:r>
            <a:endParaRPr lang="en-US" dirty="0"/>
          </a:p>
        </p:txBody>
      </p:sp>
      <p:pic>
        <p:nvPicPr>
          <p:cNvPr id="3076" name="Picture 4" descr="http://www.healthanxiety.org/wp-content/uploads/2009/10/Psychotherapy-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96441"/>
            <a:ext cx="4127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losethebackpain.com/images/rorblue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29490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45005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Wednesday, April 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- 1</a:t>
            </a:r>
            <a:r>
              <a:rPr lang="en-US" baseline="30000" dirty="0"/>
              <a:t>st</a:t>
            </a:r>
            <a:r>
              <a:rPr lang="en-US" dirty="0"/>
              <a:t>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What do you think </a:t>
            </a:r>
            <a:r>
              <a:rPr lang="en-US" sz="4000" b="1" dirty="0" smtClean="0"/>
              <a:t>alleviate </a:t>
            </a:r>
            <a:r>
              <a:rPr lang="en-US" sz="3400" dirty="0" smtClean="0"/>
              <a:t>[</a:t>
            </a:r>
            <a:r>
              <a:rPr lang="en-US" sz="3400" dirty="0"/>
              <a:t>uh-</a:t>
            </a:r>
            <a:r>
              <a:rPr lang="en-US" sz="3400" b="1" dirty="0"/>
              <a:t>lee</a:t>
            </a:r>
            <a:r>
              <a:rPr lang="en-US" sz="3400" dirty="0"/>
              <a:t>-</a:t>
            </a:r>
            <a:r>
              <a:rPr lang="en-US" sz="3400" dirty="0" err="1"/>
              <a:t>vee</a:t>
            </a:r>
            <a:r>
              <a:rPr lang="en-US" sz="3400" dirty="0"/>
              <a:t>-</a:t>
            </a:r>
            <a:r>
              <a:rPr lang="en-US" sz="3400" dirty="0" err="1"/>
              <a:t>eyt</a:t>
            </a:r>
            <a:r>
              <a:rPr lang="en-US" sz="3400" dirty="0" smtClean="0"/>
              <a:t>] </a:t>
            </a:r>
            <a:r>
              <a:rPr lang="en-US" sz="4000" dirty="0" smtClean="0"/>
              <a:t>means?</a:t>
            </a:r>
          </a:p>
          <a:p>
            <a:r>
              <a:rPr lang="en-US" sz="4000" dirty="0" smtClean="0"/>
              <a:t>What part of speech is alleviate?</a:t>
            </a:r>
          </a:p>
          <a:p>
            <a:r>
              <a:rPr lang="en-US" sz="4000" dirty="0"/>
              <a:t>From the </a:t>
            </a:r>
            <a:r>
              <a:rPr lang="en-US" sz="4000" dirty="0" smtClean="0"/>
              <a:t>Latin </a:t>
            </a:r>
            <a:r>
              <a:rPr lang="en-US" sz="4000" b="1" dirty="0"/>
              <a:t>ad-</a:t>
            </a:r>
            <a:r>
              <a:rPr lang="en-US" sz="4000" dirty="0"/>
              <a:t> (</a:t>
            </a:r>
            <a:r>
              <a:rPr lang="en-US" sz="4000" i="1" dirty="0"/>
              <a:t>to</a:t>
            </a:r>
            <a:r>
              <a:rPr lang="en-US" sz="4000" dirty="0"/>
              <a:t>)  +  </a:t>
            </a:r>
            <a:r>
              <a:rPr lang="en-US" sz="4000" b="1" dirty="0"/>
              <a:t>levis</a:t>
            </a:r>
            <a:r>
              <a:rPr lang="en-US" sz="4000" dirty="0"/>
              <a:t> (light)</a:t>
            </a:r>
          </a:p>
          <a:p>
            <a:r>
              <a:rPr lang="en-US" sz="4000" dirty="0" smtClean="0"/>
              <a:t>Other forms include: </a:t>
            </a:r>
            <a:r>
              <a:rPr lang="en-US" sz="4000" b="1" dirty="0">
                <a:solidFill>
                  <a:srgbClr val="FF0000"/>
                </a:solidFill>
              </a:rPr>
              <a:t>alleviation</a:t>
            </a:r>
            <a:r>
              <a:rPr lang="en-US" sz="4000" dirty="0"/>
              <a:t>  (noun</a:t>
            </a:r>
            <a:r>
              <a:rPr lang="en-US" sz="4000" dirty="0" smtClean="0"/>
              <a:t>); </a:t>
            </a:r>
            <a:r>
              <a:rPr lang="en-US" sz="4000" b="1" dirty="0" smtClean="0">
                <a:solidFill>
                  <a:srgbClr val="00B050"/>
                </a:solidFill>
              </a:rPr>
              <a:t>alleviative</a:t>
            </a:r>
            <a:r>
              <a:rPr lang="en-US" sz="4000" dirty="0" smtClean="0"/>
              <a:t>  </a:t>
            </a:r>
            <a:r>
              <a:rPr lang="en-US" sz="4000" dirty="0"/>
              <a:t>(</a:t>
            </a:r>
            <a:r>
              <a:rPr lang="en-US" sz="4000" dirty="0" err="1"/>
              <a:t>adj</a:t>
            </a:r>
            <a:r>
              <a:rPr lang="en-US" sz="4000" dirty="0"/>
              <a:t>); </a:t>
            </a:r>
            <a:r>
              <a:rPr lang="en-US" sz="4000" b="1" dirty="0" smtClean="0">
                <a:solidFill>
                  <a:srgbClr val="7030A0"/>
                </a:solidFill>
              </a:rPr>
              <a:t>alleviator</a:t>
            </a:r>
            <a:r>
              <a:rPr lang="en-US" sz="4000" dirty="0" smtClean="0"/>
              <a:t> </a:t>
            </a:r>
            <a:r>
              <a:rPr lang="en-US" sz="4000" dirty="0"/>
              <a:t>(noun)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495800"/>
            <a:ext cx="4267200" cy="2133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 </a:t>
            </a:r>
            <a:r>
              <a:rPr lang="en-US" dirty="0" smtClean="0"/>
              <a:t>We </a:t>
            </a:r>
            <a:r>
              <a:rPr lang="en-US" dirty="0"/>
              <a:t>have discovered that the scheme of 'outlawing war' has made war more like an outlaw without making it less frequent and that to banish the knight does not </a:t>
            </a:r>
            <a:r>
              <a:rPr lang="en-US" b="1" dirty="0" smtClean="0"/>
              <a:t>alleviate </a:t>
            </a:r>
            <a:r>
              <a:rPr lang="en-US" dirty="0" smtClean="0"/>
              <a:t>the </a:t>
            </a:r>
            <a:r>
              <a:rPr lang="en-US" dirty="0"/>
              <a:t>suffering of the peasant”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-- C.S. Lewis, British author and 	scholar,</a:t>
            </a:r>
            <a:r>
              <a:rPr lang="en-US" sz="2600" dirty="0" smtClean="0"/>
              <a:t>	1898-1963</a:t>
            </a:r>
            <a:endParaRPr lang="en-US" sz="2600" dirty="0"/>
          </a:p>
        </p:txBody>
      </p:sp>
      <p:pic>
        <p:nvPicPr>
          <p:cNvPr id="4098" name="Picture 2" descr="http://classicalworld.files.wordpress.com/2010/02/cs-lewi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89930"/>
            <a:ext cx="2983803" cy="294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en/8/86/TheLionWitchWardrobe(1stEd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711" y="1376076"/>
            <a:ext cx="2060924" cy="313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ecx.images-amazon.com/images/I/51PQtVOZhw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79" y="1398763"/>
            <a:ext cx="1938677" cy="31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62423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Wednesday, April 11</a:t>
            </a:r>
            <a:r>
              <a:rPr lang="en-US" sz="4000" baseline="30000" dirty="0"/>
              <a:t>th</a:t>
            </a:r>
            <a:r>
              <a:rPr lang="en-US" sz="4000" dirty="0"/>
              <a:t> </a:t>
            </a:r>
            <a:r>
              <a:rPr lang="en-US" sz="4000" dirty="0" smtClean="0"/>
              <a:t>–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Block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Alleviate </a:t>
            </a:r>
            <a:r>
              <a:rPr lang="en-US" dirty="0" smtClean="0">
                <a:solidFill>
                  <a:srgbClr val="0070C0"/>
                </a:solidFill>
              </a:rPr>
              <a:t>– verb. To lessen pain or discomfort.  </a:t>
            </a:r>
          </a:p>
          <a:p>
            <a:r>
              <a:rPr lang="en-US" dirty="0" smtClean="0"/>
              <a:t>What word or phrase means the same as alleviate (synonym)?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Diminish</a:t>
            </a:r>
            <a:r>
              <a:rPr lang="en-US" b="1" dirty="0">
                <a:solidFill>
                  <a:srgbClr val="7030A0"/>
                </a:solidFill>
              </a:rPr>
              <a:t>, abate, assuage, </a:t>
            </a:r>
            <a:r>
              <a:rPr lang="en-US" b="1" dirty="0" smtClean="0">
                <a:solidFill>
                  <a:srgbClr val="7030A0"/>
                </a:solidFill>
              </a:rPr>
              <a:t>lighten</a:t>
            </a:r>
          </a:p>
          <a:p>
            <a:r>
              <a:rPr lang="en-US" dirty="0" smtClean="0"/>
              <a:t>What is the opposite of alleviate (antonym)?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Increase, strengthen, intensify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08014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99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Wednesday, April 11</a:t>
            </a:r>
            <a:r>
              <a:rPr lang="en-US" sz="4000" baseline="30000" dirty="0"/>
              <a:t>th</a:t>
            </a:r>
            <a:r>
              <a:rPr lang="en-US" sz="4000" dirty="0"/>
              <a:t> </a:t>
            </a:r>
            <a:r>
              <a:rPr lang="en-US" sz="4000" dirty="0" smtClean="0"/>
              <a:t>– 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Block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Describe the picture using the word, alleviate.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>
                <a:solidFill>
                  <a:srgbClr val="FF0000"/>
                </a:solidFill>
              </a:rPr>
              <a:t>:  The product promises to </a:t>
            </a:r>
            <a:r>
              <a:rPr lang="en-US" b="1" dirty="0" smtClean="0">
                <a:solidFill>
                  <a:srgbClr val="FF0000"/>
                </a:solidFill>
              </a:rPr>
              <a:t>alleviate</a:t>
            </a:r>
            <a:r>
              <a:rPr lang="en-US" dirty="0" smtClean="0">
                <a:solidFill>
                  <a:srgbClr val="FF0000"/>
                </a:solidFill>
              </a:rPr>
              <a:t> one’s stress while at the same time affirming one’s sense of well being and purpose in the universe. 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Now, write your own sentence using </a:t>
            </a:r>
            <a:r>
              <a:rPr lang="en-US" b="1" dirty="0" smtClean="0">
                <a:solidFill>
                  <a:schemeClr val="tx1"/>
                </a:solidFill>
              </a:rPr>
              <a:t>alleviate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signs-of-stress.com/images/stress-relief-audio-wallpaper-o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3999"/>
            <a:ext cx="2133600" cy="48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4678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cee54f22-adcd-429d-9c92-0d750996478e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9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8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9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0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4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5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6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7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0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3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9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7847DE1-7447-4BB3-92C7-CFBC2A0F3E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PresentationPro_BooksInCloudsVideo</Template>
  <TotalTime>1009</TotalTime>
  <Words>1114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9_Trek</vt:lpstr>
      <vt:lpstr>10_Trek</vt:lpstr>
      <vt:lpstr>11_Trek</vt:lpstr>
      <vt:lpstr>12_Trek</vt:lpstr>
      <vt:lpstr>13_Trek</vt:lpstr>
      <vt:lpstr>14_Trek</vt:lpstr>
      <vt:lpstr>15_Trek</vt:lpstr>
      <vt:lpstr>16_Trek</vt:lpstr>
      <vt:lpstr>17_Trek</vt:lpstr>
      <vt:lpstr>18_Trek</vt:lpstr>
      <vt:lpstr>19_Trek</vt:lpstr>
      <vt:lpstr>20_Trek</vt:lpstr>
      <vt:lpstr>Trek</vt:lpstr>
      <vt:lpstr>Word of the Day </vt:lpstr>
      <vt:lpstr>PowerPoint Presentation</vt:lpstr>
      <vt:lpstr>Tuesday, April 10th - 1st Block</vt:lpstr>
      <vt:lpstr>Tuesday, April 10th – 2nd Block</vt:lpstr>
      <vt:lpstr>Tuesday, April 10th – 3rd Block</vt:lpstr>
      <vt:lpstr>Tuesday, April 10th – 4th Block</vt:lpstr>
      <vt:lpstr>Wednesday, April 11th - 1st Block</vt:lpstr>
      <vt:lpstr>Wednesday, April 11th – 2nd Block</vt:lpstr>
      <vt:lpstr>Wednesday, April 11th – 3rd Block</vt:lpstr>
      <vt:lpstr>Wednesday, April 11th – 4th Block</vt:lpstr>
      <vt:lpstr>Thursday, April 12th - 1st Block</vt:lpstr>
      <vt:lpstr>Thursday, April 12th– 2nd Block</vt:lpstr>
      <vt:lpstr>Thursday, April 12th– 3rd Block</vt:lpstr>
      <vt:lpstr>Thursday, April 12th– 4th Block</vt:lpstr>
      <vt:lpstr>Friday, April 13th - 1st Block</vt:lpstr>
      <vt:lpstr>Friday, April 13th– 2nd Block</vt:lpstr>
      <vt:lpstr>Friday, April 13th– 3rd Block</vt:lpstr>
      <vt:lpstr>Friday, April 13th– 4th Block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of the Day</dc:title>
  <dc:creator>cit-sysop</dc:creator>
  <cp:lastModifiedBy>cit-sysop</cp:lastModifiedBy>
  <cp:revision>102</cp:revision>
  <dcterms:created xsi:type="dcterms:W3CDTF">2011-12-02T14:56:04Z</dcterms:created>
  <dcterms:modified xsi:type="dcterms:W3CDTF">2012-04-11T13:52:43Z</dcterms:modified>
  <cp:category>2010 education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TC018813599991</vt:lpwstr>
  </property>
</Properties>
</file>