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heme/themeOverride3.xml" ContentType="application/vnd.openxmlformats-officedocument.themeOverride+xml"/>
  <Override PartName="/ppt/tags/tag5.xml" ContentType="application/vnd.openxmlformats-officedocument.presentationml.tags+xml"/>
  <Override PartName="/ppt/theme/themeOverride4.xml" ContentType="application/vnd.openxmlformats-officedocument.themeOverride+xml"/>
  <Override PartName="/ppt/tags/tag6.xml" ContentType="application/vnd.openxmlformats-officedocument.presentationml.tags+xml"/>
  <Override PartName="/ppt/theme/themeOverride5.xml" ContentType="application/vnd.openxmlformats-officedocument.themeOverride+xml"/>
  <Override PartName="/ppt/tags/tag7.xml" ContentType="application/vnd.openxmlformats-officedocument.presentationml.tags+xml"/>
  <Override PartName="/ppt/theme/themeOverride6.xml" ContentType="application/vnd.openxmlformats-officedocument.themeOverride+xml"/>
  <Override PartName="/ppt/tags/tag8.xml" ContentType="application/vnd.openxmlformats-officedocument.presentationml.tags+xml"/>
  <Override PartName="/ppt/theme/themeOverride7.xml" ContentType="application/vnd.openxmlformats-officedocument.themeOverride+xml"/>
  <Override PartName="/ppt/tags/tag9.xml" ContentType="application/vnd.openxmlformats-officedocument.presentationml.tags+xml"/>
  <Override PartName="/ppt/theme/themeOverride8.xml" ContentType="application/vnd.openxmlformats-officedocument.themeOverride+xml"/>
  <Override PartName="/ppt/tags/tag10.xml" ContentType="application/vnd.openxmlformats-officedocument.presentationml.tags+xml"/>
  <Override PartName="/ppt/theme/themeOverride9.xml" ContentType="application/vnd.openxmlformats-officedocument.themeOverr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912" r:id="rId10"/>
  </p:sldMasterIdLst>
  <p:sldIdLst>
    <p:sldId id="256" r:id="rId11"/>
    <p:sldId id="293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08" y="-450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" TargetMode="External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hyperlink" Target="//upload.wikimedia.org/wikipedia/commons/e/e1/USS_Constitution_Departs.jpg" TargetMode="External"/><Relationship Id="rId4" Type="http://schemas.openxmlformats.org/officeDocument/2006/relationships/hyperlink" Target="http://www.brainyhistor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jpeg"/><Relationship Id="rId4" Type="http://schemas.openxmlformats.org/officeDocument/2006/relationships/hyperlink" Target="http://howjsay.com/index.php?word=contemptuo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6.xml"/><Relationship Id="rId4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810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FrankRuehl" pitchFamily="34" charset="-79"/>
                <a:cs typeface="FrankRuehl" pitchFamily="34" charset="-79"/>
              </a:rPr>
              <a:t>Word of the Day </a:t>
            </a:r>
            <a:endParaRPr lang="en-US" sz="7200" dirty="0">
              <a:solidFill>
                <a:srgbClr val="FF0000"/>
              </a:solidFill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343400"/>
            <a:ext cx="4724400" cy="1981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Monday, March 26</a:t>
            </a:r>
            <a:r>
              <a:rPr lang="en-US" baseline="30000" dirty="0" smtClean="0"/>
              <a:t>th</a:t>
            </a:r>
            <a:r>
              <a:rPr lang="en-US" dirty="0" smtClean="0"/>
              <a:t>  through </a:t>
            </a:r>
          </a:p>
          <a:p>
            <a:pPr marL="0" indent="0" algn="ctr">
              <a:buNone/>
            </a:pPr>
            <a:r>
              <a:rPr lang="en-US" dirty="0" smtClean="0"/>
              <a:t>Friday, March 30</a:t>
            </a:r>
            <a:r>
              <a:rPr lang="en-US" baseline="30000" dirty="0" smtClean="0"/>
              <a:t>th</a:t>
            </a:r>
            <a:r>
              <a:rPr lang="en-US" dirty="0" smtClean="0"/>
              <a:t>,</a:t>
            </a:r>
          </a:p>
          <a:p>
            <a:pPr marL="0" indent="0" algn="ctr">
              <a:buNone/>
            </a:pPr>
            <a:r>
              <a:rPr lang="en-US" dirty="0" smtClean="0"/>
              <a:t> 2012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44" y="1682821"/>
            <a:ext cx="3732120" cy="319749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09600" y="1682821"/>
            <a:ext cx="4476750" cy="2431979"/>
          </a:xfrm>
          <a:prstGeom prst="wedgeEllipseCallout">
            <a:avLst>
              <a:gd name="adj1" fmla="val 76543"/>
              <a:gd name="adj2" fmla="val 23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Effie Trinket crosses the podium, </a:t>
            </a:r>
            <a:r>
              <a:rPr lang="en-US" b="1" dirty="0" err="1" smtClean="0">
                <a:solidFill>
                  <a:schemeClr val="bg1"/>
                </a:solidFill>
              </a:rPr>
              <a:t>smoothes</a:t>
            </a:r>
            <a:r>
              <a:rPr lang="en-US" b="1" dirty="0" smtClean="0">
                <a:solidFill>
                  <a:schemeClr val="bg1"/>
                </a:solidFill>
              </a:rPr>
              <a:t> the slip of paper, and reads out the name in a clear voice.  And it’s not me.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It’s Primrose </a:t>
            </a:r>
            <a:r>
              <a:rPr lang="en-US" b="1" dirty="0" err="1" smtClean="0">
                <a:solidFill>
                  <a:schemeClr val="bg1"/>
                </a:solidFill>
              </a:rPr>
              <a:t>Everdeen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436677" y="5715000"/>
            <a:ext cx="3287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What book is Sylvester reading?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10854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Tuesday, March 27</a:t>
            </a:r>
            <a:r>
              <a:rPr lang="en-US" sz="3600" baseline="30000" dirty="0"/>
              <a:t>th</a:t>
            </a:r>
            <a:r>
              <a:rPr lang="en-US" sz="3600" dirty="0"/>
              <a:t> – </a:t>
            </a:r>
            <a:r>
              <a:rPr lang="en-US" sz="3600" dirty="0" smtClean="0"/>
              <a:t>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1600200"/>
            <a:ext cx="4267200" cy="1477963"/>
          </a:xfrm>
        </p:spPr>
        <p:txBody>
          <a:bodyPr>
            <a:normAutofit/>
          </a:bodyPr>
          <a:lstStyle/>
          <a:p>
            <a:r>
              <a:rPr lang="en-US" dirty="0" smtClean="0"/>
              <a:t>Could Veronica Lodge be described as haughty?  If so, why?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2" y="1798637"/>
            <a:ext cx="411638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following analogy: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Haughty is to humble, as expert is to _____.</a:t>
            </a:r>
          </a:p>
          <a:p>
            <a:endParaRPr lang="en-US" dirty="0"/>
          </a:p>
          <a:p>
            <a:r>
              <a:rPr lang="en-US" dirty="0" smtClean="0"/>
              <a:t>Novice, fledgling, beginner, etc.  (Antonyms)</a:t>
            </a:r>
            <a:endParaRPr lang="en-US" dirty="0"/>
          </a:p>
        </p:txBody>
      </p:sp>
      <p:pic>
        <p:nvPicPr>
          <p:cNvPr id="3074" name="Picture 2" descr="http://media.comicvine.com/uploads/3/36894/1326995-veronica_lodge1_sup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199"/>
            <a:ext cx="3459229" cy="34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ounterfeitchic.com/Images/Archie_Betty_and_Veronica_Digest_Mag_183_June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4" y="3581400"/>
            <a:ext cx="4762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77426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845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This Week in History, </a:t>
            </a:r>
            <a:r>
              <a:rPr lang="en-US" sz="2800" b="1" i="1" dirty="0" smtClean="0"/>
              <a:t>March  26  through March 30</a:t>
            </a:r>
            <a:endParaRPr lang="en-US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Mar 26, </a:t>
            </a:r>
            <a:r>
              <a:rPr lang="en-US" dirty="0" smtClean="0"/>
              <a:t> 1885 - Eastman </a:t>
            </a:r>
            <a:r>
              <a:rPr lang="en-US" dirty="0"/>
              <a:t>Film Co. manufactures </a:t>
            </a:r>
            <a:r>
              <a:rPr lang="en-US" dirty="0" smtClean="0"/>
              <a:t>the first </a:t>
            </a:r>
            <a:r>
              <a:rPr lang="en-US" dirty="0"/>
              <a:t>commercial motion picture film 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March 27, 1794 - The </a:t>
            </a:r>
            <a:r>
              <a:rPr lang="en-US" dirty="0"/>
              <a:t>United States Government establishes a permanent navy and authorizes the building of six frigates.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Mar </a:t>
            </a:r>
            <a:r>
              <a:rPr lang="en-US" dirty="0"/>
              <a:t>28, 1979 </a:t>
            </a:r>
            <a:r>
              <a:rPr lang="en-US" dirty="0" smtClean="0"/>
              <a:t>- Nuclear </a:t>
            </a:r>
            <a:r>
              <a:rPr lang="en-US" dirty="0"/>
              <a:t>accident at Three Mile Island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Mar </a:t>
            </a:r>
            <a:r>
              <a:rPr lang="en-US" dirty="0"/>
              <a:t>29, 1973 </a:t>
            </a:r>
            <a:r>
              <a:rPr lang="en-US" dirty="0" smtClean="0"/>
              <a:t>- U.S</a:t>
            </a:r>
            <a:r>
              <a:rPr lang="en-US" dirty="0"/>
              <a:t>. withdraws from Vietnam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Mar </a:t>
            </a:r>
            <a:r>
              <a:rPr lang="en-US" dirty="0"/>
              <a:t>30, </a:t>
            </a:r>
            <a:r>
              <a:rPr lang="en-US" dirty="0" smtClean="0"/>
              <a:t>1981 - </a:t>
            </a:r>
            <a:r>
              <a:rPr lang="en-US" dirty="0"/>
              <a:t>President Reagan shot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sz="1000" dirty="0" smtClean="0"/>
              <a:t>Source:  </a:t>
            </a:r>
            <a:r>
              <a:rPr lang="en-US" sz="1000" dirty="0" smtClean="0">
                <a:hlinkClick r:id="rId3"/>
              </a:rPr>
              <a:t>www.history.com</a:t>
            </a:r>
            <a:r>
              <a:rPr lang="en-US" sz="1000" dirty="0" smtClean="0"/>
              <a:t>, March 24, 2012; </a:t>
            </a:r>
          </a:p>
          <a:p>
            <a:r>
              <a:rPr lang="en-US" sz="1000" dirty="0">
                <a:hlinkClick r:id="rId4"/>
              </a:rPr>
              <a:t> </a:t>
            </a:r>
            <a:r>
              <a:rPr lang="en-US" sz="1000" dirty="0" smtClean="0">
                <a:hlinkClick r:id="rId4"/>
              </a:rPr>
              <a:t>    www.brainyhistory.com</a:t>
            </a:r>
            <a:r>
              <a:rPr lang="en-US" sz="1000" dirty="0" smtClean="0"/>
              <a:t>, March 24, 2012</a:t>
            </a:r>
            <a:endParaRPr lang="en-US" sz="1000" dirty="0"/>
          </a:p>
        </p:txBody>
      </p:sp>
      <p:pic>
        <p:nvPicPr>
          <p:cNvPr id="2" name="Picture 2" descr="File:USS Constitution Depart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93439"/>
            <a:ext cx="5029200" cy="33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5562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USS Constitution, one of the original six frigates in the US Navy. 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73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Monday, March 26th – 1st 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Do you know what the word </a:t>
            </a:r>
            <a:r>
              <a:rPr lang="en-US" sz="2500" b="1" dirty="0" smtClean="0">
                <a:hlinkClick r:id="rId4"/>
              </a:rPr>
              <a:t>contemptuous</a:t>
            </a:r>
            <a:r>
              <a:rPr lang="en-US" sz="2500" dirty="0" smtClean="0">
                <a:hlinkClick r:id="rId4"/>
              </a:rPr>
              <a:t> </a:t>
            </a:r>
            <a:r>
              <a:rPr lang="en-US" sz="2500" dirty="0" smtClean="0"/>
              <a:t>[</a:t>
            </a:r>
            <a:r>
              <a:rPr lang="en-US" sz="2400" dirty="0" err="1"/>
              <a:t>kuhn</a:t>
            </a:r>
            <a:r>
              <a:rPr lang="en-US" sz="2400" dirty="0"/>
              <a:t>-</a:t>
            </a:r>
            <a:r>
              <a:rPr lang="en-US" sz="2400" b="1" dirty="0"/>
              <a:t>temp</a:t>
            </a:r>
            <a:r>
              <a:rPr lang="en-US" sz="2400" dirty="0"/>
              <a:t>-</a:t>
            </a:r>
            <a:r>
              <a:rPr lang="en-US" sz="2400" dirty="0" err="1"/>
              <a:t>choo</a:t>
            </a:r>
            <a:r>
              <a:rPr lang="en-US" sz="2400" dirty="0"/>
              <a:t>-</a:t>
            </a:r>
            <a:r>
              <a:rPr lang="en-US" sz="2400" dirty="0" err="1"/>
              <a:t>uhs</a:t>
            </a:r>
            <a:r>
              <a:rPr lang="en-US" sz="2500" dirty="0" smtClean="0"/>
              <a:t>] means?</a:t>
            </a:r>
          </a:p>
          <a:p>
            <a:r>
              <a:rPr lang="en-US" sz="2500" dirty="0" smtClean="0"/>
              <a:t>What part of speech is </a:t>
            </a:r>
            <a:r>
              <a:rPr lang="en-US" sz="2500" b="1" dirty="0" smtClean="0"/>
              <a:t>contemptuous</a:t>
            </a:r>
            <a:r>
              <a:rPr lang="en-US" sz="2500" dirty="0" smtClean="0"/>
              <a:t> ?</a:t>
            </a:r>
          </a:p>
          <a:p>
            <a:r>
              <a:rPr lang="en-US" sz="2500" dirty="0" smtClean="0"/>
              <a:t>From the Latin  com- (with, together)  + </a:t>
            </a:r>
            <a:r>
              <a:rPr lang="en-US" sz="2500" dirty="0" err="1" smtClean="0"/>
              <a:t>temnere</a:t>
            </a:r>
            <a:r>
              <a:rPr lang="en-US" sz="2500" dirty="0" smtClean="0"/>
              <a:t> (to slight, scorn)</a:t>
            </a:r>
          </a:p>
          <a:p>
            <a:r>
              <a:rPr lang="en-US" sz="2500" dirty="0" smtClean="0"/>
              <a:t> Other forms include: </a:t>
            </a:r>
            <a:r>
              <a:rPr lang="en-US" sz="2500" b="1" dirty="0" smtClean="0">
                <a:solidFill>
                  <a:srgbClr val="FF0000"/>
                </a:solidFill>
              </a:rPr>
              <a:t>contemptuously</a:t>
            </a:r>
            <a:r>
              <a:rPr lang="en-US" sz="2500" dirty="0" smtClean="0"/>
              <a:t>  (adverb), </a:t>
            </a:r>
            <a:r>
              <a:rPr lang="en-US" sz="2500" b="1" dirty="0" smtClean="0">
                <a:solidFill>
                  <a:srgbClr val="00B050"/>
                </a:solidFill>
              </a:rPr>
              <a:t>contemptuousness</a:t>
            </a:r>
            <a:r>
              <a:rPr lang="en-US" sz="2500" dirty="0" smtClean="0"/>
              <a:t>  (noun) </a:t>
            </a:r>
          </a:p>
          <a:p>
            <a:endParaRPr lang="en-US" sz="2500" dirty="0" smtClean="0"/>
          </a:p>
          <a:p>
            <a:endParaRPr lang="en-US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724400"/>
            <a:ext cx="43434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“</a:t>
            </a:r>
            <a:r>
              <a:rPr lang="en-US" sz="1500" dirty="0" smtClean="0"/>
              <a:t>I consider it a mark of great prudence in a man to abstain from threats or any </a:t>
            </a:r>
            <a:r>
              <a:rPr lang="en-US" sz="1500" b="1" dirty="0" smtClean="0"/>
              <a:t>contemptuous</a:t>
            </a:r>
            <a:r>
              <a:rPr lang="en-US" sz="1500" dirty="0" smtClean="0"/>
              <a:t> expressions, for neither of these weaken the enemy, but threats make him more cautious, and the other excites his hatred, and a desire to revenge himself</a:t>
            </a:r>
            <a:r>
              <a:rPr lang="en-US" sz="1400" dirty="0" smtClean="0"/>
              <a:t>.”        -- </a:t>
            </a:r>
            <a:r>
              <a:rPr lang="en-US" sz="1400" dirty="0" err="1" smtClean="0"/>
              <a:t>Niccolo</a:t>
            </a:r>
            <a:r>
              <a:rPr lang="en-US" sz="1400" dirty="0" smtClean="0"/>
              <a:t> Machiavelli,                       	Italian writer and statesman, Florentine 	patriot, author of </a:t>
            </a:r>
            <a:r>
              <a:rPr lang="en-US" sz="1400" b="1" i="1" dirty="0" smtClean="0"/>
              <a:t>'The Prince</a:t>
            </a:r>
            <a:r>
              <a:rPr lang="en-US" sz="1400" dirty="0" smtClean="0"/>
              <a:t>', 1469-1527</a:t>
            </a:r>
            <a:endParaRPr lang="en-US" sz="1400" dirty="0"/>
          </a:p>
        </p:txBody>
      </p:sp>
      <p:pic>
        <p:nvPicPr>
          <p:cNvPr id="1026" name="Picture 2" descr="http://www.yuricareport.com/Images/webMachMansfieldHBFC02265004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17707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40357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Monday, March 26</a:t>
            </a:r>
            <a:r>
              <a:rPr lang="en-US" baseline="30000" dirty="0"/>
              <a:t>th</a:t>
            </a:r>
            <a:r>
              <a:rPr lang="en-US" dirty="0"/>
              <a:t> –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Contemptuous </a:t>
            </a:r>
            <a:r>
              <a:rPr lang="en-US" dirty="0" smtClean="0">
                <a:solidFill>
                  <a:srgbClr val="0070C0"/>
                </a:solidFill>
              </a:rPr>
              <a:t>– adj. Lacking respect;       scornful</a:t>
            </a:r>
          </a:p>
          <a:p>
            <a:r>
              <a:rPr lang="en-US" dirty="0" smtClean="0"/>
              <a:t>Can you think of another word for contemptuous (synonym)?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Disdainful</a:t>
            </a:r>
            <a:r>
              <a:rPr lang="en-US" b="1" dirty="0">
                <a:solidFill>
                  <a:srgbClr val="C00000"/>
                </a:solidFill>
              </a:rPr>
              <a:t>, sneering, </a:t>
            </a:r>
            <a:r>
              <a:rPr lang="en-US" b="1" dirty="0" smtClean="0">
                <a:solidFill>
                  <a:srgbClr val="C00000"/>
                </a:solidFill>
              </a:rPr>
              <a:t>supercilious, arrogant</a:t>
            </a:r>
          </a:p>
          <a:p>
            <a:r>
              <a:rPr lang="en-US" dirty="0" smtClean="0"/>
              <a:t>What word means the opposite of contemptuous (antonym)?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Respectful</a:t>
            </a:r>
            <a:r>
              <a:rPr lang="en-US" b="1" dirty="0">
                <a:solidFill>
                  <a:srgbClr val="00B050"/>
                </a:solidFill>
              </a:rPr>
              <a:t>, humble, </a:t>
            </a:r>
            <a:r>
              <a:rPr lang="en-US" b="1" dirty="0" smtClean="0">
                <a:solidFill>
                  <a:srgbClr val="00B050"/>
                </a:solidFill>
              </a:rPr>
              <a:t>polite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94088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Monday, March 26</a:t>
            </a:r>
            <a:r>
              <a:rPr lang="en-US" baseline="30000" dirty="0"/>
              <a:t>th</a:t>
            </a:r>
            <a:r>
              <a:rPr lang="en-US" dirty="0"/>
              <a:t> –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“contemptuous” to describe the picture to the right.  </a:t>
            </a:r>
          </a:p>
          <a:p>
            <a:r>
              <a:rPr lang="en-US" dirty="0" smtClean="0"/>
              <a:t>Example:  Simon Cowell doesn’t even try to hide his contempt for many of the contestants on his show, </a:t>
            </a:r>
            <a:r>
              <a:rPr lang="en-US" b="1" i="1" dirty="0" smtClean="0"/>
              <a:t>X-Factor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Now show your understanding of the word by using it in a sentence of your own.  </a:t>
            </a:r>
            <a:endParaRPr lang="en-US" dirty="0"/>
          </a:p>
        </p:txBody>
      </p:sp>
      <p:pic>
        <p:nvPicPr>
          <p:cNvPr id="1026" name="Picture 2" descr="cowell-contem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16835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imon_Cowell_-_Insults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8200" y="1666876"/>
            <a:ext cx="4316835" cy="323762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53038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Monday, March 26</a:t>
            </a:r>
            <a:r>
              <a:rPr lang="en-US" baseline="30000" dirty="0"/>
              <a:t>th</a:t>
            </a:r>
            <a:r>
              <a:rPr lang="en-US" dirty="0"/>
              <a:t> –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2" y="1447800"/>
            <a:ext cx="4395788" cy="1706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What does the phrase, “familiarity breeds contempt” mean?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12" y="1798637"/>
            <a:ext cx="4146587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Complete the following analogy: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Contemptuous is to ________, as partition is to divider.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Disdainful, sneering, supercilious, </a:t>
            </a:r>
            <a:r>
              <a:rPr lang="en-US" dirty="0" smtClean="0">
                <a:solidFill>
                  <a:schemeClr val="tx1"/>
                </a:solidFill>
              </a:rPr>
              <a:t>arrogant</a:t>
            </a:r>
            <a:r>
              <a:rPr lang="en-US" dirty="0" smtClean="0"/>
              <a:t>, etc.   [Synonyms]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3200"/>
            <a:ext cx="3248025" cy="3810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83340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Tuesday, March 27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4267200" cy="4724400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Can you guess what the term </a:t>
            </a:r>
            <a:r>
              <a:rPr lang="en-US" sz="5100" b="1" dirty="0" smtClean="0"/>
              <a:t>haughty </a:t>
            </a:r>
            <a:r>
              <a:rPr lang="en-US" sz="4000" dirty="0" smtClean="0"/>
              <a:t>[</a:t>
            </a:r>
            <a:r>
              <a:rPr lang="en-US" sz="4000" b="1" dirty="0" smtClean="0"/>
              <a:t>haw</a:t>
            </a:r>
            <a:r>
              <a:rPr lang="en-US" sz="4000" dirty="0" smtClean="0"/>
              <a:t>-tee] </a:t>
            </a:r>
            <a:r>
              <a:rPr lang="en-US" sz="5100" dirty="0" smtClean="0"/>
              <a:t>means?</a:t>
            </a:r>
          </a:p>
          <a:p>
            <a:r>
              <a:rPr lang="en-US" sz="5100" dirty="0" smtClean="0"/>
              <a:t>What part of speech is the word </a:t>
            </a:r>
            <a:r>
              <a:rPr lang="en-US" sz="5100" b="1" dirty="0" smtClean="0"/>
              <a:t>haught</a:t>
            </a:r>
            <a:r>
              <a:rPr lang="en-US" sz="5100" b="1" dirty="0"/>
              <a:t>y</a:t>
            </a:r>
            <a:r>
              <a:rPr lang="en-US" sz="5100" b="1" dirty="0" smtClean="0"/>
              <a:t>?</a:t>
            </a:r>
            <a:endParaRPr lang="en-US" sz="5100" dirty="0"/>
          </a:p>
          <a:p>
            <a:r>
              <a:rPr lang="en-US" sz="5100" dirty="0"/>
              <a:t>From the Old French  </a:t>
            </a:r>
            <a:r>
              <a:rPr lang="en-US" sz="5100" b="1" dirty="0" smtClean="0"/>
              <a:t>haute</a:t>
            </a:r>
            <a:r>
              <a:rPr lang="en-US" sz="5100" dirty="0"/>
              <a:t> </a:t>
            </a:r>
            <a:r>
              <a:rPr lang="en-US" sz="5100" dirty="0" smtClean="0"/>
              <a:t>(</a:t>
            </a:r>
            <a:r>
              <a:rPr lang="en-US" sz="5100" i="1" dirty="0" smtClean="0"/>
              <a:t>high </a:t>
            </a:r>
            <a:r>
              <a:rPr lang="en-US" sz="5100" i="1" dirty="0"/>
              <a:t>in one’s own estimation</a:t>
            </a:r>
            <a:r>
              <a:rPr lang="en-US" sz="5100" dirty="0"/>
              <a:t>) </a:t>
            </a:r>
            <a:r>
              <a:rPr lang="en-US" sz="5100" dirty="0" smtClean="0"/>
              <a:t>  </a:t>
            </a:r>
          </a:p>
          <a:p>
            <a:r>
              <a:rPr lang="en-US" sz="5100" dirty="0" smtClean="0"/>
              <a:t>Other forms of the word include: </a:t>
            </a:r>
            <a:r>
              <a:rPr lang="en-US" sz="5100" b="1" dirty="0">
                <a:solidFill>
                  <a:srgbClr val="FF0000"/>
                </a:solidFill>
              </a:rPr>
              <a:t>haughtiness</a:t>
            </a:r>
            <a:r>
              <a:rPr lang="en-US" sz="5100" dirty="0"/>
              <a:t>  (noun), </a:t>
            </a:r>
            <a:r>
              <a:rPr lang="en-US" sz="5100" b="1" dirty="0" smtClean="0">
                <a:solidFill>
                  <a:srgbClr val="00B050"/>
                </a:solidFill>
              </a:rPr>
              <a:t>haughtily</a:t>
            </a:r>
            <a:r>
              <a:rPr lang="en-US" sz="5100" dirty="0" smtClean="0"/>
              <a:t> </a:t>
            </a:r>
            <a:r>
              <a:rPr lang="en-US" sz="5100" dirty="0"/>
              <a:t>(adverb)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562600"/>
            <a:ext cx="4267200" cy="144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smtClean="0"/>
              <a:t>“Pride goes before destruction and a </a:t>
            </a:r>
            <a:r>
              <a:rPr lang="en-US" sz="4000" b="1" dirty="0" smtClean="0"/>
              <a:t>haughty</a:t>
            </a:r>
            <a:r>
              <a:rPr lang="en-US" sz="4000" dirty="0" smtClean="0"/>
              <a:t> spirit before a fall.”  	- Proverbs 16:18</a:t>
            </a:r>
            <a:endParaRPr lang="en-US" sz="4000" dirty="0"/>
          </a:p>
        </p:txBody>
      </p:sp>
      <p:pic>
        <p:nvPicPr>
          <p:cNvPr id="2050" name="Picture 2" descr="14-Phae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82" y="2057400"/>
            <a:ext cx="4191000" cy="36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16002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Fall of Phaeton</a:t>
            </a:r>
            <a:endParaRPr lang="en-US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14832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Tuesday, March 27</a:t>
            </a:r>
            <a:r>
              <a:rPr lang="en-US" sz="3600" baseline="30000" dirty="0"/>
              <a:t>th</a:t>
            </a:r>
            <a:r>
              <a:rPr lang="en-US" sz="3600" dirty="0"/>
              <a:t> – </a:t>
            </a:r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3886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Haughty </a:t>
            </a:r>
            <a:r>
              <a:rPr lang="en-US" dirty="0" smtClean="0">
                <a:solidFill>
                  <a:srgbClr val="0070C0"/>
                </a:solidFill>
              </a:rPr>
              <a:t>– adjective.  Having </a:t>
            </a:r>
            <a:r>
              <a:rPr lang="en-US" dirty="0">
                <a:solidFill>
                  <a:srgbClr val="0070C0"/>
                </a:solidFill>
              </a:rPr>
              <a:t>great pride in oneself and dislike for others; </a:t>
            </a:r>
            <a:r>
              <a:rPr lang="en-US" dirty="0" smtClean="0">
                <a:solidFill>
                  <a:srgbClr val="0070C0"/>
                </a:solidFill>
              </a:rPr>
              <a:t>snobbish</a:t>
            </a:r>
          </a:p>
          <a:p>
            <a:r>
              <a:rPr lang="en-US" dirty="0" smtClean="0"/>
              <a:t>What other word or phrase means the same thing as haughty (synonym)?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Supercilious</a:t>
            </a:r>
            <a:r>
              <a:rPr lang="en-US" b="1" dirty="0">
                <a:solidFill>
                  <a:srgbClr val="00B050"/>
                </a:solidFill>
              </a:rPr>
              <a:t>,</a:t>
            </a:r>
            <a:r>
              <a:rPr lang="en-US" b="1" dirty="0" smtClean="0">
                <a:solidFill>
                  <a:srgbClr val="00B050"/>
                </a:solidFill>
              </a:rPr>
              <a:t> cavalier, disdainful, imperious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 smtClean="0"/>
              <a:t>What is the opposite of haughty (antonym)?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Humble</a:t>
            </a:r>
            <a:r>
              <a:rPr lang="en-US" b="1" dirty="0">
                <a:solidFill>
                  <a:srgbClr val="FF0000"/>
                </a:solidFill>
              </a:rPr>
              <a:t>, unpretentious, unassuming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105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Unrelated Joke of the Day</a:t>
            </a:r>
            <a:r>
              <a:rPr lang="en-US" sz="2000" dirty="0" smtClean="0"/>
              <a:t>: 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There </a:t>
            </a:r>
            <a:r>
              <a:rPr lang="en-US" sz="2000" dirty="0"/>
              <a:t>are 10 types of people in the </a:t>
            </a:r>
            <a:r>
              <a:rPr lang="en-US" sz="2000" dirty="0" smtClean="0"/>
              <a:t>world; </a:t>
            </a:r>
          </a:p>
          <a:p>
            <a:pPr algn="ctr"/>
            <a:r>
              <a:rPr lang="en-US" sz="2000" dirty="0" smtClean="0"/>
              <a:t>those </a:t>
            </a:r>
            <a:r>
              <a:rPr lang="en-US" sz="2000" dirty="0"/>
              <a:t>who understand binary and those who </a:t>
            </a:r>
            <a:r>
              <a:rPr lang="en-US" sz="2000" dirty="0" smtClean="0"/>
              <a:t>don't.  </a:t>
            </a:r>
            <a:endParaRPr lang="en-US" sz="20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64255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Tuesday, March 27</a:t>
            </a:r>
            <a:r>
              <a:rPr lang="en-US" sz="3600" baseline="30000" dirty="0"/>
              <a:t>th</a:t>
            </a:r>
            <a:r>
              <a:rPr lang="en-US" sz="3600" dirty="0"/>
              <a:t> – </a:t>
            </a:r>
            <a:r>
              <a:rPr lang="en-US" sz="3600" dirty="0" smtClean="0"/>
              <a:t>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1"/>
            <a:ext cx="3962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Can you use the word “haughty” to describe this picture?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Example:  The haughty demeanor of Princess (and the grooming) causes heads to turn as she walks the park.  </a:t>
            </a:r>
          </a:p>
          <a:p>
            <a:r>
              <a:rPr lang="en-US" dirty="0" smtClean="0"/>
              <a:t>Now it’s your turn.  Write a sentence using the word </a:t>
            </a:r>
            <a:r>
              <a:rPr lang="en-US" b="1" dirty="0" smtClean="0"/>
              <a:t>haughty </a:t>
            </a:r>
            <a:r>
              <a:rPr lang="en-US" dirty="0" smtClean="0"/>
              <a:t>in a manner that properly illustrates its meaning.</a:t>
            </a:r>
            <a:endParaRPr lang="en-US" dirty="0"/>
          </a:p>
        </p:txBody>
      </p:sp>
      <p:pic>
        <p:nvPicPr>
          <p:cNvPr id="2050" name="Picture 2" descr="http://30.media.tumblr.com/tumblr_ktuf277N7G1qa6528o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438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92863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83e6d540-0cff-431c-91a9-85f02f1907fc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9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7847DE1-7447-4BB3-92C7-CFBC2A0F3E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PresentationPro_BooksInCloudsVideo</Template>
  <TotalTime>715</TotalTime>
  <Words>673</Words>
  <Application>Microsoft Office PowerPoint</Application>
  <PresentationFormat>On-screen Show (4:3)</PresentationFormat>
  <Paragraphs>70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1_Trek</vt:lpstr>
      <vt:lpstr>2_Trek</vt:lpstr>
      <vt:lpstr>3_Trek</vt:lpstr>
      <vt:lpstr>4_Trek</vt:lpstr>
      <vt:lpstr>5_Trek</vt:lpstr>
      <vt:lpstr>6_Trek</vt:lpstr>
      <vt:lpstr>7_Trek</vt:lpstr>
      <vt:lpstr>8_Trek</vt:lpstr>
      <vt:lpstr>Trek</vt:lpstr>
      <vt:lpstr>Word of the Day </vt:lpstr>
      <vt:lpstr>PowerPoint Presentation</vt:lpstr>
      <vt:lpstr>Monday, March 26th – 1st  Block</vt:lpstr>
      <vt:lpstr>Monday, March 26th – 2nd Block</vt:lpstr>
      <vt:lpstr>Monday, March 26th – 3rd Block</vt:lpstr>
      <vt:lpstr>Monday, March 26th – 4th Block</vt:lpstr>
      <vt:lpstr>Tuesday, March 27th – 1st Block</vt:lpstr>
      <vt:lpstr>Tuesday, March 27th – 2nd Block</vt:lpstr>
      <vt:lpstr>Tuesday, March 27th – 3rd Block</vt:lpstr>
      <vt:lpstr>Tuesday, March 27th – 4th Block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of the Day</dc:title>
  <dc:creator>cit-sysop</dc:creator>
  <cp:lastModifiedBy>cit-sysop</cp:lastModifiedBy>
  <cp:revision>67</cp:revision>
  <dcterms:created xsi:type="dcterms:W3CDTF">2011-12-02T14:56:04Z</dcterms:created>
  <dcterms:modified xsi:type="dcterms:W3CDTF">2012-03-27T14:21:36Z</dcterms:modified>
  <cp:category>2010 education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TC018813599991</vt:lpwstr>
  </property>
</Properties>
</file>