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clamor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www.vocabahead.com/VocabularyVideos/Videos/TabId/59/VideoId/549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raucous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euphony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02229" y="304800"/>
            <a:ext cx="6777318" cy="13554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Word of the Day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3692128"/>
            <a:ext cx="4953000" cy="171807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Wednesday, February 8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b="1" dirty="0" smtClean="0">
                <a:solidFill>
                  <a:srgbClr val="C00000"/>
                </a:solidFill>
              </a:rPr>
              <a:t>  through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Friday, February 10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images.wikia.com/ironman/images/b/bb/Iron-man-po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238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90600" y="1345840"/>
            <a:ext cx="4476750" cy="1371600"/>
          </a:xfrm>
          <a:prstGeom prst="wedgeEllipseCallout">
            <a:avLst>
              <a:gd name="adj1" fmla="val 76543"/>
              <a:gd name="adj2" fmla="val 2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447800"/>
            <a:ext cx="3952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 of the Day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gives me the vocabulary power I need to dialogue with the most verbose super villains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Friday, </a:t>
            </a:r>
            <a:r>
              <a:rPr lang="en-US" dirty="0" smtClean="0"/>
              <a:t>February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clamor</a:t>
            </a:r>
            <a:r>
              <a:rPr lang="en-US" dirty="0" smtClean="0"/>
              <a:t>    [</a:t>
            </a:r>
            <a:r>
              <a:rPr lang="en-US" b="1" dirty="0" err="1" smtClean="0"/>
              <a:t>klam</a:t>
            </a:r>
            <a:r>
              <a:rPr lang="en-US" dirty="0" err="1"/>
              <a:t>-</a:t>
            </a:r>
            <a:r>
              <a:rPr lang="en-US" dirty="0" err="1" smtClean="0"/>
              <a:t>ur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clamor?</a:t>
            </a:r>
            <a:endParaRPr lang="en-US" dirty="0"/>
          </a:p>
          <a:p>
            <a:r>
              <a:rPr lang="en-US" dirty="0"/>
              <a:t>From the Latin</a:t>
            </a:r>
            <a:r>
              <a:rPr lang="en-US" b="1" dirty="0"/>
              <a:t> </a:t>
            </a:r>
            <a:r>
              <a:rPr lang="en-US" b="1" dirty="0" err="1"/>
              <a:t>clamare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to cry out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Other forms of the word: </a:t>
            </a:r>
            <a:r>
              <a:rPr lang="en-US" b="1" dirty="0">
                <a:solidFill>
                  <a:srgbClr val="C00000"/>
                </a:solidFill>
              </a:rPr>
              <a:t>clamorer</a:t>
            </a:r>
            <a:r>
              <a:rPr lang="en-US" b="1" dirty="0"/>
              <a:t> (noun), </a:t>
            </a:r>
            <a:r>
              <a:rPr lang="en-US" b="1" dirty="0">
                <a:solidFill>
                  <a:srgbClr val="00B050"/>
                </a:solidFill>
              </a:rPr>
              <a:t>clamorously</a:t>
            </a:r>
            <a:r>
              <a:rPr lang="en-US" b="1" dirty="0"/>
              <a:t> (</a:t>
            </a:r>
            <a:r>
              <a:rPr lang="en-US" b="1" dirty="0" err="1"/>
              <a:t>adv</a:t>
            </a:r>
            <a:r>
              <a:rPr lang="en-US" b="1" dirty="0"/>
              <a:t>),  </a:t>
            </a:r>
            <a:r>
              <a:rPr lang="en-US" b="1" dirty="0" err="1">
                <a:solidFill>
                  <a:srgbClr val="7030A0"/>
                </a:solidFill>
              </a:rPr>
              <a:t>clamorist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(noun)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5286" y="4648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“History will have to record that the greatest tragedy of this period of social transition was not the strident </a:t>
            </a:r>
            <a:r>
              <a:rPr lang="en-US" b="1" dirty="0" smtClean="0"/>
              <a:t>clamor</a:t>
            </a:r>
            <a:r>
              <a:rPr lang="en-US" dirty="0" smtClean="0"/>
              <a:t> of the bad people, but the appalling silence of the good people.” </a:t>
            </a:r>
          </a:p>
          <a:p>
            <a:r>
              <a:rPr lang="en-US" dirty="0" smtClean="0"/>
              <a:t>– Martin Luther King, Jr., </a:t>
            </a:r>
          </a:p>
          <a:p>
            <a:r>
              <a:rPr lang="en-US" dirty="0"/>
              <a:t>	</a:t>
            </a:r>
            <a:r>
              <a:rPr lang="en-US" dirty="0" smtClean="0"/>
              <a:t>Civil Rights Leader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http://i.infopls.com/images/mlk_protestmar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25545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5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Friday, February 10</a:t>
            </a:r>
            <a:r>
              <a:rPr lang="en-US" baseline="30000" dirty="0" smtClean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Clamor - noun. </a:t>
            </a:r>
            <a:r>
              <a:rPr lang="en-US" dirty="0" smtClean="0">
                <a:solidFill>
                  <a:srgbClr val="002060"/>
                </a:solidFill>
              </a:rPr>
              <a:t>Unpleasant sound; noise</a:t>
            </a:r>
          </a:p>
          <a:p>
            <a:r>
              <a:rPr lang="en-US" dirty="0" smtClean="0"/>
              <a:t>What is another word for clamor (synonym)?</a:t>
            </a:r>
          </a:p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acket</a:t>
            </a:r>
            <a:r>
              <a:rPr lang="en-US" dirty="0">
                <a:solidFill>
                  <a:srgbClr val="C00000"/>
                </a:solidFill>
              </a:rPr>
              <a:t>, caterwauling, fracas, dissonance, </a:t>
            </a:r>
            <a:r>
              <a:rPr lang="en-US" dirty="0" smtClean="0">
                <a:solidFill>
                  <a:srgbClr val="C00000"/>
                </a:solidFill>
              </a:rPr>
              <a:t>cacophony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word(s) mean the opposite of clamor (antonym)?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Peace, calm, silence, harmony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5779532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Click </a:t>
            </a:r>
            <a:r>
              <a:rPr lang="en-US" b="1" dirty="0" smtClean="0">
                <a:solidFill>
                  <a:srgbClr val="C00000"/>
                </a:solidFill>
                <a:hlinkClick r:id="rId4"/>
              </a:rPr>
              <a:t>HERE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for the </a:t>
            </a:r>
            <a:r>
              <a:rPr lang="en-US" dirty="0" err="1" smtClean="0">
                <a:solidFill>
                  <a:srgbClr val="C00000"/>
                </a:solidFill>
              </a:rPr>
              <a:t>Vocabahead</a:t>
            </a:r>
            <a:r>
              <a:rPr lang="en-US" dirty="0" smtClean="0">
                <a:solidFill>
                  <a:srgbClr val="C00000"/>
                </a:solidFill>
              </a:rPr>
              <a:t> Video Link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983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Friday, February 10</a:t>
            </a:r>
            <a:r>
              <a:rPr lang="en-US" baseline="30000" dirty="0" smtClean="0"/>
              <a:t>th</a:t>
            </a:r>
            <a:r>
              <a:rPr lang="en-US" dirty="0" smtClean="0"/>
              <a:t> - 3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267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you use the word </a:t>
            </a:r>
            <a:r>
              <a:rPr lang="en-US" b="1" dirty="0" smtClean="0"/>
              <a:t>clamor</a:t>
            </a:r>
            <a:r>
              <a:rPr lang="en-US" dirty="0" smtClean="0"/>
              <a:t> to describe this picture sequence?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Example</a:t>
            </a:r>
            <a:r>
              <a:rPr lang="en-US" b="1" dirty="0" smtClean="0">
                <a:solidFill>
                  <a:srgbClr val="7030A0"/>
                </a:solidFill>
              </a:rPr>
              <a:t>:  </a:t>
            </a:r>
            <a:r>
              <a:rPr lang="en-US" dirty="0" smtClean="0"/>
              <a:t>For </a:t>
            </a:r>
            <a:r>
              <a:rPr lang="en-US" dirty="0"/>
              <a:t>some unknown reason, the entire flock rose from the water in a roaring </a:t>
            </a:r>
            <a:r>
              <a:rPr lang="en-US" b="1" dirty="0"/>
              <a:t>clamor</a:t>
            </a:r>
            <a:r>
              <a:rPr lang="en-US" dirty="0"/>
              <a:t> before settling back to the </a:t>
            </a:r>
            <a:r>
              <a:rPr lang="en-US" dirty="0" smtClean="0"/>
              <a:t>lake.</a:t>
            </a:r>
          </a:p>
          <a:p>
            <a:r>
              <a:rPr lang="en-US" dirty="0" smtClean="0"/>
              <a:t>Now, create your own sentence using the word </a:t>
            </a:r>
            <a:r>
              <a:rPr lang="en-US" b="1" i="1" dirty="0" smtClean="0"/>
              <a:t>clamor</a:t>
            </a:r>
            <a:r>
              <a:rPr lang="en-US" dirty="0" smtClean="0"/>
              <a:t>.  It does not have to be related to these images.  </a:t>
            </a:r>
          </a:p>
        </p:txBody>
      </p:sp>
      <p:pic>
        <p:nvPicPr>
          <p:cNvPr id="1028" name="Picture 4" descr="http://3.bp.blogspot.com/_XROYJpTXoAM/S7KORqqom9I/AAAAAAAAE1I/6vVyrPTvyBs/s1600/snow-goose-X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95" y="3709987"/>
            <a:ext cx="4040476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XROYJpTXoAM/S7FUghZjdlI/AAAAAAAAE0Q/f6qGKXPkBOg/s1600/Snow-goose-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95" y="1414841"/>
            <a:ext cx="4040475" cy="21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5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Friday, February 10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" y="1391384"/>
            <a:ext cx="4572000" cy="1569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Complete the dialogue bubble below.  Make sure your dialogue uses or relates to </a:t>
            </a:r>
            <a:r>
              <a:rPr lang="en-US" b="1" i="1" dirty="0" smtClean="0"/>
              <a:t>clamor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86199" cy="4593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Complete the analogy: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Clamor is to pep rally, as _________ is to FCAT testing.  </a:t>
            </a:r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Calm, quiet, focus, etc. [nouns that describe the event’s atmosphere]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61104"/>
            <a:ext cx="4200525" cy="3276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4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810000" cy="13554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Word of the Day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3581400" cy="1524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B0F0"/>
                </a:solidFill>
              </a:rPr>
              <a:t>Have a safe and fun-filled weekend Hurricanes!</a:t>
            </a: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2" descr="http://www.alumniclass.com/school_images/yearbooks/164/3287604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0929"/>
            <a:ext cx="4841779" cy="66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971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you find the Citrus High Teacher among these Class of ’84 alumni?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Wednesday, February 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raucous</a:t>
            </a:r>
            <a:r>
              <a:rPr lang="en-US" dirty="0" smtClean="0"/>
              <a:t> [</a:t>
            </a:r>
            <a:r>
              <a:rPr lang="en-US" b="1" dirty="0" smtClean="0"/>
              <a:t>raw</a:t>
            </a:r>
            <a:r>
              <a:rPr lang="en-US" dirty="0" smtClean="0"/>
              <a:t>-</a:t>
            </a:r>
            <a:r>
              <a:rPr lang="en-US" dirty="0" err="1" smtClean="0"/>
              <a:t>k</a:t>
            </a:r>
            <a:r>
              <a:rPr lang="en-US" i="1" dirty="0" err="1" smtClean="0"/>
              <a:t>uh</a:t>
            </a:r>
            <a:r>
              <a:rPr lang="en-US" dirty="0" err="1" smtClean="0"/>
              <a:t>s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raucous?</a:t>
            </a:r>
            <a:endParaRPr lang="en-US" dirty="0"/>
          </a:p>
          <a:p>
            <a:r>
              <a:rPr lang="en-US" dirty="0"/>
              <a:t>From the Latin </a:t>
            </a:r>
            <a:r>
              <a:rPr lang="en-US" b="1" dirty="0" err="1" smtClean="0"/>
              <a:t>raucus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hoarse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Other forms of the word: </a:t>
            </a:r>
            <a:r>
              <a:rPr lang="en-US" b="1" dirty="0">
                <a:solidFill>
                  <a:srgbClr val="00B050"/>
                </a:solidFill>
              </a:rPr>
              <a:t>raucousness</a:t>
            </a:r>
            <a:r>
              <a:rPr lang="en-US" dirty="0"/>
              <a:t> (noun), </a:t>
            </a:r>
            <a:r>
              <a:rPr lang="en-US" b="1" dirty="0">
                <a:solidFill>
                  <a:srgbClr val="7030A0"/>
                </a:solidFill>
              </a:rPr>
              <a:t>raucously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), </a:t>
            </a:r>
            <a:r>
              <a:rPr lang="en-US" b="1" dirty="0" err="1">
                <a:solidFill>
                  <a:srgbClr val="C00000"/>
                </a:solidFill>
              </a:rPr>
              <a:t>raucity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(noun)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6029" y="4527905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“I’m busier than a busy person.  People aren’t scared to play this </a:t>
            </a:r>
            <a:r>
              <a:rPr lang="en-US" b="1" dirty="0" smtClean="0"/>
              <a:t>raucous</a:t>
            </a:r>
            <a:r>
              <a:rPr lang="en-US" dirty="0" smtClean="0"/>
              <a:t>, harsh music over the radio speakers, so I think it’s the perfect time to get in with some real serious, heavy bands.”  </a:t>
            </a:r>
          </a:p>
          <a:p>
            <a:r>
              <a:rPr lang="en-US" dirty="0" smtClean="0"/>
              <a:t>    -- Jason </a:t>
            </a:r>
            <a:r>
              <a:rPr lang="en-US" dirty="0" err="1" smtClean="0"/>
              <a:t>Newsted</a:t>
            </a:r>
            <a:r>
              <a:rPr lang="en-US" dirty="0" smtClean="0"/>
              <a:t>, bass guitarist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r>
              <a:rPr lang="en-US" dirty="0"/>
              <a:t>	</a:t>
            </a:r>
          </a:p>
        </p:txBody>
      </p:sp>
      <p:pic>
        <p:nvPicPr>
          <p:cNvPr id="1026" name="Picture 2" descr="http://userserve-ak.last.fm/serve/_/35424709/Jason+Newsted+JaasonNews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9" y="1524000"/>
            <a:ext cx="3230167" cy="27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Wednesday, </a:t>
            </a:r>
            <a:r>
              <a:rPr lang="en-US" dirty="0" smtClean="0"/>
              <a:t>February </a:t>
            </a: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Raucous – adjective. Coarse-sounding; loud and unruly</a:t>
            </a:r>
          </a:p>
          <a:p>
            <a:r>
              <a:rPr lang="en-US" dirty="0" smtClean="0"/>
              <a:t>What is another word for raucous (synonym)?</a:t>
            </a:r>
          </a:p>
          <a:p>
            <a:r>
              <a:rPr lang="en-US" b="1" dirty="0">
                <a:solidFill>
                  <a:srgbClr val="006600"/>
                </a:solidFill>
              </a:rPr>
              <a:t>C</a:t>
            </a:r>
            <a:r>
              <a:rPr lang="en-US" b="1" dirty="0" smtClean="0">
                <a:solidFill>
                  <a:srgbClr val="006600"/>
                </a:solidFill>
              </a:rPr>
              <a:t>acophonous</a:t>
            </a:r>
            <a:r>
              <a:rPr lang="en-US" b="1" dirty="0">
                <a:solidFill>
                  <a:srgbClr val="006600"/>
                </a:solidFill>
              </a:rPr>
              <a:t>, hoarse, braying, jarring, strident, </a:t>
            </a:r>
            <a:r>
              <a:rPr lang="en-US" b="1" dirty="0" smtClean="0">
                <a:solidFill>
                  <a:srgbClr val="006600"/>
                </a:solidFill>
              </a:rPr>
              <a:t>raspy</a:t>
            </a:r>
          </a:p>
          <a:p>
            <a:r>
              <a:rPr lang="en-US" dirty="0" smtClean="0"/>
              <a:t>What word means the opposite of raucous (antonym)?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Calm</a:t>
            </a:r>
            <a:r>
              <a:rPr lang="en-US" b="1" dirty="0">
                <a:solidFill>
                  <a:srgbClr val="C00000"/>
                </a:solidFill>
              </a:rPr>
              <a:t>, quiet, mellow, dulcet, </a:t>
            </a:r>
            <a:r>
              <a:rPr lang="en-US" b="1" dirty="0" smtClean="0">
                <a:solidFill>
                  <a:srgbClr val="C00000"/>
                </a:solidFill>
              </a:rPr>
              <a:t>soft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983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Wednesday</a:t>
            </a:r>
            <a:r>
              <a:rPr lang="en-US" dirty="0" smtClean="0"/>
              <a:t>, February </a:t>
            </a: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038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you use the word </a:t>
            </a:r>
            <a:r>
              <a:rPr lang="en-US" b="1" dirty="0" smtClean="0"/>
              <a:t>raucous </a:t>
            </a:r>
            <a:r>
              <a:rPr lang="en-US" dirty="0" smtClean="0"/>
              <a:t>to describe this picture?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Example</a:t>
            </a:r>
            <a:r>
              <a:rPr lang="en-US" b="1" dirty="0" smtClean="0">
                <a:solidFill>
                  <a:srgbClr val="7030A0"/>
                </a:solidFill>
              </a:rPr>
              <a:t>:  Anna Beth joined in the cacophony at the </a:t>
            </a:r>
            <a:r>
              <a:rPr lang="en-US" b="1" i="1" dirty="0" smtClean="0">
                <a:solidFill>
                  <a:srgbClr val="C00000"/>
                </a:solidFill>
              </a:rPr>
              <a:t>raucous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petting zoo.  </a:t>
            </a:r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Now use your knowledge of the word to write your own sentence using raucous.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endParaRPr lang="en-US" i="1" dirty="0"/>
          </a:p>
        </p:txBody>
      </p:sp>
      <p:pic>
        <p:nvPicPr>
          <p:cNvPr id="2050" name="Picture 2" descr="http://www.phocabulary.com/words/rauc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676400"/>
            <a:ext cx="440403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Wednesday, </a:t>
            </a:r>
            <a:r>
              <a:rPr lang="en-US" dirty="0" smtClean="0"/>
              <a:t>February </a:t>
            </a: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Can you think of an image that epitomizes the “word of the day”, raucous?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194049" cy="444093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this analogy: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Raucous is to loud, as _____________ is to mellifluous.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Dulcet</a:t>
            </a:r>
            <a:r>
              <a:rPr lang="en-US" dirty="0"/>
              <a:t>, mellow, resonant, honeyed, harmonic</a:t>
            </a:r>
            <a:r>
              <a:rPr lang="en-US" dirty="0" smtClean="0">
                <a:solidFill>
                  <a:srgbClr val="7030A0"/>
                </a:solidFill>
              </a:rPr>
              <a:t>.  [Synonyms]</a:t>
            </a:r>
          </a:p>
        </p:txBody>
      </p:sp>
      <p:pic>
        <p:nvPicPr>
          <p:cNvPr id="3074" name="Picture 2" descr="http://www.fotodictionary.com/r/raucous/image/Rauc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41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Thursday, </a:t>
            </a:r>
            <a:r>
              <a:rPr lang="en-US" dirty="0" smtClean="0"/>
              <a:t>February 9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sz="3600" dirty="0" smtClean="0"/>
              <a:t>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euphony</a:t>
            </a:r>
            <a:r>
              <a:rPr lang="en-US" dirty="0" smtClean="0"/>
              <a:t>         [</a:t>
            </a:r>
            <a:r>
              <a:rPr lang="en-US" b="1" dirty="0" err="1" smtClean="0"/>
              <a:t>yoo</a:t>
            </a:r>
            <a:r>
              <a:rPr lang="en-US" dirty="0" smtClean="0"/>
              <a:t>-</a:t>
            </a:r>
            <a:r>
              <a:rPr lang="en-US" dirty="0" err="1" smtClean="0"/>
              <a:t>fuh</a:t>
            </a:r>
            <a:r>
              <a:rPr lang="en-US" dirty="0" smtClean="0"/>
              <a:t>-nee]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euphony?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Greek </a:t>
            </a:r>
            <a:r>
              <a:rPr lang="en-US" b="1" dirty="0" err="1" smtClean="0"/>
              <a:t>eu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good) + </a:t>
            </a:r>
            <a:r>
              <a:rPr lang="en-US" b="1" dirty="0"/>
              <a:t>phone</a:t>
            </a:r>
            <a:r>
              <a:rPr lang="en-US" i="1" dirty="0"/>
              <a:t> (sound, voice)</a:t>
            </a:r>
            <a:endParaRPr lang="en-US" dirty="0"/>
          </a:p>
          <a:p>
            <a:r>
              <a:rPr lang="en-US" dirty="0" smtClean="0"/>
              <a:t>Other forms of the word: </a:t>
            </a:r>
            <a:r>
              <a:rPr lang="en-US" b="1" dirty="0">
                <a:solidFill>
                  <a:srgbClr val="C00000"/>
                </a:solidFill>
              </a:rPr>
              <a:t>euphonic</a:t>
            </a:r>
            <a:r>
              <a:rPr lang="en-US" dirty="0"/>
              <a:t> (</a:t>
            </a:r>
            <a:r>
              <a:rPr lang="en-US" dirty="0" err="1"/>
              <a:t>adj</a:t>
            </a:r>
            <a:r>
              <a:rPr lang="en-US" dirty="0"/>
              <a:t>), </a:t>
            </a:r>
            <a:r>
              <a:rPr lang="en-US" b="1" dirty="0">
                <a:solidFill>
                  <a:srgbClr val="006600"/>
                </a:solidFill>
              </a:rPr>
              <a:t>euphonically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),  </a:t>
            </a:r>
            <a:r>
              <a:rPr lang="en-US" b="1" dirty="0">
                <a:solidFill>
                  <a:srgbClr val="7030A0"/>
                </a:solidFill>
              </a:rPr>
              <a:t>euphonicalness</a:t>
            </a:r>
            <a:r>
              <a:rPr lang="en-US" dirty="0"/>
              <a:t> (noun)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3962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/>
              <a:t>Oh, from out the sounding cells, </a:t>
            </a:r>
            <a:br>
              <a:rPr lang="en-US" dirty="0"/>
            </a:br>
            <a:r>
              <a:rPr lang="en-US" dirty="0"/>
              <a:t>What a gush of </a:t>
            </a:r>
            <a:r>
              <a:rPr lang="en-US" b="1" dirty="0"/>
              <a:t>euphony</a:t>
            </a:r>
            <a:r>
              <a:rPr lang="en-US" dirty="0"/>
              <a:t> </a:t>
            </a:r>
            <a:r>
              <a:rPr lang="en-US" dirty="0" smtClean="0"/>
              <a:t> voluminously </a:t>
            </a:r>
            <a:r>
              <a:rPr lang="en-US" dirty="0"/>
              <a:t>wells! </a:t>
            </a:r>
            <a:br>
              <a:rPr lang="en-US" dirty="0"/>
            </a:br>
            <a:r>
              <a:rPr lang="en-US" dirty="0"/>
              <a:t>How it swells! </a:t>
            </a:r>
            <a:br>
              <a:rPr lang="en-US" dirty="0"/>
            </a:br>
            <a:r>
              <a:rPr lang="en-US" dirty="0"/>
              <a:t>How it dwells </a:t>
            </a:r>
            <a:br>
              <a:rPr lang="en-US" dirty="0"/>
            </a:br>
            <a:r>
              <a:rPr lang="en-US" dirty="0"/>
              <a:t>On the Future! how it tells </a:t>
            </a:r>
            <a:br>
              <a:rPr lang="en-US" dirty="0"/>
            </a:br>
            <a:r>
              <a:rPr lang="en-US" dirty="0"/>
              <a:t>Of the rapture that impels </a:t>
            </a:r>
            <a:br>
              <a:rPr lang="en-US" dirty="0"/>
            </a:br>
            <a:r>
              <a:rPr lang="en-US" dirty="0"/>
              <a:t>To the swinging </a:t>
            </a:r>
            <a:r>
              <a:rPr lang="en-US" dirty="0" smtClean="0"/>
              <a:t> and </a:t>
            </a:r>
            <a:r>
              <a:rPr lang="en-US" dirty="0"/>
              <a:t>the ringing </a:t>
            </a:r>
            <a:br>
              <a:rPr lang="en-US" dirty="0"/>
            </a:br>
            <a:r>
              <a:rPr lang="en-US" dirty="0"/>
              <a:t>Of the bells, bells, bells</a:t>
            </a:r>
            <a:r>
              <a:rPr lang="en-US" dirty="0" smtClean="0"/>
              <a:t>,..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the rhyming and the chiming of the bells</a:t>
            </a:r>
            <a:r>
              <a:rPr lang="en-US" dirty="0" smtClean="0"/>
              <a:t>!”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    -- Edgar Allen Poe, excerpt from </a:t>
            </a:r>
            <a:r>
              <a:rPr lang="en-US" b="1" i="1" dirty="0" smtClean="0"/>
              <a:t>The Bells</a:t>
            </a:r>
            <a:endParaRPr lang="en-US" b="1" i="1" dirty="0"/>
          </a:p>
        </p:txBody>
      </p:sp>
      <p:pic>
        <p:nvPicPr>
          <p:cNvPr id="4098" name="Picture 2" descr="http://www.merriam-webster.com/top-ten-lists/top-10-unusually-long-words-vol-1/top10_long_tintinnab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11087"/>
            <a:ext cx="3886200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0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Thursday, February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Euphony -</a:t>
            </a:r>
            <a:r>
              <a:rPr lang="en-US" dirty="0" smtClean="0">
                <a:solidFill>
                  <a:srgbClr val="002060"/>
                </a:solidFill>
              </a:rPr>
              <a:t> noun. Pleasing sound.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What is another word for euphony (synonym)?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Harmonious, melodious </a:t>
            </a:r>
          </a:p>
          <a:p>
            <a:r>
              <a:rPr lang="en-US" dirty="0" smtClean="0"/>
              <a:t>What word means the opposite of euphony (antonym)?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Disharmony, cacophony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8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983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Thursday, February 9</a:t>
            </a:r>
            <a:r>
              <a:rPr lang="en-US" baseline="30000" dirty="0" smtClean="0"/>
              <a:t>th </a:t>
            </a:r>
            <a:r>
              <a:rPr lang="en-US" dirty="0" smtClean="0"/>
              <a:t>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5886"/>
            <a:ext cx="3581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you use the word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euphony </a:t>
            </a:r>
            <a:r>
              <a:rPr lang="en-US" dirty="0" smtClean="0"/>
              <a:t>to describe this picture? 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Example</a:t>
            </a:r>
            <a:r>
              <a:rPr lang="en-US" dirty="0" smtClean="0">
                <a:solidFill>
                  <a:srgbClr val="7030A0"/>
                </a:solidFill>
              </a:rPr>
              <a:t>: The frogs created a surprisingly pleasing </a:t>
            </a:r>
            <a:r>
              <a:rPr lang="en-US" b="1" dirty="0" smtClean="0">
                <a:solidFill>
                  <a:srgbClr val="7030A0"/>
                </a:solidFill>
              </a:rPr>
              <a:t>euphony</a:t>
            </a:r>
            <a:r>
              <a:rPr lang="en-US" dirty="0" smtClean="0">
                <a:solidFill>
                  <a:srgbClr val="7030A0"/>
                </a:solidFill>
              </a:rPr>
              <a:t> of sound. 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i="1" dirty="0" smtClean="0">
                <a:solidFill>
                  <a:srgbClr val="7030A0"/>
                </a:solidFill>
              </a:rPr>
              <a:t>Now take a moment to write your own sentence using </a:t>
            </a:r>
            <a:r>
              <a:rPr lang="en-US" b="1" i="1" dirty="0" smtClean="0">
                <a:solidFill>
                  <a:srgbClr val="7030A0"/>
                </a:solidFill>
              </a:rPr>
              <a:t>euphony</a:t>
            </a:r>
            <a:r>
              <a:rPr lang="en-US" i="1" dirty="0" smtClean="0">
                <a:solidFill>
                  <a:srgbClr val="7030A0"/>
                </a:solidFill>
              </a:rPr>
              <a:t>.</a:t>
            </a:r>
            <a:endParaRPr lang="en-US" b="1" i="1" dirty="0" smtClean="0">
              <a:solidFill>
                <a:srgbClr val="7030A0"/>
              </a:solidFill>
            </a:endParaRPr>
          </a:p>
        </p:txBody>
      </p:sp>
      <p:pic>
        <p:nvPicPr>
          <p:cNvPr id="5122" name="Picture 2" descr="Singing Frogs Desktop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60286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9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Thursday, February 9</a:t>
            </a:r>
            <a:r>
              <a:rPr lang="en-US" baseline="30000" dirty="0" smtClean="0"/>
              <a:t>th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572000" cy="1569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does this picture relate to the word of the day, </a:t>
            </a:r>
            <a:r>
              <a:rPr lang="en-US" b="1" dirty="0" smtClean="0"/>
              <a:t>euphony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049" cy="38770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Complete the analogy: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Euphony is to sweet sound, as cacophony is to ____.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Dissonance, caterwauling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fracus</a:t>
            </a:r>
            <a:r>
              <a:rPr lang="en-US" b="1" dirty="0" smtClean="0">
                <a:solidFill>
                  <a:srgbClr val="7030A0"/>
                </a:solidFill>
              </a:rPr>
              <a:t>, etc.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[Synonyms]</a:t>
            </a:r>
          </a:p>
        </p:txBody>
      </p:sp>
      <p:pic>
        <p:nvPicPr>
          <p:cNvPr id="6146" name="Picture 2" descr="http://4.bp.blogspot.com/_eeBwxXYfv0o/TBjvQM3pjuI/AAAAAAAAAX0/AtAjC6Zeh9Y/s1600/World-Cup-2010-spectators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937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vuvuzelas</a:t>
            </a:r>
            <a:r>
              <a:rPr lang="en-US" dirty="0" smtClean="0"/>
              <a:t> common at soccer tournaments create the exact opposite of an </a:t>
            </a:r>
            <a:r>
              <a:rPr lang="en-US" b="1" dirty="0" smtClean="0"/>
              <a:t>euphony</a:t>
            </a:r>
            <a:r>
              <a:rPr lang="en-US" dirty="0" smtClean="0"/>
              <a:t>.  They create a </a:t>
            </a:r>
            <a:r>
              <a:rPr lang="en-US" b="1" dirty="0" smtClean="0"/>
              <a:t>cacophony</a:t>
            </a:r>
            <a:r>
              <a:rPr lang="en-US" dirty="0" smtClean="0"/>
              <a:t>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0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2f055867-4d5a-40ab-9ed8-c410543b4f2e"/>
  <p:tag name="TPFULLVERSION" val="4.3.2.1178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4733</TotalTime>
  <Words>804</Words>
  <Application>Microsoft Office PowerPoint</Application>
  <PresentationFormat>On-screen Show (4:3)</PresentationFormat>
  <Paragraphs>85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Word of the Day</vt:lpstr>
      <vt:lpstr>Wednesday, February 8th - 1st Block</vt:lpstr>
      <vt:lpstr>Wednesday, February 8th – 2nd Block</vt:lpstr>
      <vt:lpstr>Wednesday, February 8th – 3rd Block</vt:lpstr>
      <vt:lpstr>Wednesday, February 8th – 4th Block</vt:lpstr>
      <vt:lpstr>Thursday, February 9th - 1st Block</vt:lpstr>
      <vt:lpstr>Thursday, February 9th – 2nd Block</vt:lpstr>
      <vt:lpstr>Thursday, February 9th – 3rd Block</vt:lpstr>
      <vt:lpstr>Thursday, February 9th – 4th Block</vt:lpstr>
      <vt:lpstr>Friday, February 10th - 1st Block</vt:lpstr>
      <vt:lpstr>Friday, February 10th – 2nd Block</vt:lpstr>
      <vt:lpstr>Friday, February 10th - 3rd Block</vt:lpstr>
      <vt:lpstr>Friday, February 10th – 4th Block</vt:lpstr>
      <vt:lpstr>Word of the 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309</cp:revision>
  <dcterms:created xsi:type="dcterms:W3CDTF">2011-08-14T13:16:45Z</dcterms:created>
  <dcterms:modified xsi:type="dcterms:W3CDTF">2012-02-10T17:43:28Z</dcterms:modified>
</cp:coreProperties>
</file>