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94" r:id="rId3"/>
    <p:sldId id="265" r:id="rId4"/>
    <p:sldId id="266" r:id="rId5"/>
    <p:sldId id="267" r:id="rId6"/>
    <p:sldId id="268" r:id="rId7"/>
    <p:sldId id="269" r:id="rId8"/>
    <p:sldId id="272" r:id="rId9"/>
    <p:sldId id="283" r:id="rId10"/>
    <p:sldId id="293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CD625-69EB-4D15-A46E-EF254F77F4B2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93B08-572C-4240-9D76-B5E3F41BC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59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518515-C1C1-42EF-A8E2-052F68F6A74A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ystiq.com/2011/12/15/skyrim-ships-10-million-copies-already-outsells-other-pc-titles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owjsay.com/index.php?word=cacophony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wjsay.com/index.php?word=mellifluous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kyr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82686"/>
            <a:ext cx="6256564" cy="352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219200" y="533400"/>
            <a:ext cx="6777318" cy="1355463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00B0F0"/>
                </a:solidFill>
              </a:rPr>
              <a:t>Word of the Day</a:t>
            </a:r>
            <a:endParaRPr lang="en-US" sz="6600" dirty="0">
              <a:solidFill>
                <a:srgbClr val="00B0F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04800" y="1764506"/>
            <a:ext cx="8381999" cy="105489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Monday, February 6</a:t>
            </a:r>
            <a:r>
              <a:rPr lang="en-US" sz="3600" b="1" baseline="30000" dirty="0" smtClean="0">
                <a:solidFill>
                  <a:srgbClr val="C00000"/>
                </a:solidFill>
              </a:rPr>
              <a:t>th</a:t>
            </a:r>
            <a:r>
              <a:rPr lang="en-US" sz="3600" b="1" dirty="0" smtClean="0">
                <a:solidFill>
                  <a:srgbClr val="C00000"/>
                </a:solidFill>
              </a:rPr>
              <a:t>  through 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Tuesday, February 7</a:t>
            </a:r>
            <a:r>
              <a:rPr lang="en-US" sz="3600" b="1" baseline="30000" dirty="0" smtClean="0">
                <a:solidFill>
                  <a:srgbClr val="C00000"/>
                </a:solidFill>
              </a:rPr>
              <a:t>th</a:t>
            </a:r>
            <a:r>
              <a:rPr lang="en-US" sz="3600" b="1" dirty="0" smtClean="0">
                <a:solidFill>
                  <a:srgbClr val="C00000"/>
                </a:solidFill>
              </a:rPr>
              <a:t> 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1524000" y="2819400"/>
            <a:ext cx="2171700" cy="1460726"/>
          </a:xfrm>
          <a:prstGeom prst="wedgeEllipseCallout">
            <a:avLst>
              <a:gd name="adj1" fmla="val 76543"/>
              <a:gd name="adj2" fmla="val 23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0" y="3111181"/>
            <a:ext cx="183900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Word of the Day brings out my inner KHAJIIT !</a:t>
            </a:r>
            <a:endParaRPr lang="en-US" sz="1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801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56263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Tuesday, February 7</a:t>
            </a:r>
            <a:r>
              <a:rPr lang="en-US" baseline="30000" dirty="0" smtClean="0"/>
              <a:t>th</a:t>
            </a:r>
            <a:r>
              <a:rPr lang="en-US" dirty="0" smtClean="0"/>
              <a:t> – 4</a:t>
            </a:r>
            <a:r>
              <a:rPr lang="en-US" baseline="30000" dirty="0" smtClean="0"/>
              <a:t>th</a:t>
            </a:r>
            <a:r>
              <a:rPr lang="en-US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13114"/>
            <a:ext cx="4572000" cy="1569720"/>
          </a:xfrm>
        </p:spPr>
        <p:txBody>
          <a:bodyPr>
            <a:normAutofit/>
          </a:bodyPr>
          <a:lstStyle/>
          <a:p>
            <a:r>
              <a:rPr lang="en-US" dirty="0" smtClean="0"/>
              <a:t>Can you think of an image that epitomizes the “word of the day”, mellifluous?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524000"/>
            <a:ext cx="411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000" dirty="0"/>
              <a:t>Complete the analogy:  </a:t>
            </a:r>
            <a:endParaRPr lang="en-US" sz="3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000" b="1" dirty="0" smtClean="0">
                <a:solidFill>
                  <a:srgbClr val="7030A0"/>
                </a:solidFill>
              </a:rPr>
              <a:t>Mellifluous is to Category 5, as ______ is to Lady ‘Canes Basketball. 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000" b="1" dirty="0" smtClean="0">
                <a:solidFill>
                  <a:srgbClr val="C00000"/>
                </a:solidFill>
              </a:rPr>
              <a:t>Successful, talented, hard-working, skillful, etc. [descriptive adjectives] </a:t>
            </a:r>
            <a:endParaRPr lang="en-US" sz="3000" b="1" dirty="0">
              <a:solidFill>
                <a:srgbClr val="C00000"/>
              </a:solidFill>
            </a:endParaRPr>
          </a:p>
          <a:p>
            <a:pPr algn="ctr"/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www.chronicleonline.com/sites/www.chronicleonline.com/files/imagecache/slide-600/0420%20ED_CHS_chorus_d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60" y="3200400"/>
            <a:ext cx="4432040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ykam1\AppData\Local\Microsoft\Windows\Temporary Internet Files\Content.Outlook\MDN2XG2P\Cat 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60" y="3224765"/>
            <a:ext cx="4443762" cy="294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101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089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err="1" smtClean="0"/>
              <a:t>Skyrim</a:t>
            </a:r>
            <a:r>
              <a:rPr lang="en-US" b="1" i="1" dirty="0" smtClean="0"/>
              <a:t>, Elder Scrolls V</a:t>
            </a:r>
            <a:r>
              <a:rPr lang="en-US" dirty="0" smtClean="0"/>
              <a:t> trivia:  </a:t>
            </a:r>
          </a:p>
          <a:p>
            <a:r>
              <a:rPr lang="en-US" dirty="0" smtClean="0"/>
              <a:t>Released November 11, 2011</a:t>
            </a:r>
          </a:p>
          <a:p>
            <a:r>
              <a:rPr lang="en-US" dirty="0" smtClean="0"/>
              <a:t>By December 11, 2011, shipped 10 million copies - </a:t>
            </a:r>
            <a:r>
              <a:rPr lang="en-US" dirty="0"/>
              <a:t>equivalent of $650 million in retail sales.</a:t>
            </a:r>
            <a:endParaRPr lang="en-US" dirty="0" smtClean="0"/>
          </a:p>
          <a:p>
            <a:r>
              <a:rPr lang="en-US" dirty="0" smtClean="0"/>
              <a:t>Most played video game of 2011.</a:t>
            </a:r>
          </a:p>
          <a:p>
            <a:r>
              <a:rPr lang="en-US" dirty="0" smtClean="0"/>
              <a:t>According to </a:t>
            </a:r>
            <a:r>
              <a:rPr lang="en-US" dirty="0" err="1" smtClean="0"/>
              <a:t>Zenimax</a:t>
            </a:r>
            <a:r>
              <a:rPr lang="en-US" dirty="0" smtClean="0"/>
              <a:t>, “</a:t>
            </a:r>
            <a:r>
              <a:rPr lang="en-US" dirty="0" err="1" smtClean="0"/>
              <a:t>Skyrim</a:t>
            </a:r>
            <a:r>
              <a:rPr lang="en-US" dirty="0" smtClean="0"/>
              <a:t> has outsold all other PC games by </a:t>
            </a:r>
            <a:r>
              <a:rPr lang="en-US" dirty="0"/>
              <a:t>a factor of 3 to </a:t>
            </a:r>
            <a:r>
              <a:rPr lang="en-US" dirty="0" smtClean="0"/>
              <a:t>1”. </a:t>
            </a:r>
          </a:p>
          <a:p>
            <a:r>
              <a:rPr lang="en-US" sz="1200" dirty="0" smtClean="0"/>
              <a:t>Source:  </a:t>
            </a:r>
            <a:r>
              <a:rPr lang="en-US" sz="1300" dirty="0" smtClean="0">
                <a:hlinkClick r:id="rId3"/>
              </a:rPr>
              <a:t>http</a:t>
            </a:r>
            <a:r>
              <a:rPr lang="en-US" sz="1300" dirty="0">
                <a:hlinkClick r:id="rId3"/>
              </a:rPr>
              <a:t>://www.joystiq.com/2011/12/15/skyrim-ships-10-million-copies-already-outsells-other-pc-titles</a:t>
            </a:r>
            <a:r>
              <a:rPr lang="en-US" sz="1300" dirty="0" smtClean="0">
                <a:hlinkClick r:id="rId3"/>
              </a:rPr>
              <a:t>/</a:t>
            </a:r>
            <a:r>
              <a:rPr lang="en-US" sz="1300" dirty="0" smtClean="0"/>
              <a:t>, accessed February 4, 2012 </a:t>
            </a:r>
            <a:endParaRPr lang="en-US" sz="1300" dirty="0"/>
          </a:p>
        </p:txBody>
      </p:sp>
      <p:pic>
        <p:nvPicPr>
          <p:cNvPr id="1026" name="Picture 2" descr="http://attackofthefanboy.com/wp-content/uploads/2011/05/Elder-Scrolls-V-Skyrim-Drag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743200" cy="151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484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MONDAY, February 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sz="3600" dirty="0" smtClean="0"/>
              <a:t> –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definition of the word </a:t>
            </a:r>
            <a:r>
              <a:rPr lang="en-US" b="1" dirty="0" smtClean="0">
                <a:hlinkClick r:id="rId3"/>
              </a:rPr>
              <a:t>cacophony</a:t>
            </a:r>
            <a:r>
              <a:rPr lang="en-US" b="1" dirty="0" smtClean="0"/>
              <a:t> [</a:t>
            </a:r>
            <a:r>
              <a:rPr lang="en-US" dirty="0" err="1"/>
              <a:t>kuh</a:t>
            </a:r>
            <a:r>
              <a:rPr lang="en-US" dirty="0"/>
              <a:t>-</a:t>
            </a:r>
            <a:r>
              <a:rPr lang="en-US" b="1" dirty="0" err="1"/>
              <a:t>kof</a:t>
            </a:r>
            <a:r>
              <a:rPr lang="en-US" dirty="0"/>
              <a:t>-uh-nee</a:t>
            </a:r>
            <a:r>
              <a:rPr lang="en-US" dirty="0" smtClean="0"/>
              <a:t>]</a:t>
            </a:r>
            <a:r>
              <a:rPr lang="en-US" b="1" dirty="0" smtClean="0"/>
              <a:t>?</a:t>
            </a:r>
            <a:endParaRPr lang="en-US" dirty="0"/>
          </a:p>
          <a:p>
            <a:r>
              <a:rPr lang="en-US" dirty="0" smtClean="0"/>
              <a:t>What part of speech is cacophony?</a:t>
            </a:r>
            <a:endParaRPr lang="en-US" dirty="0"/>
          </a:p>
          <a:p>
            <a:r>
              <a:rPr lang="en-US" dirty="0"/>
              <a:t> From the Greek </a:t>
            </a:r>
            <a:r>
              <a:rPr lang="en-US" b="1" dirty="0" err="1" smtClean="0"/>
              <a:t>kakos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/>
              <a:t>together</a:t>
            </a:r>
            <a:r>
              <a:rPr lang="en-US" dirty="0"/>
              <a:t>)  +  </a:t>
            </a:r>
            <a:r>
              <a:rPr lang="en-US" b="1" dirty="0" smtClean="0"/>
              <a:t>phone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/>
              <a:t>voice</a:t>
            </a:r>
            <a:r>
              <a:rPr lang="en-US" dirty="0" smtClean="0"/>
              <a:t>)</a:t>
            </a:r>
            <a:r>
              <a:rPr lang="en-US" dirty="0"/>
              <a:t> </a:t>
            </a:r>
          </a:p>
          <a:p>
            <a:r>
              <a:rPr lang="en-US" dirty="0" smtClean="0"/>
              <a:t>Other forms: </a:t>
            </a:r>
            <a:r>
              <a:rPr lang="en-US" dirty="0">
                <a:solidFill>
                  <a:srgbClr val="00B050"/>
                </a:solidFill>
              </a:rPr>
              <a:t>cacophonic</a:t>
            </a:r>
            <a:r>
              <a:rPr lang="en-US" dirty="0"/>
              <a:t> (</a:t>
            </a:r>
            <a:r>
              <a:rPr lang="en-US" dirty="0" err="1"/>
              <a:t>adj</a:t>
            </a:r>
            <a:r>
              <a:rPr lang="en-US" dirty="0"/>
              <a:t>), </a:t>
            </a:r>
            <a:r>
              <a:rPr lang="en-US" dirty="0">
                <a:solidFill>
                  <a:srgbClr val="FF0000"/>
                </a:solidFill>
              </a:rPr>
              <a:t>cacophonous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/>
              <a:t>adj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27600" y="4800600"/>
            <a:ext cx="398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Scene: The Cheesecake Factory. Raj and Sheldon are arm wrestling while playing T</a:t>
            </a:r>
            <a:r>
              <a:rPr lang="en-US" i="1" dirty="0" smtClean="0"/>
              <a:t>etris</a:t>
            </a:r>
            <a:r>
              <a:rPr lang="en-US" i="1" dirty="0"/>
              <a:t>. There is a </a:t>
            </a:r>
            <a:r>
              <a:rPr lang="en-US" b="1" i="1" dirty="0"/>
              <a:t>cacophony</a:t>
            </a:r>
            <a:r>
              <a:rPr lang="en-US" i="1" dirty="0"/>
              <a:t> of cries such as “take him down” and “he’s got you, Sheldon.”</a:t>
            </a:r>
            <a:endParaRPr lang="en-US" dirty="0"/>
          </a:p>
          <a:p>
            <a:r>
              <a:rPr lang="en-US" dirty="0" smtClean="0"/>
              <a:t>     --- The Big Bang Theory, Episode 16</a:t>
            </a:r>
            <a:endParaRPr lang="en-US" dirty="0"/>
          </a:p>
        </p:txBody>
      </p:sp>
      <p:pic>
        <p:nvPicPr>
          <p:cNvPr id="3074" name="Picture 2" descr="http://cfile239.uf.daum.net/image/1542294D4DC7F5B43335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992" y="2057400"/>
            <a:ext cx="432840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156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MONDAY, </a:t>
            </a:r>
            <a:r>
              <a:rPr lang="en-US" dirty="0" smtClean="0"/>
              <a:t>February 6</a:t>
            </a:r>
            <a:r>
              <a:rPr lang="en-US" baseline="30000" dirty="0" smtClean="0"/>
              <a:t>th</a:t>
            </a:r>
            <a:r>
              <a:rPr lang="en-US" dirty="0" smtClean="0"/>
              <a:t> – 2</a:t>
            </a:r>
            <a:r>
              <a:rPr lang="en-US" baseline="30000" dirty="0" smtClean="0"/>
              <a:t>nd</a:t>
            </a:r>
            <a:r>
              <a:rPr lang="en-US" dirty="0" smtClean="0"/>
              <a:t> Block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676400"/>
            <a:ext cx="7745505" cy="387781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Cacophony </a:t>
            </a:r>
            <a:r>
              <a:rPr lang="en-US" dirty="0" smtClean="0">
                <a:solidFill>
                  <a:srgbClr val="002060"/>
                </a:solidFill>
              </a:rPr>
              <a:t>– noun. </a:t>
            </a:r>
            <a:r>
              <a:rPr lang="en-US" dirty="0">
                <a:solidFill>
                  <a:srgbClr val="002060"/>
                </a:solidFill>
              </a:rPr>
              <a:t>L</a:t>
            </a:r>
            <a:r>
              <a:rPr lang="en-US" dirty="0" smtClean="0">
                <a:solidFill>
                  <a:srgbClr val="002060"/>
                </a:solidFill>
              </a:rPr>
              <a:t>ack </a:t>
            </a:r>
            <a:r>
              <a:rPr lang="en-US" dirty="0">
                <a:solidFill>
                  <a:srgbClr val="002060"/>
                </a:solidFill>
              </a:rPr>
              <a:t>of harmony; loud and unpleasant noise or sound; a racket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/>
              <a:t>What is another word for cacophony (synonym)?</a:t>
            </a:r>
          </a:p>
          <a:p>
            <a:r>
              <a:rPr lang="en-US" b="1" dirty="0">
                <a:solidFill>
                  <a:srgbClr val="00B050"/>
                </a:solidFill>
              </a:rPr>
              <a:t>D</a:t>
            </a:r>
            <a:r>
              <a:rPr lang="en-US" b="1" dirty="0" smtClean="0">
                <a:solidFill>
                  <a:srgbClr val="00B050"/>
                </a:solidFill>
              </a:rPr>
              <a:t>issonance</a:t>
            </a:r>
            <a:r>
              <a:rPr lang="en-US" b="1" dirty="0">
                <a:solidFill>
                  <a:srgbClr val="00B050"/>
                </a:solidFill>
              </a:rPr>
              <a:t>, </a:t>
            </a:r>
            <a:r>
              <a:rPr lang="en-US" b="1" dirty="0" smtClean="0">
                <a:solidFill>
                  <a:srgbClr val="00B050"/>
                </a:solidFill>
              </a:rPr>
              <a:t>disharmony, caterwaul, fracas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dirty="0" smtClean="0"/>
              <a:t>What word means the opposite of cacophony (antonym)?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Resonance, harmony, quiet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625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MONDAY, </a:t>
            </a:r>
            <a:r>
              <a:rPr lang="en-US" dirty="0" smtClean="0"/>
              <a:t>February 6</a:t>
            </a:r>
            <a:r>
              <a:rPr lang="en-US" baseline="30000" dirty="0" smtClean="0"/>
              <a:t>th</a:t>
            </a:r>
            <a:r>
              <a:rPr lang="en-US" dirty="0" smtClean="0"/>
              <a:t> - 3</a:t>
            </a:r>
            <a:r>
              <a:rPr lang="en-US" baseline="30000" dirty="0" smtClean="0"/>
              <a:t>rd</a:t>
            </a:r>
            <a:r>
              <a:rPr lang="en-US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you use the word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cacophony </a:t>
            </a:r>
            <a:r>
              <a:rPr lang="en-US" dirty="0" smtClean="0"/>
              <a:t>to </a:t>
            </a:r>
            <a:r>
              <a:rPr lang="en-US" dirty="0"/>
              <a:t>describe </a:t>
            </a:r>
            <a:r>
              <a:rPr lang="en-US" dirty="0" smtClean="0"/>
              <a:t>the picture to the right?</a:t>
            </a:r>
          </a:p>
          <a:p>
            <a:r>
              <a:rPr lang="en-US" b="1" u="sng" dirty="0" smtClean="0">
                <a:solidFill>
                  <a:srgbClr val="7030A0"/>
                </a:solidFill>
              </a:rPr>
              <a:t>Example</a:t>
            </a:r>
            <a:r>
              <a:rPr lang="en-US" b="1" dirty="0" smtClean="0">
                <a:solidFill>
                  <a:srgbClr val="7030A0"/>
                </a:solidFill>
              </a:rPr>
              <a:t>:  The fireworks show was a cacophony of sound.</a:t>
            </a:r>
            <a:endParaRPr lang="en-US" b="1" u="sng" dirty="0" smtClean="0">
              <a:solidFill>
                <a:srgbClr val="7030A0"/>
              </a:solidFill>
            </a:endParaRPr>
          </a:p>
          <a:p>
            <a:r>
              <a:rPr lang="en-US" i="1" dirty="0" smtClean="0"/>
              <a:t>Now </a:t>
            </a:r>
            <a:r>
              <a:rPr lang="en-US" i="1" dirty="0"/>
              <a:t>write your own sentence using the word </a:t>
            </a:r>
            <a:r>
              <a:rPr lang="en-US" i="1" dirty="0" smtClean="0"/>
              <a:t>cacophony. </a:t>
            </a:r>
            <a:endParaRPr lang="en-US" dirty="0"/>
          </a:p>
        </p:txBody>
      </p:sp>
      <p:pic>
        <p:nvPicPr>
          <p:cNvPr id="4098" name="Picture 2" descr="http://scienceblogs.com/startswithabang/upload/2011/07/weekend_diversion_the_physics/firework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3999"/>
            <a:ext cx="4114800" cy="401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647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56263" cy="990600"/>
          </a:xfrm>
        </p:spPr>
        <p:txBody>
          <a:bodyPr>
            <a:normAutofit/>
          </a:bodyPr>
          <a:lstStyle/>
          <a:p>
            <a:r>
              <a:rPr lang="en-US" dirty="0"/>
              <a:t>MONDAY, </a:t>
            </a:r>
            <a:r>
              <a:rPr lang="en-US" dirty="0" smtClean="0"/>
              <a:t>February 6</a:t>
            </a:r>
            <a:r>
              <a:rPr lang="en-US" baseline="30000" dirty="0" smtClean="0"/>
              <a:t>th</a:t>
            </a:r>
            <a:r>
              <a:rPr lang="en-US" dirty="0" smtClean="0"/>
              <a:t> – 4</a:t>
            </a:r>
            <a:r>
              <a:rPr lang="en-US" baseline="30000" dirty="0" smtClean="0"/>
              <a:t>th</a:t>
            </a:r>
            <a:r>
              <a:rPr lang="en-US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38600" cy="172212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Can you create dialogue for this cartoon using the Word of the Day, cacophony?  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6133" y="1600200"/>
            <a:ext cx="3733799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What’s wrong with the  following analogy?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Cacophony is to racket, as copious is to scarce.</a:t>
            </a:r>
          </a:p>
          <a:p>
            <a:endParaRPr lang="en-US" dirty="0" smtClean="0"/>
          </a:p>
          <a:p>
            <a:r>
              <a:rPr lang="en-US" dirty="0" smtClean="0"/>
              <a:t>Cacophony and racket are synonyms, but copious and scarce are antonyms.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200" y="3124200"/>
            <a:ext cx="4607399" cy="356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582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Tuesday, February 7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- 1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rmAutofit fontScale="92500"/>
          </a:bodyPr>
          <a:lstStyle/>
          <a:p>
            <a:r>
              <a:rPr lang="en-US" dirty="0" smtClean="0"/>
              <a:t>What is the definition of the word </a:t>
            </a:r>
            <a:r>
              <a:rPr lang="en-US" dirty="0" smtClean="0">
                <a:hlinkClick r:id="rId3"/>
              </a:rPr>
              <a:t>mellifluous</a:t>
            </a:r>
            <a:r>
              <a:rPr lang="en-US" dirty="0" smtClean="0"/>
              <a:t> [</a:t>
            </a:r>
            <a:r>
              <a:rPr lang="en-US" dirty="0" err="1" smtClean="0"/>
              <a:t>muh</a:t>
            </a:r>
            <a:r>
              <a:rPr lang="en-US" dirty="0" smtClean="0"/>
              <a:t>-</a:t>
            </a:r>
            <a:r>
              <a:rPr lang="en-US" b="1" dirty="0" err="1" smtClean="0"/>
              <a:t>lif</a:t>
            </a:r>
            <a:r>
              <a:rPr lang="en-US" dirty="0" smtClean="0"/>
              <a:t>-loo-</a:t>
            </a:r>
            <a:r>
              <a:rPr lang="en-US" dirty="0" err="1" smtClean="0"/>
              <a:t>uhs</a:t>
            </a:r>
            <a:r>
              <a:rPr lang="en-US" dirty="0"/>
              <a:t>]</a:t>
            </a:r>
            <a:r>
              <a:rPr lang="en-US" b="1" dirty="0" smtClean="0"/>
              <a:t>?</a:t>
            </a:r>
            <a:endParaRPr lang="en-US" dirty="0"/>
          </a:p>
          <a:p>
            <a:r>
              <a:rPr lang="en-US" dirty="0" smtClean="0"/>
              <a:t>What part of speech is mellifluous?</a:t>
            </a:r>
            <a:endParaRPr lang="en-US" dirty="0"/>
          </a:p>
          <a:p>
            <a:r>
              <a:rPr lang="en-US" dirty="0" smtClean="0"/>
              <a:t>From </a:t>
            </a:r>
            <a:r>
              <a:rPr lang="en-US" dirty="0"/>
              <a:t>the Latin </a:t>
            </a:r>
            <a:r>
              <a:rPr lang="en-US" b="1" dirty="0" err="1" smtClean="0"/>
              <a:t>mellis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/>
              <a:t>honey</a:t>
            </a:r>
            <a:r>
              <a:rPr lang="en-US" dirty="0"/>
              <a:t>)  + </a:t>
            </a:r>
            <a:r>
              <a:rPr lang="en-US" b="1" dirty="0" err="1" smtClean="0"/>
              <a:t>fluus</a:t>
            </a:r>
            <a:r>
              <a:rPr lang="en-US" b="1" dirty="0" smtClean="0"/>
              <a:t> </a:t>
            </a:r>
            <a:r>
              <a:rPr lang="en-US" dirty="0"/>
              <a:t>(flowing)</a:t>
            </a:r>
          </a:p>
          <a:p>
            <a:r>
              <a:rPr lang="en-US" i="1" dirty="0" smtClean="0"/>
              <a:t>Other forms of the word include:</a:t>
            </a:r>
            <a:r>
              <a:rPr lang="en-US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6600"/>
                </a:solidFill>
              </a:rPr>
              <a:t>mellifluously</a:t>
            </a:r>
            <a:r>
              <a:rPr lang="en-US" dirty="0"/>
              <a:t>  (</a:t>
            </a:r>
            <a:r>
              <a:rPr lang="en-US" dirty="0" err="1"/>
              <a:t>adv</a:t>
            </a:r>
            <a:r>
              <a:rPr lang="en-US" dirty="0"/>
              <a:t>), </a:t>
            </a:r>
            <a:r>
              <a:rPr lang="en-US" b="1" dirty="0">
                <a:solidFill>
                  <a:srgbClr val="C00000"/>
                </a:solidFill>
              </a:rPr>
              <a:t>mellifluousness</a:t>
            </a:r>
            <a:r>
              <a:rPr lang="en-US" dirty="0"/>
              <a:t> (noun)</a:t>
            </a:r>
          </a:p>
          <a:p>
            <a:endParaRPr lang="en-US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48200" y="5029200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“Hats </a:t>
            </a:r>
            <a:r>
              <a:rPr lang="en-US" dirty="0"/>
              <a:t>off to </a:t>
            </a:r>
            <a:r>
              <a:rPr lang="en-US" dirty="0" smtClean="0"/>
              <a:t>Aspen Switzer, Genevieve Rainey, and Elaine Ryan for </a:t>
            </a:r>
            <a:r>
              <a:rPr lang="en-US" dirty="0"/>
              <a:t>a truly melodious, </a:t>
            </a:r>
            <a:r>
              <a:rPr lang="en-US" b="1" dirty="0"/>
              <a:t>mellifluous</a:t>
            </a:r>
            <a:r>
              <a:rPr lang="en-US" dirty="0"/>
              <a:t>, magnificent and memorable experience</a:t>
            </a:r>
            <a:r>
              <a:rPr lang="en-US" dirty="0" smtClean="0"/>
              <a:t>.” – From the </a:t>
            </a:r>
            <a:r>
              <a:rPr lang="en-US" i="1" dirty="0" smtClean="0"/>
              <a:t>Feed 	the Bees </a:t>
            </a:r>
            <a:r>
              <a:rPr lang="en-US" dirty="0" smtClean="0"/>
              <a:t>fundraising campaign.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028" name="Picture 4" descr="for the birds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3824514" cy="286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or the birds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38354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018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04800"/>
            <a:ext cx="7922110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Tuesday, </a:t>
            </a:r>
            <a:r>
              <a:rPr lang="en-US" dirty="0" smtClean="0"/>
              <a:t>February 7</a:t>
            </a:r>
            <a:r>
              <a:rPr lang="en-US" baseline="30000" dirty="0" smtClean="0"/>
              <a:t>th</a:t>
            </a:r>
            <a:r>
              <a:rPr lang="en-US" dirty="0" smtClean="0"/>
              <a:t> – 2</a:t>
            </a:r>
            <a:r>
              <a:rPr lang="en-US" baseline="30000" dirty="0" smtClean="0"/>
              <a:t>nd</a:t>
            </a:r>
            <a:r>
              <a:rPr lang="en-US" dirty="0" smtClean="0"/>
              <a:t> Block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1"/>
            <a:ext cx="8686800" cy="5317256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Mellifluous </a:t>
            </a:r>
            <a:r>
              <a:rPr lang="en-US" dirty="0" smtClean="0">
                <a:solidFill>
                  <a:srgbClr val="002060"/>
                </a:solidFill>
              </a:rPr>
              <a:t>– adjective. Sweet and smooth sounding</a:t>
            </a:r>
          </a:p>
          <a:p>
            <a:r>
              <a:rPr lang="en-US" dirty="0" smtClean="0"/>
              <a:t>What is another word for mellifluous </a:t>
            </a:r>
            <a:r>
              <a:rPr lang="en-US" sz="3100" dirty="0" smtClean="0"/>
              <a:t>(synonym)?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Dulcet, mellow, resonant, honeyed, harmonic</a:t>
            </a:r>
          </a:p>
          <a:p>
            <a:r>
              <a:rPr lang="en-US" dirty="0" smtClean="0"/>
              <a:t>What word or phrase means the opposite of mellifluous (antonym)?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Cacophonous,                                      discordant, dissonant                                               disagreeable,                                  inharmonious.</a:t>
            </a:r>
          </a:p>
        </p:txBody>
      </p:sp>
      <p:pic>
        <p:nvPicPr>
          <p:cNvPr id="4" name="Picture 2" descr="http://static.thepioneerwoman.com/homeschooling/files/2010/07/mell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4114800" cy="19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740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Tuesday, </a:t>
            </a:r>
            <a:r>
              <a:rPr lang="en-US" sz="4000" dirty="0" smtClean="0"/>
              <a:t>February 7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– 3</a:t>
            </a:r>
            <a:r>
              <a:rPr lang="en-US" sz="4000" baseline="30000" dirty="0" smtClean="0"/>
              <a:t>rd</a:t>
            </a:r>
            <a:r>
              <a:rPr lang="en-US" sz="4000" dirty="0" smtClean="0"/>
              <a:t> Block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Can you use the word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mellifluous </a:t>
            </a:r>
            <a:r>
              <a:rPr lang="en-US" dirty="0" smtClean="0"/>
              <a:t>to </a:t>
            </a:r>
            <a:r>
              <a:rPr lang="en-US" dirty="0"/>
              <a:t>describe the </a:t>
            </a:r>
            <a:r>
              <a:rPr lang="en-US" dirty="0" smtClean="0"/>
              <a:t>picture at right?</a:t>
            </a:r>
          </a:p>
          <a:p>
            <a:r>
              <a:rPr lang="en-US" b="1" u="sng" dirty="0" smtClean="0">
                <a:solidFill>
                  <a:srgbClr val="7030A0"/>
                </a:solidFill>
              </a:rPr>
              <a:t>Example</a:t>
            </a:r>
            <a:r>
              <a:rPr lang="en-US" b="1" dirty="0" smtClean="0">
                <a:solidFill>
                  <a:srgbClr val="7030A0"/>
                </a:solidFill>
              </a:rPr>
              <a:t>:  The mellifluous voices of the </a:t>
            </a:r>
            <a:r>
              <a:rPr lang="en-US" b="1" i="1" dirty="0" smtClean="0">
                <a:solidFill>
                  <a:srgbClr val="7030A0"/>
                </a:solidFill>
              </a:rPr>
              <a:t>Celtic Woman </a:t>
            </a:r>
            <a:r>
              <a:rPr lang="en-US" b="1" dirty="0" smtClean="0">
                <a:solidFill>
                  <a:srgbClr val="7030A0"/>
                </a:solidFill>
              </a:rPr>
              <a:t>group attracts fans from around the world.</a:t>
            </a:r>
            <a:endParaRPr lang="en-US" b="1" u="sng" dirty="0" smtClean="0">
              <a:solidFill>
                <a:srgbClr val="7030A0"/>
              </a:solidFill>
            </a:endParaRPr>
          </a:p>
          <a:p>
            <a:r>
              <a:rPr lang="en-US" dirty="0"/>
              <a:t> </a:t>
            </a:r>
            <a:r>
              <a:rPr lang="en-US" i="1" dirty="0" smtClean="0"/>
              <a:t>Now </a:t>
            </a:r>
            <a:r>
              <a:rPr lang="en-US" i="1" dirty="0"/>
              <a:t>write your own sentence using the word </a:t>
            </a:r>
            <a:r>
              <a:rPr lang="en-US" i="1" dirty="0" smtClean="0"/>
              <a:t>mellifluous in </a:t>
            </a:r>
            <a:r>
              <a:rPr lang="en-US" i="1" dirty="0"/>
              <a:t>a manner that illustrates your understanding of the word.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http://beautytipsforum.com/wp-content/uploads/2011/12/celtic-woman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44210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75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be15c3f3-6f15-49a2-971b-c36a6e37f0dc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4452</TotalTime>
  <Words>546</Words>
  <Application>Microsoft Office PowerPoint</Application>
  <PresentationFormat>On-screen Show (4:3)</PresentationFormat>
  <Paragraphs>59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Word of the Day</vt:lpstr>
      <vt:lpstr>PowerPoint Presentation</vt:lpstr>
      <vt:lpstr>MONDAY, February 6th  – 1st Block</vt:lpstr>
      <vt:lpstr>MONDAY, February 6th – 2nd Block</vt:lpstr>
      <vt:lpstr>MONDAY, February 6th - 3rd Block</vt:lpstr>
      <vt:lpstr>MONDAY, February 6th – 4th Block</vt:lpstr>
      <vt:lpstr>Tuesday, February 7th - 1st Block</vt:lpstr>
      <vt:lpstr>Tuesday, February 7th – 2nd Block</vt:lpstr>
      <vt:lpstr>Tuesday, February 7th – 3rd Block</vt:lpstr>
      <vt:lpstr>Tuesday, February 7th – 4th Block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cit-sysop</dc:creator>
  <cp:lastModifiedBy>cit-sysop</cp:lastModifiedBy>
  <cp:revision>300</cp:revision>
  <dcterms:created xsi:type="dcterms:W3CDTF">2011-08-14T13:16:45Z</dcterms:created>
  <dcterms:modified xsi:type="dcterms:W3CDTF">2012-02-06T12:10:36Z</dcterms:modified>
</cp:coreProperties>
</file>