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66FF"/>
    <a:srgbClr val="00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6258-C944-4995-A631-FFB04E0386BA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05E1-8FAA-4284-8B75-252A7C6D73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6258-C944-4995-A631-FFB04E0386BA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05E1-8FAA-4284-8B75-252A7C6D73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6258-C944-4995-A631-FFB04E0386BA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05E1-8FAA-4284-8B75-252A7C6D73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6258-C944-4995-A631-FFB04E0386BA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05E1-8FAA-4284-8B75-252A7C6D73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6258-C944-4995-A631-FFB04E0386BA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05E1-8FAA-4284-8B75-252A7C6D73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6258-C944-4995-A631-FFB04E0386BA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05E1-8FAA-4284-8B75-252A7C6D73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6258-C944-4995-A631-FFB04E0386BA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05E1-8FAA-4284-8B75-252A7C6D73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6258-C944-4995-A631-FFB04E0386BA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05E1-8FAA-4284-8B75-252A7C6D73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6258-C944-4995-A631-FFB04E0386BA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05E1-8FAA-4284-8B75-252A7C6D73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6258-C944-4995-A631-FFB04E0386BA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05E1-8FAA-4284-8B75-252A7C6D73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6258-C944-4995-A631-FFB04E0386BA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05E1-8FAA-4284-8B75-252A7C6D73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06258-C944-4995-A631-FFB04E0386BA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405E1-8FAA-4284-8B75-252A7C6D73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audio.php?file=din00001&amp;word=din&amp;text=\%3cSPAN%20class=unicode%3e%CB%88%3c/SPAN%3edin\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audio.php?file=vocife05&amp;word=vociferous&amp;text=\v%C5%8D-%3cSPAN%20class=unicode%3e%CB%88%3c/SPAN%3esi-f(%C9%99-)r%C9%99s\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wmv"/><Relationship Id="rId2" Type="http://schemas.microsoft.com/office/2007/relationships/media" Target="../media/media2.wmv"/><Relationship Id="rId1" Type="http://schemas.openxmlformats.org/officeDocument/2006/relationships/tags" Target="../tags/tag17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audio.php?file=stride08&amp;word=strident&amp;text=\%3cSPAN%20class=unicode%3e%CB%88%3c/SPAN%3estr%C4%AB-d%3cSUP%3e%C9%99%3c/SUP%3ent\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audio.php?file=ferven02&amp;word=fervent&amp;text=\%3cSPAN%20class=unicode%3e%CB%88%3c/SPAN%3ef%C9%99r-v%C9%99nt\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video" Target="../media/media3.wmv"/><Relationship Id="rId2" Type="http://schemas.microsoft.com/office/2007/relationships/media" Target="../media/media3.wmv"/><Relationship Id="rId1" Type="http://schemas.openxmlformats.org/officeDocument/2006/relationships/tags" Target="../tags/tag21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audio.php?file=discor05&amp;word=discordant&amp;text=\-d%3cSUP%3e%C9%99%3c/SUP%3ent\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latin typeface="Gabriola" pitchFamily="82" charset="0"/>
              </a:rPr>
              <a:t>Word of the Day </a:t>
            </a:r>
            <a:endParaRPr lang="en-US" sz="115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Monday, February 27</a:t>
            </a:r>
            <a:r>
              <a:rPr lang="en-US" baseline="30000" dirty="0" smtClean="0">
                <a:solidFill>
                  <a:srgbClr val="00FFFF"/>
                </a:solidFill>
              </a:rPr>
              <a:t>th</a:t>
            </a:r>
            <a:r>
              <a:rPr lang="en-US" dirty="0" smtClean="0">
                <a:solidFill>
                  <a:srgbClr val="00FFFF"/>
                </a:solidFill>
              </a:rPr>
              <a:t> through Friday, March 2</a:t>
            </a:r>
            <a:r>
              <a:rPr lang="en-US" baseline="30000" dirty="0" smtClean="0">
                <a:solidFill>
                  <a:srgbClr val="00FFFF"/>
                </a:solidFill>
              </a:rPr>
              <a:t>nd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endParaRPr lang="en-US" dirty="0">
              <a:solidFill>
                <a:srgbClr val="00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Wednesday, February 29</a:t>
            </a:r>
            <a:r>
              <a:rPr lang="en-US" sz="3200" b="1" baseline="30000" dirty="0" smtClean="0">
                <a:solidFill>
                  <a:srgbClr val="FFC000"/>
                </a:solidFill>
              </a:rPr>
              <a:t>th</a:t>
            </a:r>
            <a:r>
              <a:rPr lang="en-US" sz="3200" b="1" dirty="0" smtClean="0">
                <a:solidFill>
                  <a:srgbClr val="FFC000"/>
                </a:solidFill>
              </a:rPr>
              <a:t> – 1</a:t>
            </a:r>
            <a:r>
              <a:rPr lang="en-US" sz="3200" b="1" baseline="30000" dirty="0" smtClean="0">
                <a:solidFill>
                  <a:srgbClr val="FFC000"/>
                </a:solidFill>
              </a:rPr>
              <a:t>st</a:t>
            </a:r>
            <a:r>
              <a:rPr lang="en-US" sz="3200" b="1" dirty="0" smtClean="0">
                <a:solidFill>
                  <a:srgbClr val="FFC000"/>
                </a:solidFill>
              </a:rPr>
              <a:t> Block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96145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>
                <a:solidFill>
                  <a:schemeClr val="bg1">
                    <a:lumMod val="85000"/>
                  </a:schemeClr>
                </a:solidFill>
              </a:rPr>
              <a:t>What do you think the word </a:t>
            </a:r>
            <a:r>
              <a:rPr lang="en-US" sz="5100" dirty="0" smtClean="0">
                <a:solidFill>
                  <a:schemeClr val="bg1">
                    <a:lumMod val="85000"/>
                  </a:schemeClr>
                </a:solidFill>
                <a:hlinkClick r:id="rId3"/>
              </a:rPr>
              <a:t>din</a:t>
            </a:r>
            <a:r>
              <a:rPr lang="en-US" sz="51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5100" dirty="0" smtClean="0">
                <a:solidFill>
                  <a:srgbClr val="FFFF00"/>
                </a:solidFill>
              </a:rPr>
              <a:t>[din] </a:t>
            </a:r>
            <a:r>
              <a:rPr lang="en-US" sz="5100" dirty="0" smtClean="0">
                <a:solidFill>
                  <a:schemeClr val="bg1">
                    <a:lumMod val="85000"/>
                  </a:schemeClr>
                </a:solidFill>
              </a:rPr>
              <a:t>means?</a:t>
            </a:r>
          </a:p>
          <a:p>
            <a:r>
              <a:rPr lang="en-US" sz="5100" dirty="0" smtClean="0">
                <a:solidFill>
                  <a:schemeClr val="bg1">
                    <a:lumMod val="85000"/>
                  </a:schemeClr>
                </a:solidFill>
              </a:rPr>
              <a:t>If din is a noun, what would the past-tense verb form of din be?</a:t>
            </a:r>
          </a:p>
          <a:p>
            <a:r>
              <a:rPr lang="en-US" sz="5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Dinned</a:t>
            </a:r>
          </a:p>
          <a:p>
            <a:r>
              <a:rPr lang="en-US" sz="5100" dirty="0">
                <a:solidFill>
                  <a:schemeClr val="bg1">
                    <a:lumMod val="85000"/>
                  </a:schemeClr>
                </a:solidFill>
              </a:rPr>
              <a:t>From the Old English  </a:t>
            </a:r>
            <a:r>
              <a:rPr lang="en-US" sz="5100" b="1" dirty="0">
                <a:solidFill>
                  <a:srgbClr val="00FF00"/>
                </a:solidFill>
              </a:rPr>
              <a:t>dyne</a:t>
            </a:r>
            <a:r>
              <a:rPr lang="en-US" sz="5100" dirty="0">
                <a:solidFill>
                  <a:srgbClr val="00FF00"/>
                </a:solidFill>
              </a:rPr>
              <a:t> </a:t>
            </a:r>
            <a:r>
              <a:rPr lang="en-US" sz="510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sz="5100" i="1" dirty="0">
                <a:solidFill>
                  <a:schemeClr val="bg1">
                    <a:lumMod val="85000"/>
                  </a:schemeClr>
                </a:solidFill>
              </a:rPr>
              <a:t>to make noise</a:t>
            </a:r>
            <a:r>
              <a:rPr lang="en-US" sz="5100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4038600" cy="2239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dirty="0" smtClean="0">
                <a:solidFill>
                  <a:srgbClr val="66FF66"/>
                </a:solidFill>
              </a:rPr>
              <a:t>“Leadership </a:t>
            </a:r>
            <a:r>
              <a:rPr lang="en-US" sz="3300" dirty="0">
                <a:solidFill>
                  <a:srgbClr val="66FF66"/>
                </a:solidFill>
              </a:rPr>
              <a:t>is about doing what you know is right - even when a growing </a:t>
            </a:r>
            <a:r>
              <a:rPr lang="en-US" sz="3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</a:t>
            </a:r>
            <a:r>
              <a:rPr lang="en-US" sz="3300" dirty="0">
                <a:solidFill>
                  <a:srgbClr val="66FF66"/>
                </a:solidFill>
              </a:rPr>
              <a:t> of voices around you is trying to convince you to accept what you know to be wrong</a:t>
            </a:r>
            <a:r>
              <a:rPr lang="en-US" sz="3300" dirty="0" smtClean="0">
                <a:solidFill>
                  <a:srgbClr val="66FF66"/>
                </a:solidFill>
              </a:rPr>
              <a:t>.”   - Robert Ehrlich</a:t>
            </a:r>
            <a:r>
              <a:rPr lang="en-US" dirty="0">
                <a:solidFill>
                  <a:srgbClr val="66FF66"/>
                </a:solidFill>
              </a:rPr>
              <a:t/>
            </a:r>
            <a:br>
              <a:rPr lang="en-US" dirty="0">
                <a:solidFill>
                  <a:srgbClr val="66FF66"/>
                </a:solidFill>
              </a:rPr>
            </a:br>
            <a:r>
              <a:rPr lang="en-US" dirty="0">
                <a:solidFill>
                  <a:srgbClr val="66FF66"/>
                </a:solidFill>
              </a:rPr>
              <a:t/>
            </a:r>
            <a:br>
              <a:rPr lang="en-US" dirty="0">
                <a:solidFill>
                  <a:srgbClr val="66FF66"/>
                </a:solidFill>
              </a:rPr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45" y="1143000"/>
            <a:ext cx="4381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91270"/>
            <a:ext cx="2671330" cy="253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85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Wednesday, February 29</a:t>
            </a:r>
            <a:r>
              <a:rPr lang="en-US" sz="3600" b="1" baseline="30000" dirty="0" smtClean="0">
                <a:solidFill>
                  <a:srgbClr val="FFC000"/>
                </a:solidFill>
              </a:rPr>
              <a:t>th</a:t>
            </a:r>
            <a:r>
              <a:rPr lang="en-US" sz="3600" b="1" dirty="0" smtClean="0">
                <a:solidFill>
                  <a:srgbClr val="FFC000"/>
                </a:solidFill>
              </a:rPr>
              <a:t> – 2</a:t>
            </a:r>
            <a:r>
              <a:rPr lang="en-US" sz="3600" b="1" baseline="30000" dirty="0" smtClean="0">
                <a:solidFill>
                  <a:srgbClr val="FFC000"/>
                </a:solidFill>
              </a:rPr>
              <a:t>nd</a:t>
            </a:r>
            <a:r>
              <a:rPr lang="en-US" sz="3600" b="1" dirty="0" smtClean="0">
                <a:solidFill>
                  <a:srgbClr val="FFC000"/>
                </a:solidFill>
              </a:rPr>
              <a:t> Block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FFFF"/>
                </a:solidFill>
              </a:rPr>
              <a:t>D</a:t>
            </a:r>
            <a:r>
              <a:rPr lang="en-US" b="1" dirty="0" smtClean="0">
                <a:solidFill>
                  <a:srgbClr val="00FFFF"/>
                </a:solidFill>
              </a:rPr>
              <a:t>in </a:t>
            </a:r>
            <a:r>
              <a:rPr lang="en-US" dirty="0">
                <a:solidFill>
                  <a:srgbClr val="00FFFF"/>
                </a:solidFill>
              </a:rPr>
              <a:t>– </a:t>
            </a:r>
            <a:r>
              <a:rPr lang="en-US" dirty="0" smtClean="0">
                <a:solidFill>
                  <a:srgbClr val="00FFFF"/>
                </a:solidFill>
              </a:rPr>
              <a:t>noun. Ongoing </a:t>
            </a:r>
            <a:r>
              <a:rPr lang="en-US" dirty="0">
                <a:solidFill>
                  <a:srgbClr val="00FFFF"/>
                </a:solidFill>
              </a:rPr>
              <a:t>loud sound; </a:t>
            </a:r>
            <a:r>
              <a:rPr lang="en-US" dirty="0" smtClean="0">
                <a:solidFill>
                  <a:srgbClr val="00FFFF"/>
                </a:solidFill>
              </a:rPr>
              <a:t>noise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words mean the same as the word din (synonyms)?</a:t>
            </a:r>
          </a:p>
          <a:p>
            <a:r>
              <a:rPr lang="en-US" dirty="0">
                <a:solidFill>
                  <a:srgbClr val="00FF00"/>
                </a:solidFill>
              </a:rPr>
              <a:t>B</a:t>
            </a:r>
            <a:r>
              <a:rPr lang="en-US" dirty="0" smtClean="0">
                <a:solidFill>
                  <a:srgbClr val="00FF00"/>
                </a:solidFill>
              </a:rPr>
              <a:t>rouhaha</a:t>
            </a:r>
            <a:r>
              <a:rPr lang="en-US" dirty="0">
                <a:solidFill>
                  <a:srgbClr val="00FF00"/>
                </a:solidFill>
              </a:rPr>
              <a:t>, hullabaloo, uproar, pandemonium, clamor</a:t>
            </a:r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words mean the opposite of din (antonyms)?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uiet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silence, peacefulness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25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Wednesday, February 29</a:t>
            </a:r>
            <a:r>
              <a:rPr lang="en-US" sz="3600" b="1" baseline="30000" dirty="0" smtClean="0">
                <a:solidFill>
                  <a:srgbClr val="FFC000"/>
                </a:solidFill>
              </a:rPr>
              <a:t>th</a:t>
            </a:r>
            <a:r>
              <a:rPr lang="en-US" sz="3600" b="1" dirty="0" smtClean="0">
                <a:solidFill>
                  <a:srgbClr val="FFC000"/>
                </a:solidFill>
              </a:rPr>
              <a:t> – 3</a:t>
            </a:r>
            <a:r>
              <a:rPr lang="en-US" sz="3600" b="1" baseline="30000" dirty="0" smtClean="0">
                <a:solidFill>
                  <a:srgbClr val="FFC000"/>
                </a:solidFill>
              </a:rPr>
              <a:t>rd</a:t>
            </a:r>
            <a:r>
              <a:rPr lang="en-US" sz="3600" b="1" dirty="0" smtClean="0">
                <a:solidFill>
                  <a:srgbClr val="FFC000"/>
                </a:solidFill>
              </a:rPr>
              <a:t> Block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Can you use the word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to describe the image to the right?</a:t>
            </a:r>
          </a:p>
          <a:p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 The constant </a:t>
            </a:r>
            <a:r>
              <a:rPr lang="en-US" dirty="0" smtClean="0">
                <a:solidFill>
                  <a:srgbClr val="00FF00"/>
                </a:solidFill>
              </a:rPr>
              <a:t>din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air traffic often leads to lower property values near airports.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Now try writing your own sentence using the word din.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524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94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Wednesday, February 29</a:t>
            </a:r>
            <a:r>
              <a:rPr lang="en-US" sz="3600" b="1" baseline="30000" dirty="0" smtClean="0">
                <a:solidFill>
                  <a:srgbClr val="FFC000"/>
                </a:solidFill>
              </a:rPr>
              <a:t>th</a:t>
            </a:r>
            <a:r>
              <a:rPr lang="en-US" sz="3600" b="1" dirty="0" smtClean="0">
                <a:solidFill>
                  <a:srgbClr val="FFC000"/>
                </a:solidFill>
              </a:rPr>
              <a:t> – 4</a:t>
            </a:r>
            <a:r>
              <a:rPr lang="en-US" sz="3600" b="1" baseline="30000" dirty="0" smtClean="0">
                <a:solidFill>
                  <a:srgbClr val="FFC000"/>
                </a:solidFill>
              </a:rPr>
              <a:t>th</a:t>
            </a:r>
            <a:r>
              <a:rPr lang="en-US" sz="3600" b="1" dirty="0" smtClean="0">
                <a:solidFill>
                  <a:srgbClr val="FFC000"/>
                </a:solidFill>
              </a:rPr>
              <a:t> Block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795" y="1482436"/>
            <a:ext cx="4038600" cy="2133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image reminds you of the word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Complete the following analogy:</a:t>
            </a:r>
          </a:p>
          <a:p>
            <a:endParaRPr lang="en-US" dirty="0">
              <a:solidFill>
                <a:srgbClr val="00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Din is to traffic, as relaxation is to ____.</a:t>
            </a:r>
          </a:p>
          <a:p>
            <a:pPr marL="0" indent="0">
              <a:buNone/>
            </a:pPr>
            <a:endParaRPr lang="en-US" dirty="0">
              <a:solidFill>
                <a:srgbClr val="00FFFF"/>
              </a:solidFill>
            </a:endParaRPr>
          </a:p>
          <a:p>
            <a:r>
              <a:rPr lang="en-US" dirty="0" smtClean="0">
                <a:solidFill>
                  <a:srgbClr val="00FF00"/>
                </a:solidFill>
              </a:rPr>
              <a:t>Hammock, beach, massage, etc. [examples]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3588191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70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FF00"/>
                </a:solidFill>
              </a:rPr>
              <a:t>Thursday, March 1</a:t>
            </a:r>
            <a:r>
              <a:rPr lang="en-US" sz="4000" b="1" baseline="30000" dirty="0" smtClean="0">
                <a:solidFill>
                  <a:srgbClr val="00FF00"/>
                </a:solidFill>
              </a:rPr>
              <a:t>st</a:t>
            </a:r>
            <a:r>
              <a:rPr lang="en-US" sz="4000" b="1" dirty="0" smtClean="0">
                <a:solidFill>
                  <a:srgbClr val="00FF00"/>
                </a:solidFill>
              </a:rPr>
              <a:t> – 1</a:t>
            </a:r>
            <a:r>
              <a:rPr lang="en-US" sz="4000" b="1" baseline="30000" dirty="0" smtClean="0">
                <a:solidFill>
                  <a:srgbClr val="00FF00"/>
                </a:solidFill>
              </a:rPr>
              <a:t>st</a:t>
            </a:r>
            <a:r>
              <a:rPr lang="en-US" sz="4000" b="1" dirty="0" smtClean="0">
                <a:solidFill>
                  <a:srgbClr val="00FF00"/>
                </a:solidFill>
              </a:rPr>
              <a:t> Block</a:t>
            </a:r>
            <a:endParaRPr lang="en-US" sz="4000" b="1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What do you think the word </a:t>
            </a: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  <a:hlinkClick r:id="rId3"/>
              </a:rPr>
              <a:t>vociferous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>
                <a:solidFill>
                  <a:srgbClr val="FFFF00"/>
                </a:solidFill>
              </a:rPr>
              <a:t>[</a:t>
            </a:r>
            <a:r>
              <a:rPr lang="en-US" sz="4400" dirty="0" err="1">
                <a:solidFill>
                  <a:srgbClr val="FFFF00"/>
                </a:solidFill>
              </a:rPr>
              <a:t>voh-</a:t>
            </a:r>
            <a:r>
              <a:rPr lang="en-US" sz="4400" b="1" dirty="0" err="1">
                <a:solidFill>
                  <a:srgbClr val="FFFF00"/>
                </a:solidFill>
              </a:rPr>
              <a:t>sif</a:t>
            </a:r>
            <a:r>
              <a:rPr lang="en-US" sz="4400" dirty="0" err="1">
                <a:solidFill>
                  <a:srgbClr val="FFFF00"/>
                </a:solidFill>
              </a:rPr>
              <a:t>-er-uhs</a:t>
            </a:r>
            <a:r>
              <a:rPr lang="en-US" sz="4400" dirty="0" smtClean="0">
                <a:solidFill>
                  <a:srgbClr val="FFFF00"/>
                </a:solidFill>
              </a:rPr>
              <a:t>] </a:t>
            </a: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means?</a:t>
            </a:r>
          </a:p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What other words can you think of that end in –</a:t>
            </a:r>
            <a:r>
              <a:rPr lang="en-US" sz="4400" dirty="0" err="1" smtClean="0">
                <a:solidFill>
                  <a:schemeClr val="bg1">
                    <a:lumMod val="85000"/>
                  </a:schemeClr>
                </a:solidFill>
              </a:rPr>
              <a:t>ous</a:t>
            </a: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? What part of speech are they all?</a:t>
            </a:r>
          </a:p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Adjectives (“Full of…”)</a:t>
            </a:r>
          </a:p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From the Latin </a:t>
            </a:r>
            <a:r>
              <a:rPr lang="en-US" sz="4400" b="1" dirty="0" err="1">
                <a:solidFill>
                  <a:srgbClr val="00FFFF"/>
                </a:solidFill>
              </a:rPr>
              <a:t>vox</a:t>
            </a:r>
            <a:r>
              <a:rPr lang="en-US" sz="4400" b="1" dirty="0">
                <a:solidFill>
                  <a:srgbClr val="00FFFF"/>
                </a:solidFill>
              </a:rPr>
              <a:t> </a:t>
            </a: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sz="4400" i="1" dirty="0">
                <a:solidFill>
                  <a:schemeClr val="bg1">
                    <a:lumMod val="85000"/>
                  </a:schemeClr>
                </a:solidFill>
              </a:rPr>
              <a:t>voice</a:t>
            </a: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) + </a:t>
            </a:r>
            <a:r>
              <a:rPr lang="en-US" sz="4400" b="1" dirty="0" err="1">
                <a:solidFill>
                  <a:srgbClr val="00FFFF"/>
                </a:solidFill>
              </a:rPr>
              <a:t>ferre</a:t>
            </a: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en-US" sz="4400" i="1" dirty="0">
                <a:solidFill>
                  <a:schemeClr val="bg1">
                    <a:lumMod val="85000"/>
                  </a:schemeClr>
                </a:solidFill>
              </a:rPr>
              <a:t>to care</a:t>
            </a: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en-US" sz="4400" u="sng" dirty="0">
                <a:solidFill>
                  <a:schemeClr val="bg1">
                    <a:lumMod val="85000"/>
                  </a:schemeClr>
                </a:solidFill>
              </a:rPr>
              <a:t>Word Variations</a:t>
            </a: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:  </a:t>
            </a:r>
            <a:r>
              <a:rPr lang="en-US" sz="4400" dirty="0">
                <a:solidFill>
                  <a:srgbClr val="FFC000"/>
                </a:solidFill>
              </a:rPr>
              <a:t>vociferously </a:t>
            </a: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sz="4400" dirty="0" err="1">
                <a:solidFill>
                  <a:schemeClr val="bg1">
                    <a:lumMod val="85000"/>
                  </a:schemeClr>
                </a:solidFill>
              </a:rPr>
              <a:t>adv</a:t>
            </a: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), 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vociferousness</a:t>
            </a: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noun</a:t>
            </a: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sz="4400" dirty="0"/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1"/>
            <a:ext cx="4038600" cy="1981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dirty="0">
                <a:solidFill>
                  <a:srgbClr val="FFFF00"/>
                </a:solidFill>
              </a:rPr>
              <a:t>The making of a picture ought surely to be a rather fascinating adventure. It is not; it is an endless contention of tawdry egos, some of them powerful, almost all of them </a:t>
            </a:r>
            <a:r>
              <a:rPr lang="en-US" b="1" dirty="0">
                <a:solidFill>
                  <a:srgbClr val="00FFFF"/>
                </a:solidFill>
              </a:rPr>
              <a:t>vociferous</a:t>
            </a:r>
            <a:r>
              <a:rPr lang="en-US" dirty="0">
                <a:solidFill>
                  <a:srgbClr val="FFFF00"/>
                </a:solidFill>
              </a:rPr>
              <a:t>, and almost none of them capable of anything much more creative than credit-stealing and self-promotion</a:t>
            </a:r>
            <a:r>
              <a:rPr lang="en-US" dirty="0" smtClean="0">
                <a:solidFill>
                  <a:srgbClr val="FFFF00"/>
                </a:solidFill>
              </a:rPr>
              <a:t>.” – Raymond Chandler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04" y="3200400"/>
            <a:ext cx="4293009" cy="286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87980"/>
            <a:ext cx="2590800" cy="246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594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FF00"/>
                </a:solidFill>
              </a:rPr>
              <a:t>Thursday, March 1</a:t>
            </a:r>
            <a:r>
              <a:rPr lang="en-US" sz="4000" b="1" baseline="30000" dirty="0" smtClean="0">
                <a:solidFill>
                  <a:srgbClr val="00FF00"/>
                </a:solidFill>
              </a:rPr>
              <a:t>st</a:t>
            </a:r>
            <a:r>
              <a:rPr lang="en-US" sz="4000" b="1" dirty="0" smtClean="0">
                <a:solidFill>
                  <a:srgbClr val="00FF00"/>
                </a:solidFill>
              </a:rPr>
              <a:t> – 2</a:t>
            </a:r>
            <a:r>
              <a:rPr lang="en-US" sz="4000" b="1" baseline="30000" dirty="0" smtClean="0">
                <a:solidFill>
                  <a:srgbClr val="00FF00"/>
                </a:solidFill>
              </a:rPr>
              <a:t>nd</a:t>
            </a:r>
            <a:r>
              <a:rPr lang="en-US" sz="4000" b="1" dirty="0" smtClean="0">
                <a:solidFill>
                  <a:srgbClr val="00FF00"/>
                </a:solidFill>
              </a:rPr>
              <a:t> Block</a:t>
            </a:r>
            <a:endParaRPr lang="en-US" sz="4000" b="1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FFFF"/>
                </a:solidFill>
              </a:rPr>
              <a:t>V</a:t>
            </a:r>
            <a:r>
              <a:rPr lang="en-US" b="1" dirty="0" smtClean="0">
                <a:solidFill>
                  <a:srgbClr val="00FFFF"/>
                </a:solidFill>
              </a:rPr>
              <a:t>ociferous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>
                <a:solidFill>
                  <a:srgbClr val="00FFFF"/>
                </a:solidFill>
              </a:rPr>
              <a:t>– </a:t>
            </a:r>
            <a:r>
              <a:rPr lang="en-US" dirty="0" smtClean="0">
                <a:solidFill>
                  <a:srgbClr val="00FFFF"/>
                </a:solidFill>
              </a:rPr>
              <a:t>adjective. Loud </a:t>
            </a:r>
            <a:r>
              <a:rPr lang="en-US" dirty="0">
                <a:solidFill>
                  <a:srgbClr val="00FFFF"/>
                </a:solidFill>
              </a:rPr>
              <a:t>and noisy regarding one’s own voice, especially shouting; demandingly </a:t>
            </a:r>
            <a:r>
              <a:rPr lang="en-US" dirty="0" smtClean="0">
                <a:solidFill>
                  <a:srgbClr val="00FFFF"/>
                </a:solidFill>
              </a:rPr>
              <a:t>clamorous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words are synonyms of vociferous?</a:t>
            </a:r>
          </a:p>
          <a:p>
            <a:r>
              <a:rPr lang="en-US" b="1" dirty="0">
                <a:solidFill>
                  <a:srgbClr val="00FF00"/>
                </a:solidFill>
              </a:rPr>
              <a:t>C</a:t>
            </a:r>
            <a:r>
              <a:rPr lang="en-US" b="1" dirty="0" smtClean="0">
                <a:solidFill>
                  <a:srgbClr val="00FF00"/>
                </a:solidFill>
              </a:rPr>
              <a:t>lamorous</a:t>
            </a:r>
            <a:r>
              <a:rPr lang="en-US" b="1" dirty="0">
                <a:solidFill>
                  <a:srgbClr val="00FF00"/>
                </a:solidFill>
              </a:rPr>
              <a:t>, boisterous, deafening, obstreperous</a:t>
            </a:r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words are antonyms of vociferous?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uiet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silent, calm, restrained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rgbClr val="00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7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FF00"/>
                </a:solidFill>
              </a:rPr>
              <a:t>Thursday, March 1</a:t>
            </a:r>
            <a:r>
              <a:rPr lang="en-US" sz="4000" b="1" baseline="30000" dirty="0" smtClean="0">
                <a:solidFill>
                  <a:srgbClr val="00FF00"/>
                </a:solidFill>
              </a:rPr>
              <a:t>st</a:t>
            </a:r>
            <a:r>
              <a:rPr lang="en-US" sz="4000" b="1" dirty="0" smtClean="0">
                <a:solidFill>
                  <a:srgbClr val="00FF00"/>
                </a:solidFill>
              </a:rPr>
              <a:t> – 3</a:t>
            </a:r>
            <a:r>
              <a:rPr lang="en-US" sz="4000" b="1" baseline="30000" dirty="0" smtClean="0">
                <a:solidFill>
                  <a:srgbClr val="00FF00"/>
                </a:solidFill>
              </a:rPr>
              <a:t>rd</a:t>
            </a:r>
            <a:r>
              <a:rPr lang="en-US" sz="4000" b="1" dirty="0" smtClean="0">
                <a:solidFill>
                  <a:srgbClr val="00FF00"/>
                </a:solidFill>
              </a:rPr>
              <a:t> Block</a:t>
            </a:r>
            <a:endParaRPr lang="en-US" sz="4000" b="1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Can you describe the video clip using the term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vociferous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Example</a:t>
            </a:r>
            <a:r>
              <a:rPr lang="en-US" dirty="0" smtClean="0">
                <a:solidFill>
                  <a:srgbClr val="FFFF00"/>
                </a:solidFill>
              </a:rPr>
              <a:t>: Truffles the pig spends most of his waking hours bellowing out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vociferous</a:t>
            </a:r>
            <a:r>
              <a:rPr lang="en-US" dirty="0" smtClean="0">
                <a:solidFill>
                  <a:srgbClr val="FFFF00"/>
                </a:solidFill>
              </a:rPr>
              <a:t> rants.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Now, write your own sentence using the term vociferous.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vociferous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0200" y="2209800"/>
            <a:ext cx="3048000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9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FF00"/>
                </a:solidFill>
              </a:rPr>
              <a:t>Thursday, March 1</a:t>
            </a:r>
            <a:r>
              <a:rPr lang="en-US" sz="4000" b="1" baseline="30000" dirty="0" smtClean="0">
                <a:solidFill>
                  <a:srgbClr val="00FF00"/>
                </a:solidFill>
              </a:rPr>
              <a:t>st</a:t>
            </a:r>
            <a:r>
              <a:rPr lang="en-US" sz="4000" b="1" dirty="0" smtClean="0">
                <a:solidFill>
                  <a:srgbClr val="00FF00"/>
                </a:solidFill>
              </a:rPr>
              <a:t> – 4</a:t>
            </a:r>
            <a:r>
              <a:rPr lang="en-US" sz="4000" b="1" baseline="30000" dirty="0" smtClean="0">
                <a:solidFill>
                  <a:srgbClr val="00FF00"/>
                </a:solidFill>
              </a:rPr>
              <a:t>th</a:t>
            </a:r>
            <a:r>
              <a:rPr lang="en-US" sz="4000" b="1" dirty="0" smtClean="0">
                <a:solidFill>
                  <a:srgbClr val="00FF00"/>
                </a:solidFill>
              </a:rPr>
              <a:t> Block</a:t>
            </a:r>
            <a:endParaRPr lang="en-US" sz="4000" b="1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2209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Add a comment to the cartoon below using the word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vociferous.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Complete the following analogy:</a:t>
            </a:r>
          </a:p>
          <a:p>
            <a:endParaRPr lang="en-US" dirty="0">
              <a:solidFill>
                <a:srgbClr val="00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C66FF"/>
                </a:solidFill>
              </a:rPr>
              <a:t>Vociferous is to mute, as angry is to _____.</a:t>
            </a:r>
          </a:p>
          <a:p>
            <a:pPr marL="0" indent="0">
              <a:buNone/>
            </a:pPr>
            <a:endParaRPr lang="en-US" dirty="0">
              <a:solidFill>
                <a:srgbClr val="00FFFF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Calm, collected, content, etc. [Antonyms]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8" y="3657600"/>
            <a:ext cx="43434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79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FFFF"/>
                </a:solidFill>
              </a:rPr>
              <a:t>Friday, March 2</a:t>
            </a:r>
            <a:r>
              <a:rPr lang="en-US" sz="4000" b="1" baseline="30000" dirty="0" smtClean="0">
                <a:solidFill>
                  <a:srgbClr val="00FFFF"/>
                </a:solidFill>
              </a:rPr>
              <a:t>nd</a:t>
            </a:r>
            <a:r>
              <a:rPr lang="en-US" sz="4000" b="1" dirty="0" smtClean="0">
                <a:solidFill>
                  <a:srgbClr val="00FFFF"/>
                </a:solidFill>
              </a:rPr>
              <a:t> – 1</a:t>
            </a:r>
            <a:r>
              <a:rPr lang="en-US" sz="4000" b="1" baseline="30000" dirty="0" smtClean="0">
                <a:solidFill>
                  <a:srgbClr val="00FFFF"/>
                </a:solidFill>
              </a:rPr>
              <a:t>st</a:t>
            </a:r>
            <a:r>
              <a:rPr lang="en-US" sz="4000" b="1" dirty="0" smtClean="0">
                <a:solidFill>
                  <a:srgbClr val="00FFFF"/>
                </a:solidFill>
              </a:rPr>
              <a:t> Block</a:t>
            </a:r>
            <a:endParaRPr lang="en-US" sz="4000" b="1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does the word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hlinkClick r:id="rId3"/>
              </a:rPr>
              <a:t>strident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[</a:t>
            </a:r>
            <a:r>
              <a:rPr lang="en-US" b="1" dirty="0" err="1" smtClean="0">
                <a:solidFill>
                  <a:srgbClr val="FFFF00"/>
                </a:solidFill>
              </a:rPr>
              <a:t>strahyd</a:t>
            </a:r>
            <a:r>
              <a:rPr lang="en-US" dirty="0" err="1" smtClean="0">
                <a:solidFill>
                  <a:srgbClr val="FFFF00"/>
                </a:solidFill>
              </a:rPr>
              <a:t>-nt</a:t>
            </a:r>
            <a:r>
              <a:rPr lang="en-US" dirty="0" smtClean="0">
                <a:solidFill>
                  <a:srgbClr val="FFFF00"/>
                </a:solidFill>
              </a:rPr>
              <a:t>]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mean?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If strident is an adjective, what would the noun form of the word be?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Stridency, stridence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From the French  </a:t>
            </a:r>
            <a:r>
              <a:rPr lang="en-US" b="1" dirty="0" err="1">
                <a:solidFill>
                  <a:srgbClr val="00FF00"/>
                </a:solidFill>
              </a:rPr>
              <a:t>stridere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(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utter an inarticulate sound or screech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429000"/>
            <a:ext cx="40386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Lisa Simpson</a:t>
            </a:r>
            <a:r>
              <a:rPr lang="en-US" dirty="0" smtClean="0">
                <a:solidFill>
                  <a:srgbClr val="FFFF00"/>
                </a:solidFill>
              </a:rPr>
              <a:t>:  “I've </a:t>
            </a:r>
            <a:r>
              <a:rPr lang="en-US" dirty="0">
                <a:solidFill>
                  <a:srgbClr val="FFFF00"/>
                </a:solidFill>
              </a:rPr>
              <a:t>never been called </a:t>
            </a:r>
            <a:r>
              <a:rPr lang="en-US" dirty="0" smtClean="0">
                <a:solidFill>
                  <a:srgbClr val="FFFF00"/>
                </a:solidFill>
              </a:rPr>
              <a:t>‘fierce’ </a:t>
            </a:r>
            <a:r>
              <a:rPr lang="en-US" dirty="0">
                <a:solidFill>
                  <a:srgbClr val="FFFF00"/>
                </a:solidFill>
              </a:rPr>
              <a:t>before. </a:t>
            </a:r>
            <a:r>
              <a:rPr lang="en-US" dirty="0" smtClean="0">
                <a:solidFill>
                  <a:srgbClr val="FFFF00"/>
                </a:solidFill>
              </a:rPr>
              <a:t>‘</a:t>
            </a:r>
            <a:r>
              <a:rPr lang="en-US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Strident.’ </a:t>
            </a:r>
            <a:r>
              <a:rPr lang="en-US" dirty="0" smtClean="0">
                <a:solidFill>
                  <a:srgbClr val="FFFF00"/>
                </a:solidFill>
              </a:rPr>
              <a:t>‘Hectoring’ </a:t>
            </a:r>
            <a:r>
              <a:rPr lang="en-US" dirty="0">
                <a:solidFill>
                  <a:srgbClr val="FFFF00"/>
                </a:solidFill>
              </a:rPr>
              <a:t>has been tossed around</a:t>
            </a:r>
            <a:r>
              <a:rPr lang="en-US" dirty="0" smtClean="0">
                <a:solidFill>
                  <a:srgbClr val="FFFF00"/>
                </a:solidFill>
              </a:rPr>
              <a:t>.”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1190625" cy="17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89" y="1371600"/>
            <a:ext cx="1354282" cy="17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14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FFFF"/>
                </a:solidFill>
              </a:rPr>
              <a:t>Friday, March 2</a:t>
            </a:r>
            <a:r>
              <a:rPr lang="en-US" sz="4000" b="1" baseline="30000" dirty="0" smtClean="0">
                <a:solidFill>
                  <a:srgbClr val="00FFFF"/>
                </a:solidFill>
              </a:rPr>
              <a:t>nd</a:t>
            </a:r>
            <a:r>
              <a:rPr lang="en-US" sz="4000" b="1" dirty="0" smtClean="0">
                <a:solidFill>
                  <a:srgbClr val="00FFFF"/>
                </a:solidFill>
              </a:rPr>
              <a:t> – 2</a:t>
            </a:r>
            <a:r>
              <a:rPr lang="en-US" sz="4000" b="1" baseline="30000" dirty="0" smtClean="0">
                <a:solidFill>
                  <a:srgbClr val="00FFFF"/>
                </a:solidFill>
              </a:rPr>
              <a:t>nd</a:t>
            </a:r>
            <a:r>
              <a:rPr lang="en-US" sz="4000" b="1" dirty="0" smtClean="0">
                <a:solidFill>
                  <a:srgbClr val="00FFFF"/>
                </a:solidFill>
              </a:rPr>
              <a:t> Block</a:t>
            </a:r>
            <a:endParaRPr lang="en-US" sz="4000" b="1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FFFF"/>
                </a:solidFill>
              </a:rPr>
              <a:t>S</a:t>
            </a:r>
            <a:r>
              <a:rPr lang="en-US" b="1" dirty="0" smtClean="0">
                <a:solidFill>
                  <a:srgbClr val="00FFFF"/>
                </a:solidFill>
              </a:rPr>
              <a:t>trident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>
                <a:solidFill>
                  <a:srgbClr val="00FFFF"/>
                </a:solidFill>
              </a:rPr>
              <a:t>– </a:t>
            </a:r>
            <a:r>
              <a:rPr lang="en-US" dirty="0" smtClean="0">
                <a:solidFill>
                  <a:srgbClr val="00FFFF"/>
                </a:solidFill>
              </a:rPr>
              <a:t>adjective. Shrill</a:t>
            </a:r>
            <a:r>
              <a:rPr lang="en-US" dirty="0">
                <a:solidFill>
                  <a:srgbClr val="00FFFF"/>
                </a:solidFill>
              </a:rPr>
              <a:t>; </a:t>
            </a:r>
            <a:r>
              <a:rPr lang="en-US" dirty="0" smtClean="0">
                <a:solidFill>
                  <a:srgbClr val="00FFFF"/>
                </a:solidFill>
              </a:rPr>
              <a:t>high-pitched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words mean the same as strident (synonyms)?</a:t>
            </a:r>
          </a:p>
          <a:p>
            <a:r>
              <a:rPr lang="en-US" dirty="0">
                <a:solidFill>
                  <a:srgbClr val="00FF00"/>
                </a:solidFill>
              </a:rPr>
              <a:t>C</a:t>
            </a:r>
            <a:r>
              <a:rPr lang="en-US" dirty="0" smtClean="0">
                <a:solidFill>
                  <a:srgbClr val="00FF00"/>
                </a:solidFill>
              </a:rPr>
              <a:t>lamorous</a:t>
            </a:r>
            <a:r>
              <a:rPr lang="en-US" dirty="0">
                <a:solidFill>
                  <a:srgbClr val="00FF00"/>
                </a:solidFill>
              </a:rPr>
              <a:t>, screechy, grating, discordant</a:t>
            </a:r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words are antonyms of strident?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ow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mild, soft, moderate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2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Monday, February 27</a:t>
            </a:r>
            <a:r>
              <a:rPr lang="en-US" sz="36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3600" b="1" dirty="0" smtClean="0">
                <a:solidFill>
                  <a:srgbClr val="FFFF00"/>
                </a:solidFill>
              </a:rPr>
              <a:t> – 1</a:t>
            </a:r>
            <a:r>
              <a:rPr lang="en-US" sz="3600" b="1" baseline="30000" dirty="0" smtClean="0">
                <a:solidFill>
                  <a:srgbClr val="FFFF00"/>
                </a:solidFill>
              </a:rPr>
              <a:t>st</a:t>
            </a:r>
            <a:r>
              <a:rPr lang="en-US" sz="3600" b="1" dirty="0" smtClean="0">
                <a:solidFill>
                  <a:srgbClr val="FFFF00"/>
                </a:solidFill>
              </a:rPr>
              <a:t> Block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600" b="1" dirty="0" smtClean="0">
                <a:solidFill>
                  <a:schemeClr val="bg1"/>
                </a:solidFill>
              </a:rPr>
              <a:t>What does the word </a:t>
            </a:r>
            <a:r>
              <a:rPr lang="en-US" sz="4600" b="1" dirty="0" smtClean="0">
                <a:solidFill>
                  <a:schemeClr val="bg1"/>
                </a:solidFill>
                <a:hlinkClick r:id="rId3"/>
              </a:rPr>
              <a:t>fervent </a:t>
            </a:r>
            <a:r>
              <a:rPr lang="en-US" sz="4600" b="1" dirty="0" smtClean="0">
                <a:solidFill>
                  <a:schemeClr val="bg1"/>
                </a:solidFill>
              </a:rPr>
              <a:t> </a:t>
            </a:r>
            <a:r>
              <a:rPr lang="en-US" sz="3800" b="1" dirty="0" smtClean="0">
                <a:solidFill>
                  <a:srgbClr val="FFFF00"/>
                </a:solidFill>
              </a:rPr>
              <a:t>[fur-</a:t>
            </a:r>
            <a:r>
              <a:rPr lang="en-US" sz="3800" dirty="0" err="1" smtClean="0">
                <a:solidFill>
                  <a:srgbClr val="FFFF00"/>
                </a:solidFill>
              </a:rPr>
              <a:t>vuhnt</a:t>
            </a:r>
            <a:r>
              <a:rPr lang="en-US" sz="3800" dirty="0" smtClean="0">
                <a:solidFill>
                  <a:srgbClr val="FFFF00"/>
                </a:solidFill>
              </a:rPr>
              <a:t>] </a:t>
            </a:r>
            <a:r>
              <a:rPr lang="en-US" sz="4600" b="1" dirty="0" smtClean="0">
                <a:solidFill>
                  <a:schemeClr val="bg1"/>
                </a:solidFill>
              </a:rPr>
              <a:t>mean?</a:t>
            </a:r>
          </a:p>
          <a:p>
            <a:r>
              <a:rPr lang="en-US" sz="4600" b="1" dirty="0" smtClean="0">
                <a:solidFill>
                  <a:schemeClr val="bg1"/>
                </a:solidFill>
              </a:rPr>
              <a:t>If fervent is an adjective, that what part of speech is ferventness?</a:t>
            </a:r>
          </a:p>
          <a:p>
            <a:r>
              <a:rPr lang="en-US" sz="4600" b="1" dirty="0" smtClean="0">
                <a:solidFill>
                  <a:srgbClr val="00FF00"/>
                </a:solidFill>
              </a:rPr>
              <a:t>Noun</a:t>
            </a:r>
          </a:p>
          <a:p>
            <a:r>
              <a:rPr lang="en-US" sz="4600" b="1" dirty="0">
                <a:solidFill>
                  <a:schemeClr val="bg1"/>
                </a:solidFill>
              </a:rPr>
              <a:t>From the Latin  </a:t>
            </a:r>
            <a:r>
              <a:rPr lang="en-US" sz="4600" b="1" dirty="0" err="1">
                <a:solidFill>
                  <a:srgbClr val="00FFFF"/>
                </a:solidFill>
              </a:rPr>
              <a:t>fervere</a:t>
            </a:r>
            <a:r>
              <a:rPr lang="en-US" sz="4600" b="1" dirty="0">
                <a:solidFill>
                  <a:schemeClr val="bg1"/>
                </a:solidFill>
              </a:rPr>
              <a:t>  (</a:t>
            </a:r>
            <a:r>
              <a:rPr lang="en-US" sz="4600" b="1" i="1" dirty="0">
                <a:solidFill>
                  <a:schemeClr val="bg1"/>
                </a:solidFill>
              </a:rPr>
              <a:t>boiling, hot, glowing</a:t>
            </a:r>
            <a:r>
              <a:rPr lang="en-US" sz="4600" b="1" dirty="0">
                <a:solidFill>
                  <a:schemeClr val="bg1"/>
                </a:solidFill>
              </a:rPr>
              <a:t>) </a:t>
            </a:r>
            <a:endParaRPr lang="en-US" sz="4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05400" y="3962400"/>
            <a:ext cx="4038600" cy="1600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“My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most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fervent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prayer is to be a President who can make it possible for every boy in this land to grow to manhood by loving his country - instead of dying for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it.”  -- </a:t>
            </a:r>
            <a:r>
              <a:rPr lang="en-US" dirty="0" smtClean="0">
                <a:solidFill>
                  <a:srgbClr val="00FF00"/>
                </a:solidFill>
              </a:rPr>
              <a:t>Lyndon Johnson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46910"/>
            <a:ext cx="208362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1219200"/>
            <a:ext cx="2795587" cy="249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FFFF"/>
                </a:solidFill>
              </a:rPr>
              <a:t>Friday, March 2</a:t>
            </a:r>
            <a:r>
              <a:rPr lang="en-US" sz="4000" b="1" baseline="30000" dirty="0" smtClean="0">
                <a:solidFill>
                  <a:srgbClr val="00FFFF"/>
                </a:solidFill>
              </a:rPr>
              <a:t>nd</a:t>
            </a:r>
            <a:r>
              <a:rPr lang="en-US" sz="4000" b="1" dirty="0" smtClean="0">
                <a:solidFill>
                  <a:srgbClr val="00FFFF"/>
                </a:solidFill>
              </a:rPr>
              <a:t> – 3</a:t>
            </a:r>
            <a:r>
              <a:rPr lang="en-US" sz="4000" b="1" baseline="30000" dirty="0" smtClean="0">
                <a:solidFill>
                  <a:srgbClr val="00FFFF"/>
                </a:solidFill>
              </a:rPr>
              <a:t>rd</a:t>
            </a:r>
            <a:r>
              <a:rPr lang="en-US" sz="4000" b="1" dirty="0" smtClean="0">
                <a:solidFill>
                  <a:srgbClr val="00FFFF"/>
                </a:solidFill>
              </a:rPr>
              <a:t> Block</a:t>
            </a:r>
            <a:endParaRPr lang="en-US" sz="4000" b="1" dirty="0">
              <a:solidFill>
                <a:srgbClr val="00FFFF"/>
              </a:solidFill>
            </a:endParaRPr>
          </a:p>
        </p:txBody>
      </p:sp>
      <p:pic>
        <p:nvPicPr>
          <p:cNvPr id="5" name="strident.wmv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3000" y="1828800"/>
            <a:ext cx="4038600" cy="3028950"/>
          </a:xfrm>
        </p:spPr>
      </p:pic>
      <p:sp>
        <p:nvSpPr>
          <p:cNvPr id="6" name="TextBox 5"/>
          <p:cNvSpPr txBox="1"/>
          <p:nvPr/>
        </p:nvSpPr>
        <p:spPr>
          <a:xfrm>
            <a:off x="304800" y="1295400"/>
            <a:ext cx="457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How does the video to the right exemplify the term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strident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u="sng" dirty="0" smtClean="0">
                <a:solidFill>
                  <a:srgbClr val="FFC000"/>
                </a:solidFill>
              </a:rPr>
              <a:t>Example</a:t>
            </a:r>
            <a:r>
              <a:rPr lang="en-US" sz="2400" dirty="0" smtClean="0">
                <a:solidFill>
                  <a:srgbClr val="FFC000"/>
                </a:solidFill>
              </a:rPr>
              <a:t>:  The auditions phase of </a:t>
            </a:r>
            <a:r>
              <a:rPr lang="en-US" sz="2400" i="1" dirty="0" smtClean="0">
                <a:solidFill>
                  <a:srgbClr val="FFC000"/>
                </a:solidFill>
              </a:rPr>
              <a:t>The X-Factor</a:t>
            </a:r>
            <a:r>
              <a:rPr lang="en-US" sz="2400" dirty="0" smtClean="0">
                <a:solidFill>
                  <a:srgbClr val="FFC000"/>
                </a:solidFill>
              </a:rPr>
              <a:t> often unearths some of the most 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strident</a:t>
            </a:r>
            <a:r>
              <a:rPr lang="en-US" sz="2400" dirty="0" smtClean="0">
                <a:solidFill>
                  <a:srgbClr val="FFC000"/>
                </a:solidFill>
              </a:rPr>
              <a:t> voices around the world.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Far from legitimate contenders, these people do make for entertaining television.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Can you write your own sentence using the term strident?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02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FFFF"/>
                </a:solidFill>
              </a:rPr>
              <a:t>Friday, March 2</a:t>
            </a:r>
            <a:r>
              <a:rPr lang="en-US" sz="4000" b="1" baseline="30000" dirty="0" smtClean="0">
                <a:solidFill>
                  <a:srgbClr val="00FFFF"/>
                </a:solidFill>
              </a:rPr>
              <a:t>nd</a:t>
            </a:r>
            <a:r>
              <a:rPr lang="en-US" sz="4000" b="1" dirty="0" smtClean="0">
                <a:solidFill>
                  <a:srgbClr val="00FFFF"/>
                </a:solidFill>
              </a:rPr>
              <a:t> – 4</a:t>
            </a:r>
            <a:r>
              <a:rPr lang="en-US" sz="4000" b="1" baseline="30000" dirty="0" smtClean="0">
                <a:solidFill>
                  <a:srgbClr val="00FFFF"/>
                </a:solidFill>
              </a:rPr>
              <a:t>th</a:t>
            </a:r>
            <a:r>
              <a:rPr lang="en-US" sz="4000" b="1" dirty="0" smtClean="0">
                <a:solidFill>
                  <a:srgbClr val="00FFFF"/>
                </a:solidFill>
              </a:rPr>
              <a:t> Block</a:t>
            </a:r>
            <a:endParaRPr lang="en-US" sz="4000" b="1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music would you consider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strident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What is wrong with the following analogy?</a:t>
            </a:r>
            <a:endParaRPr lang="en-US" dirty="0">
              <a:solidFill>
                <a:srgbClr val="00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Strident is to pleasing, as lanky is to tall.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Strident and pleasing are antonyms, but lanky and tall are synonyms.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3048000"/>
            <a:ext cx="4327525" cy="342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847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Monday, February 27</a:t>
            </a:r>
            <a:r>
              <a:rPr lang="en-US" sz="36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– 2</a:t>
            </a:r>
            <a:r>
              <a:rPr lang="en-US" sz="36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3600" b="1" dirty="0" smtClean="0">
                <a:solidFill>
                  <a:srgbClr val="FFFF00"/>
                </a:solidFill>
              </a:rPr>
              <a:t> Block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FFFF"/>
                </a:solidFill>
              </a:rPr>
              <a:t>F</a:t>
            </a:r>
            <a:r>
              <a:rPr lang="en-US" b="1" dirty="0" smtClean="0">
                <a:solidFill>
                  <a:srgbClr val="00FFFF"/>
                </a:solidFill>
              </a:rPr>
              <a:t>ervent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>
                <a:solidFill>
                  <a:srgbClr val="00FFFF"/>
                </a:solidFill>
              </a:rPr>
              <a:t>– </a:t>
            </a:r>
            <a:r>
              <a:rPr lang="en-US" dirty="0" smtClean="0">
                <a:solidFill>
                  <a:srgbClr val="00FFFF"/>
                </a:solidFill>
              </a:rPr>
              <a:t>adjective. Filled </a:t>
            </a:r>
            <a:r>
              <a:rPr lang="en-US" dirty="0">
                <a:solidFill>
                  <a:srgbClr val="00FFFF"/>
                </a:solidFill>
              </a:rPr>
              <a:t>with passion or </a:t>
            </a:r>
            <a:r>
              <a:rPr lang="en-US" dirty="0" smtClean="0">
                <a:solidFill>
                  <a:srgbClr val="00FFFF"/>
                </a:solidFill>
              </a:rPr>
              <a:t>intensity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What words mean the same as fervent (synonyms)?</a:t>
            </a:r>
          </a:p>
          <a:p>
            <a:r>
              <a:rPr lang="en-US" b="1" dirty="0">
                <a:solidFill>
                  <a:srgbClr val="00FF00"/>
                </a:solidFill>
              </a:rPr>
              <a:t>I</a:t>
            </a:r>
            <a:r>
              <a:rPr lang="en-US" b="1" dirty="0" smtClean="0">
                <a:solidFill>
                  <a:srgbClr val="00FF00"/>
                </a:solidFill>
              </a:rPr>
              <a:t>ntense</a:t>
            </a:r>
            <a:r>
              <a:rPr lang="en-US" b="1" dirty="0">
                <a:solidFill>
                  <a:srgbClr val="00FF00"/>
                </a:solidFill>
              </a:rPr>
              <a:t>, vehement, fervid, impassioned, passionate, zealous</a:t>
            </a:r>
            <a:endParaRPr lang="en-US" dirty="0">
              <a:solidFill>
                <a:srgbClr val="00FF00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What words mean the opposite of fervent (antonyms)?</a:t>
            </a:r>
          </a:p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ispirited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uncaring, unenthusiastic, unexcited, impassive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3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Monday, February 27</a:t>
            </a:r>
            <a:r>
              <a:rPr lang="en-US" sz="36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3600" b="1" dirty="0" smtClean="0">
                <a:solidFill>
                  <a:srgbClr val="FFFF00"/>
                </a:solidFill>
              </a:rPr>
              <a:t> – 3</a:t>
            </a:r>
            <a:r>
              <a:rPr lang="en-US" sz="3600" b="1" baseline="30000" dirty="0" smtClean="0">
                <a:solidFill>
                  <a:srgbClr val="FFFF00"/>
                </a:solidFill>
              </a:rPr>
              <a:t>rd</a:t>
            </a:r>
            <a:r>
              <a:rPr lang="en-US" sz="3600" b="1" dirty="0" smtClean="0">
                <a:solidFill>
                  <a:srgbClr val="FFFF00"/>
                </a:solidFill>
              </a:rPr>
              <a:t> Block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Can you use the word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fervent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to describe the picture?</a:t>
            </a:r>
          </a:p>
          <a:p>
            <a:r>
              <a:rPr lang="en-US" u="sng" dirty="0" smtClean="0">
                <a:solidFill>
                  <a:srgbClr val="00FF00"/>
                </a:solidFill>
              </a:rPr>
              <a:t>Example</a:t>
            </a:r>
            <a:r>
              <a:rPr lang="en-US" dirty="0" smtClean="0">
                <a:solidFill>
                  <a:srgbClr val="00FF00"/>
                </a:solidFill>
              </a:rPr>
              <a:t>: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Fervent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00FF00"/>
                </a:solidFill>
              </a:rPr>
              <a:t>in her desire to win, Anya gave every ounce of her focus to returning her opponent’s commanding serve.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Now try writing your own sentence using the word fervent in a manner that illustrates your understanding of the word.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395424" cy="298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7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Monday, February 27</a:t>
            </a:r>
            <a:r>
              <a:rPr lang="en-US" sz="36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3600" b="1" dirty="0" smtClean="0">
                <a:solidFill>
                  <a:srgbClr val="FFFF00"/>
                </a:solidFill>
              </a:rPr>
              <a:t> – 4</a:t>
            </a:r>
            <a:r>
              <a:rPr lang="en-US" sz="36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3600" b="1" dirty="0" smtClean="0">
                <a:solidFill>
                  <a:srgbClr val="FFFF00"/>
                </a:solidFill>
              </a:rPr>
              <a:t> Block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74611"/>
            <a:ext cx="4038600" cy="2209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Use the word fervent to write a caption for the cartoon below.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Complete the following analogy:</a:t>
            </a:r>
          </a:p>
          <a:p>
            <a:endParaRPr lang="en-US" dirty="0">
              <a:solidFill>
                <a:srgbClr val="00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C66FF"/>
                </a:solidFill>
              </a:rPr>
              <a:t>Fervent is to ecstatic, as weary is to ____.</a:t>
            </a:r>
          </a:p>
          <a:p>
            <a:pPr marL="0" indent="0">
              <a:buNone/>
            </a:pPr>
            <a:endParaRPr lang="en-US" dirty="0">
              <a:solidFill>
                <a:srgbClr val="00FFFF"/>
              </a:solidFill>
            </a:endParaRPr>
          </a:p>
          <a:p>
            <a:r>
              <a:rPr lang="en-US" dirty="0" smtClean="0">
                <a:solidFill>
                  <a:srgbClr val="00FF00"/>
                </a:solidFill>
              </a:rPr>
              <a:t>Exhausted, spent, wiped, etc. {synonyms}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1"/>
            <a:ext cx="3853596" cy="326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1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Tuesday, February 28</a:t>
            </a:r>
            <a:r>
              <a:rPr lang="en-US" sz="40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1</a:t>
            </a:r>
            <a:r>
              <a:rPr lang="en-US" sz="40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Block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>
                <a:solidFill>
                  <a:schemeClr val="bg1"/>
                </a:solidFill>
              </a:rPr>
              <a:t>What do you think the word </a:t>
            </a:r>
            <a:r>
              <a:rPr lang="en-US" sz="5100" dirty="0" smtClean="0">
                <a:solidFill>
                  <a:schemeClr val="bg1"/>
                </a:solidFill>
                <a:hlinkClick r:id="rId3"/>
              </a:rPr>
              <a:t>discordant</a:t>
            </a:r>
            <a:r>
              <a:rPr lang="en-US" sz="5100" dirty="0" smtClean="0">
                <a:solidFill>
                  <a:schemeClr val="bg1"/>
                </a:solidFill>
              </a:rPr>
              <a:t>  </a:t>
            </a:r>
            <a:r>
              <a:rPr lang="en-US" sz="4400" dirty="0">
                <a:solidFill>
                  <a:srgbClr val="FFFF00"/>
                </a:solidFill>
              </a:rPr>
              <a:t>[dis-</a:t>
            </a:r>
            <a:r>
              <a:rPr lang="en-US" sz="4400" b="1" dirty="0" err="1">
                <a:solidFill>
                  <a:srgbClr val="FFFF00"/>
                </a:solidFill>
              </a:rPr>
              <a:t>kawr</a:t>
            </a:r>
            <a:r>
              <a:rPr lang="en-US" sz="4400" dirty="0">
                <a:solidFill>
                  <a:srgbClr val="FFFF00"/>
                </a:solidFill>
              </a:rPr>
              <a:t>-</a:t>
            </a:r>
            <a:r>
              <a:rPr lang="en-US" sz="4400" dirty="0" err="1">
                <a:solidFill>
                  <a:srgbClr val="FFFF00"/>
                </a:solidFill>
              </a:rPr>
              <a:t>dnt</a:t>
            </a:r>
            <a:r>
              <a:rPr lang="en-US" sz="4400" dirty="0" smtClean="0">
                <a:solidFill>
                  <a:srgbClr val="FFFF00"/>
                </a:solidFill>
              </a:rPr>
              <a:t>] </a:t>
            </a:r>
            <a:r>
              <a:rPr lang="en-US" sz="5100" dirty="0" smtClean="0">
                <a:solidFill>
                  <a:schemeClr val="bg1"/>
                </a:solidFill>
              </a:rPr>
              <a:t>means?</a:t>
            </a:r>
          </a:p>
          <a:p>
            <a:r>
              <a:rPr lang="en-US" sz="5100" dirty="0" smtClean="0">
                <a:solidFill>
                  <a:schemeClr val="bg1"/>
                </a:solidFill>
              </a:rPr>
              <a:t>If discordantly is an adverb, what part of speech is discordant?</a:t>
            </a:r>
          </a:p>
          <a:p>
            <a:r>
              <a:rPr lang="en-US" sz="5100" dirty="0" smtClean="0">
                <a:solidFill>
                  <a:srgbClr val="00FF00"/>
                </a:solidFill>
              </a:rPr>
              <a:t>Adjective</a:t>
            </a:r>
          </a:p>
          <a:p>
            <a:r>
              <a:rPr lang="en-US" sz="5100" dirty="0">
                <a:solidFill>
                  <a:schemeClr val="bg1"/>
                </a:solidFill>
              </a:rPr>
              <a:t>From the Latin </a:t>
            </a:r>
            <a:r>
              <a:rPr lang="en-US" sz="5100" b="1" dirty="0">
                <a:solidFill>
                  <a:srgbClr val="FFC000"/>
                </a:solidFill>
              </a:rPr>
              <a:t>dis-</a:t>
            </a:r>
            <a:r>
              <a:rPr lang="en-US" sz="5100" dirty="0">
                <a:solidFill>
                  <a:schemeClr val="bg1"/>
                </a:solidFill>
              </a:rPr>
              <a:t> (</a:t>
            </a:r>
            <a:r>
              <a:rPr lang="en-US" sz="5100" i="1" dirty="0">
                <a:solidFill>
                  <a:schemeClr val="bg1"/>
                </a:solidFill>
              </a:rPr>
              <a:t>apart</a:t>
            </a:r>
            <a:r>
              <a:rPr lang="en-US" sz="5100" dirty="0">
                <a:solidFill>
                  <a:schemeClr val="bg1"/>
                </a:solidFill>
              </a:rPr>
              <a:t>) + </a:t>
            </a:r>
            <a:r>
              <a:rPr lang="en-US" sz="5100" b="1" dirty="0" err="1">
                <a:solidFill>
                  <a:srgbClr val="FFC000"/>
                </a:solidFill>
              </a:rPr>
              <a:t>cor</a:t>
            </a:r>
            <a:r>
              <a:rPr lang="en-US" sz="5100" dirty="0">
                <a:solidFill>
                  <a:srgbClr val="FFC000"/>
                </a:solidFill>
              </a:rPr>
              <a:t> </a:t>
            </a:r>
            <a:r>
              <a:rPr lang="en-US" sz="5100" dirty="0">
                <a:solidFill>
                  <a:schemeClr val="bg1"/>
                </a:solidFill>
              </a:rPr>
              <a:t>(</a:t>
            </a:r>
            <a:r>
              <a:rPr lang="en-US" sz="5100" i="1" dirty="0">
                <a:solidFill>
                  <a:schemeClr val="bg1"/>
                </a:solidFill>
              </a:rPr>
              <a:t>heart</a:t>
            </a:r>
            <a:r>
              <a:rPr lang="en-US" sz="5100" dirty="0">
                <a:solidFill>
                  <a:schemeClr val="bg1"/>
                </a:solidFill>
              </a:rPr>
              <a:t>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038600"/>
            <a:ext cx="4038600" cy="19351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“The </a:t>
            </a:r>
            <a:r>
              <a:rPr lang="en-US" dirty="0">
                <a:solidFill>
                  <a:schemeClr val="bg1"/>
                </a:solidFill>
              </a:rPr>
              <a:t>sterile, arid environment created by truly jarring and discordant signage and gargantuan billboards is a turnoff. </a:t>
            </a:r>
            <a:r>
              <a:rPr lang="en-US" dirty="0" smtClean="0">
                <a:solidFill>
                  <a:schemeClr val="bg1"/>
                </a:solidFill>
              </a:rPr>
              <a:t>“   </a:t>
            </a:r>
            <a:r>
              <a:rPr lang="en-US" dirty="0" smtClean="0">
                <a:solidFill>
                  <a:srgbClr val="00FFFF"/>
                </a:solidFill>
              </a:rPr>
              <a:t>--- Jonathan Katz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762500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248569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8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Tuesday, February 28</a:t>
            </a:r>
            <a:r>
              <a:rPr lang="en-US" sz="40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2</a:t>
            </a:r>
            <a:r>
              <a:rPr lang="en-US" sz="40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Block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FFFF"/>
                </a:solidFill>
              </a:rPr>
              <a:t>D</a:t>
            </a:r>
            <a:r>
              <a:rPr lang="en-US" b="1" dirty="0" smtClean="0">
                <a:solidFill>
                  <a:srgbClr val="00FFFF"/>
                </a:solidFill>
              </a:rPr>
              <a:t>iscordant 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>
                <a:solidFill>
                  <a:srgbClr val="00FFFF"/>
                </a:solidFill>
              </a:rPr>
              <a:t>– </a:t>
            </a:r>
            <a:r>
              <a:rPr lang="en-US" dirty="0" smtClean="0">
                <a:solidFill>
                  <a:srgbClr val="00FFFF"/>
                </a:solidFill>
              </a:rPr>
              <a:t>adjective. Lacking </a:t>
            </a:r>
            <a:r>
              <a:rPr lang="en-US" dirty="0">
                <a:solidFill>
                  <a:srgbClr val="00FFFF"/>
                </a:solidFill>
              </a:rPr>
              <a:t>harmony or </a:t>
            </a:r>
            <a:r>
              <a:rPr lang="en-US" dirty="0" smtClean="0">
                <a:solidFill>
                  <a:srgbClr val="00FFFF"/>
                </a:solidFill>
              </a:rPr>
              <a:t>agreement</a:t>
            </a:r>
            <a:endParaRPr lang="en-US" dirty="0">
              <a:solidFill>
                <a:srgbClr val="00FFFF"/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other words mean the same thing as discordant (synonyms)?</a:t>
            </a:r>
          </a:p>
          <a:p>
            <a:r>
              <a:rPr lang="en-US" dirty="0">
                <a:solidFill>
                  <a:srgbClr val="00FF00"/>
                </a:solidFill>
              </a:rPr>
              <a:t>C</a:t>
            </a:r>
            <a:r>
              <a:rPr lang="en-US" dirty="0" smtClean="0">
                <a:solidFill>
                  <a:srgbClr val="00FF00"/>
                </a:solidFill>
              </a:rPr>
              <a:t>acophonous</a:t>
            </a:r>
            <a:r>
              <a:rPr lang="en-US" dirty="0">
                <a:solidFill>
                  <a:srgbClr val="00FF00"/>
                </a:solidFill>
              </a:rPr>
              <a:t>, antagonistic, contrary, divergent, inharmonious</a:t>
            </a:r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words mean the opposite of discordant (antonyms)?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greeable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concordant, harmonious, cooperating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>
              <a:solidFill>
                <a:srgbClr val="00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1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Tuesday, February 28</a:t>
            </a:r>
            <a:r>
              <a:rPr lang="en-US" sz="40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3</a:t>
            </a:r>
            <a:r>
              <a:rPr lang="en-US" sz="40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rd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Block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screech.mp3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1800" y="4630882"/>
            <a:ext cx="609600" cy="6096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981200"/>
            <a:ext cx="4381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219200"/>
            <a:ext cx="411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Can you use the word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discordant</a:t>
            </a:r>
            <a:r>
              <a:rPr lang="en-US" sz="2400" dirty="0" smtClean="0">
                <a:solidFill>
                  <a:schemeClr val="bg1"/>
                </a:solidFill>
              </a:rPr>
              <a:t> to describe the sound or image to the right?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u="sng" dirty="0" smtClean="0">
                <a:solidFill>
                  <a:srgbClr val="FFC000"/>
                </a:solidFill>
              </a:rPr>
              <a:t>Example</a:t>
            </a:r>
            <a:r>
              <a:rPr lang="en-US" sz="2400" dirty="0" smtClean="0">
                <a:solidFill>
                  <a:srgbClr val="FFC000"/>
                </a:solidFill>
              </a:rPr>
              <a:t>:  The </a:t>
            </a:r>
            <a:r>
              <a:rPr lang="en-US" sz="2400" dirty="0" smtClean="0">
                <a:solidFill>
                  <a:srgbClr val="00FFFF"/>
                </a:solidFill>
              </a:rPr>
              <a:t>discordant</a:t>
            </a:r>
            <a:r>
              <a:rPr lang="en-US" sz="2400" dirty="0" smtClean="0">
                <a:solidFill>
                  <a:srgbClr val="FFC000"/>
                </a:solidFill>
              </a:rPr>
              <a:t> sound of screeching breaks echoed in her head, constantly reminding her of the trauma of her accident.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Now try writing your own sentence using the term discordant.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40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Tuesday, February 28</a:t>
            </a:r>
            <a:r>
              <a:rPr lang="en-US" sz="40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4</a:t>
            </a:r>
            <a:r>
              <a:rPr lang="en-US" sz="40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Block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image comes to mind when you think of the word discordant?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70818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Complete the following analogy:</a:t>
            </a:r>
          </a:p>
          <a:p>
            <a:endParaRPr lang="en-US" dirty="0">
              <a:solidFill>
                <a:srgbClr val="00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Discordant is to agreeing, as rigid is to _____. </a:t>
            </a:r>
          </a:p>
          <a:p>
            <a:pPr marL="0" indent="0">
              <a:buNone/>
            </a:pPr>
            <a:endParaRPr lang="en-US" dirty="0">
              <a:solidFill>
                <a:srgbClr val="00FFFF"/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Soft, flexible, lenient, etc. [Antonyms]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505200"/>
            <a:ext cx="4538320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31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99ee053a-4197-41c1-8342-6230aecbda90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CS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121380-5D4B-4F19-8B82-79DE0F15A3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161</TotalTime>
  <Words>1205</Words>
  <Application>Microsoft Office PowerPoint</Application>
  <PresentationFormat>On-screen Show (4:3)</PresentationFormat>
  <Paragraphs>116</Paragraphs>
  <Slides>21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CSC</vt:lpstr>
      <vt:lpstr>Word of the Day </vt:lpstr>
      <vt:lpstr>Monday, February 27th – 1st Block</vt:lpstr>
      <vt:lpstr>Monday, February 27th – 2nd Block</vt:lpstr>
      <vt:lpstr>Monday, February 27th – 3rd Block</vt:lpstr>
      <vt:lpstr>Monday, February 27th – 4th Block</vt:lpstr>
      <vt:lpstr>Tuesday, February 28th – 1st Block</vt:lpstr>
      <vt:lpstr>Tuesday, February 28th – 2nd Block</vt:lpstr>
      <vt:lpstr>Tuesday, February 28th – 3rd Block</vt:lpstr>
      <vt:lpstr>Tuesday, February 28th – 4th Block</vt:lpstr>
      <vt:lpstr>Wednesday, February 29th – 1st Block</vt:lpstr>
      <vt:lpstr>Wednesday, February 29th – 2nd Block</vt:lpstr>
      <vt:lpstr>Wednesday, February 29th – 3rd Block</vt:lpstr>
      <vt:lpstr>Wednesday, February 29th – 4th Block</vt:lpstr>
      <vt:lpstr>Thursday, March 1st – 1st Block</vt:lpstr>
      <vt:lpstr>Thursday, March 1st – 2nd Block</vt:lpstr>
      <vt:lpstr>Thursday, March 1st – 3rd Block</vt:lpstr>
      <vt:lpstr>Thursday, March 1st – 4th Block</vt:lpstr>
      <vt:lpstr>Friday, March 2nd – 1st Block</vt:lpstr>
      <vt:lpstr>Friday, March 2nd – 2nd Block</vt:lpstr>
      <vt:lpstr>Friday, March 2nd – 3rd Block</vt:lpstr>
      <vt:lpstr>Friday, March 2nd – 4th Block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of the Day</dc:title>
  <dc:creator>cit-sysop</dc:creator>
  <cp:lastModifiedBy>cit-sysop</cp:lastModifiedBy>
  <cp:revision>15</cp:revision>
  <dcterms:created xsi:type="dcterms:W3CDTF">2012-02-26T16:02:48Z</dcterms:created>
  <dcterms:modified xsi:type="dcterms:W3CDTF">2012-02-27T13:01:53Z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TC300082109990</vt:lpwstr>
  </property>
</Properties>
</file>