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6" r:id="rId2"/>
    <p:sldId id="293" r:id="rId3"/>
    <p:sldId id="279" r:id="rId4"/>
    <p:sldId id="280" r:id="rId5"/>
    <p:sldId id="281" r:id="rId6"/>
    <p:sldId id="282" r:id="rId7"/>
    <p:sldId id="285" r:id="rId8"/>
    <p:sldId id="286" r:id="rId9"/>
    <p:sldId id="287" r:id="rId10"/>
    <p:sldId id="288" r:id="rId11"/>
    <p:sldId id="289" r:id="rId12"/>
    <p:sldId id="290" r:id="rId13"/>
    <p:sldId id="291" r:id="rId14"/>
    <p:sldId id="292" r:id="rId15"/>
    <p:sldId id="294" r:id="rId16"/>
    <p:sldId id="295" r:id="rId17"/>
    <p:sldId id="296" r:id="rId18"/>
    <p:sldId id="297" r:id="rId19"/>
    <p:sldId id="284" r:id="rId20"/>
  </p:sldIdLst>
  <p:sldSz cx="9144000" cy="6858000" type="screen4x3"/>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7" d="100"/>
          <a:sy n="87" d="100"/>
        </p:scale>
        <p:origin x="-72"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5CD625-69EB-4D15-A46E-EF254F77F4B2}" type="datetimeFigureOut">
              <a:rPr lang="en-US" smtClean="0"/>
              <a:t>2/21/2012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093B08-572C-4240-9D76-B5E3F41BC965}" type="slidenum">
              <a:rPr lang="en-US" smtClean="0"/>
              <a:t>‹#›</a:t>
            </a:fld>
            <a:endParaRPr lang="en-US"/>
          </a:p>
        </p:txBody>
      </p:sp>
    </p:spTree>
    <p:extLst>
      <p:ext uri="{BB962C8B-B14F-4D97-AF65-F5344CB8AC3E}">
        <p14:creationId xmlns:p14="http://schemas.microsoft.com/office/powerpoint/2010/main" val="1882659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93B08-572C-4240-9D76-B5E3F41BC965}" type="slidenum">
              <a:rPr lang="en-US" smtClean="0"/>
              <a:t>4</a:t>
            </a:fld>
            <a:endParaRPr lang="en-US"/>
          </a:p>
        </p:txBody>
      </p:sp>
    </p:spTree>
    <p:extLst>
      <p:ext uri="{BB962C8B-B14F-4D97-AF65-F5344CB8AC3E}">
        <p14:creationId xmlns:p14="http://schemas.microsoft.com/office/powerpoint/2010/main" val="2803700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93B08-572C-4240-9D76-B5E3F41BC965}" type="slidenum">
              <a:rPr lang="en-US" smtClean="0"/>
              <a:t>8</a:t>
            </a:fld>
            <a:endParaRPr lang="en-US"/>
          </a:p>
        </p:txBody>
      </p:sp>
    </p:spTree>
    <p:extLst>
      <p:ext uri="{BB962C8B-B14F-4D97-AF65-F5344CB8AC3E}">
        <p14:creationId xmlns:p14="http://schemas.microsoft.com/office/powerpoint/2010/main" val="2803700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93B08-572C-4240-9D76-B5E3F41BC965}" type="slidenum">
              <a:rPr lang="en-US" smtClean="0"/>
              <a:t>12</a:t>
            </a:fld>
            <a:endParaRPr lang="en-US"/>
          </a:p>
        </p:txBody>
      </p:sp>
    </p:spTree>
    <p:extLst>
      <p:ext uri="{BB962C8B-B14F-4D97-AF65-F5344CB8AC3E}">
        <p14:creationId xmlns:p14="http://schemas.microsoft.com/office/powerpoint/2010/main" val="2803700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93B08-572C-4240-9D76-B5E3F41BC965}" type="slidenum">
              <a:rPr lang="en-US" smtClean="0"/>
              <a:t>16</a:t>
            </a:fld>
            <a:endParaRPr lang="en-US"/>
          </a:p>
        </p:txBody>
      </p:sp>
    </p:spTree>
    <p:extLst>
      <p:ext uri="{BB962C8B-B14F-4D97-AF65-F5344CB8AC3E}">
        <p14:creationId xmlns:p14="http://schemas.microsoft.com/office/powerpoint/2010/main" val="2803700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5C518515-C1C1-42EF-A8E2-052F68F6A74A}" type="datetimeFigureOut">
              <a:rPr lang="en-US" smtClean="0"/>
              <a:t>2/21/2012</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E5579901-1DBC-410F-80C3-891638D5A37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518515-C1C1-42EF-A8E2-052F68F6A74A}" type="datetimeFigureOut">
              <a:rPr lang="en-US" smtClean="0"/>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79901-1DBC-410F-80C3-891638D5A37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518515-C1C1-42EF-A8E2-052F68F6A74A}" type="datetimeFigureOut">
              <a:rPr lang="en-US" smtClean="0"/>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79901-1DBC-410F-80C3-891638D5A37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C518515-C1C1-42EF-A8E2-052F68F6A74A}" type="datetimeFigureOut">
              <a:rPr lang="en-US" smtClean="0"/>
              <a:t>2/21/2012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E5579901-1DBC-410F-80C3-891638D5A37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5C518515-C1C1-42EF-A8E2-052F68F6A74A}" type="datetimeFigureOut">
              <a:rPr lang="en-US" smtClean="0"/>
              <a:t>2/21/2012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E5579901-1DBC-410F-80C3-891638D5A372}"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5C518515-C1C1-42EF-A8E2-052F68F6A74A}" type="datetimeFigureOut">
              <a:rPr lang="en-US" smtClean="0"/>
              <a:t>2/21/2012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E5579901-1DBC-410F-80C3-891638D5A37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5C518515-C1C1-42EF-A8E2-052F68F6A74A}" type="datetimeFigureOut">
              <a:rPr lang="en-US" smtClean="0"/>
              <a:t>2/21/2012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E5579901-1DBC-410F-80C3-891638D5A372}"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C518515-C1C1-42EF-A8E2-052F68F6A74A}" type="datetimeFigureOut">
              <a:rPr lang="en-US" smtClean="0"/>
              <a:t>2/21/2012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79901-1DBC-410F-80C3-891638D5A37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C518515-C1C1-42EF-A8E2-052F68F6A74A}" type="datetimeFigureOut">
              <a:rPr lang="en-US" smtClean="0"/>
              <a:t>2/21/2012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79901-1DBC-410F-80C3-891638D5A37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C518515-C1C1-42EF-A8E2-052F68F6A74A}" type="datetimeFigureOut">
              <a:rPr lang="en-US" smtClean="0"/>
              <a:t>2/21/2012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79901-1DBC-410F-80C3-891638D5A37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5C518515-C1C1-42EF-A8E2-052F68F6A74A}" type="datetimeFigureOut">
              <a:rPr lang="en-US" smtClean="0"/>
              <a:t>2/21/2012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E5579901-1DBC-410F-80C3-891638D5A372}"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C518515-C1C1-42EF-A8E2-052F68F6A74A}" type="datetimeFigureOut">
              <a:rPr lang="en-US" smtClean="0"/>
              <a:t>2/21/2012</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5579901-1DBC-410F-80C3-891638D5A372}"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12.xml"/><Relationship Id="rId6" Type="http://schemas.openxmlformats.org/officeDocument/2006/relationships/image" Target="../media/image14.png"/><Relationship Id="rId5" Type="http://schemas.openxmlformats.org/officeDocument/2006/relationships/hyperlink" Target="http://howjsay.com/index.php?word=effervescent" TargetMode="Externa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hyperlink" Target="http://howjsay.com/index.php?word=fanatical" TargetMode="Externa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hyperlink" Target="http://www.senate.gov/artandhistory/history/minute/Washingtons_Farewell_Address.htm" TargetMode="Externa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hyperlink" Target="http://americanhistory.about.com/od/holidays/tp/presidents_day.htm" TargetMode="External"/><Relationship Id="rId4" Type="http://schemas.openxmlformats.org/officeDocument/2006/relationships/hyperlink" Target="http://en.wikipedia.org/wiki/Presidents_Day_(United_State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howjsay.com/index.php?word=avid" TargetMode="Externa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hyperlink" Target="http://howjsay.com/index.php?word=ebullient" TargetMode="Externa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ctrTitle"/>
          </p:nvPr>
        </p:nvSpPr>
        <p:spPr>
          <a:xfrm>
            <a:off x="1502229" y="304800"/>
            <a:ext cx="6777318" cy="1355463"/>
          </a:xfrm>
        </p:spPr>
        <p:txBody>
          <a:bodyPr>
            <a:normAutofit fontScale="90000"/>
          </a:bodyPr>
          <a:lstStyle/>
          <a:p>
            <a:r>
              <a:rPr lang="en-US" sz="6600" dirty="0" smtClean="0">
                <a:solidFill>
                  <a:srgbClr val="00B0F0"/>
                </a:solidFill>
              </a:rPr>
              <a:t>Word of the Day</a:t>
            </a:r>
            <a:endParaRPr lang="en-US" sz="6600" dirty="0">
              <a:solidFill>
                <a:srgbClr val="00B0F0"/>
              </a:solidFill>
            </a:endParaRPr>
          </a:p>
        </p:txBody>
      </p:sp>
      <p:sp>
        <p:nvSpPr>
          <p:cNvPr id="8" name="Subtitle 7"/>
          <p:cNvSpPr>
            <a:spLocks noGrp="1"/>
          </p:cNvSpPr>
          <p:nvPr>
            <p:ph type="subTitle" idx="1"/>
          </p:nvPr>
        </p:nvSpPr>
        <p:spPr>
          <a:xfrm>
            <a:off x="76201" y="3692128"/>
            <a:ext cx="5248274" cy="1718072"/>
          </a:xfrm>
        </p:spPr>
        <p:txBody>
          <a:bodyPr>
            <a:normAutofit lnSpcReduction="10000"/>
          </a:bodyPr>
          <a:lstStyle/>
          <a:p>
            <a:pPr algn="ctr"/>
            <a:r>
              <a:rPr lang="en-US" sz="3600" b="1" dirty="0" smtClean="0">
                <a:solidFill>
                  <a:srgbClr val="C00000"/>
                </a:solidFill>
              </a:rPr>
              <a:t>Tuesday, February 21</a:t>
            </a:r>
            <a:r>
              <a:rPr lang="en-US" sz="3600" b="1" baseline="30000" dirty="0" smtClean="0">
                <a:solidFill>
                  <a:srgbClr val="C00000"/>
                </a:solidFill>
              </a:rPr>
              <a:t>st</a:t>
            </a:r>
            <a:r>
              <a:rPr lang="en-US" sz="3600" b="1" dirty="0" smtClean="0">
                <a:solidFill>
                  <a:srgbClr val="C00000"/>
                </a:solidFill>
              </a:rPr>
              <a:t> through </a:t>
            </a:r>
          </a:p>
          <a:p>
            <a:pPr algn="ctr"/>
            <a:r>
              <a:rPr lang="en-US" sz="3600" b="1" dirty="0" smtClean="0">
                <a:solidFill>
                  <a:srgbClr val="C00000"/>
                </a:solidFill>
              </a:rPr>
              <a:t>Friday, February 24</a:t>
            </a:r>
            <a:r>
              <a:rPr lang="en-US" sz="3600" b="1" baseline="30000" dirty="0" smtClean="0">
                <a:solidFill>
                  <a:srgbClr val="C00000"/>
                </a:solidFill>
              </a:rPr>
              <a:t>th</a:t>
            </a:r>
            <a:endParaRPr lang="en-US" sz="3600" b="1" dirty="0">
              <a:solidFill>
                <a:srgbClr val="C0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4144" y="1682821"/>
            <a:ext cx="3732120" cy="3197491"/>
          </a:xfrm>
          <a:prstGeom prst="rect">
            <a:avLst/>
          </a:prstGeom>
        </p:spPr>
      </p:pic>
      <p:sp>
        <p:nvSpPr>
          <p:cNvPr id="3" name="Oval Callout 2"/>
          <p:cNvSpPr/>
          <p:nvPr/>
        </p:nvSpPr>
        <p:spPr>
          <a:xfrm>
            <a:off x="609600" y="2325078"/>
            <a:ext cx="4476750" cy="1371600"/>
          </a:xfrm>
          <a:prstGeom prst="wedgeEllipseCallout">
            <a:avLst>
              <a:gd name="adj1" fmla="val 76543"/>
              <a:gd name="adj2" fmla="val 230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0600" y="2549213"/>
            <a:ext cx="3962400" cy="923330"/>
          </a:xfrm>
          <a:prstGeom prst="rect">
            <a:avLst/>
          </a:prstGeom>
        </p:spPr>
        <p:txBody>
          <a:bodyPr wrap="square">
            <a:spAutoFit/>
          </a:bodyPr>
          <a:lstStyle/>
          <a:p>
            <a:pPr algn="ctr"/>
            <a:r>
              <a:rPr lang="en-US" b="1" dirty="0" smtClean="0">
                <a:solidFill>
                  <a:schemeClr val="bg1"/>
                </a:solidFill>
                <a:latin typeface="Arial" pitchFamily="34" charset="0"/>
                <a:cs typeface="Arial" pitchFamily="34" charset="0"/>
              </a:rPr>
              <a:t>Reading opens up the whole </a:t>
            </a:r>
          </a:p>
          <a:p>
            <a:pPr algn="ctr"/>
            <a:r>
              <a:rPr lang="en-US" b="1" dirty="0" smtClean="0">
                <a:solidFill>
                  <a:schemeClr val="bg1"/>
                </a:solidFill>
                <a:latin typeface="Arial" pitchFamily="34" charset="0"/>
                <a:cs typeface="Arial" pitchFamily="34" charset="0"/>
              </a:rPr>
              <a:t>world to me.  It’s better than </a:t>
            </a:r>
          </a:p>
          <a:p>
            <a:pPr algn="ctr"/>
            <a:r>
              <a:rPr lang="en-US" b="1" dirty="0" smtClean="0">
                <a:solidFill>
                  <a:schemeClr val="bg1"/>
                </a:solidFill>
                <a:latin typeface="Arial" pitchFamily="34" charset="0"/>
                <a:cs typeface="Arial" pitchFamily="34" charset="0"/>
              </a:rPr>
              <a:t>tapioca pudding! </a:t>
            </a:r>
            <a:endParaRPr lang="en-US" dirty="0"/>
          </a:p>
        </p:txBody>
      </p:sp>
    </p:spTree>
    <p:custDataLst>
      <p:tags r:id="rId1"/>
    </p:custDataLst>
    <p:extLst>
      <p:ext uri="{BB962C8B-B14F-4D97-AF65-F5344CB8AC3E}">
        <p14:creationId xmlns:p14="http://schemas.microsoft.com/office/powerpoint/2010/main" val="3608018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56263" cy="990600"/>
          </a:xfrm>
        </p:spPr>
        <p:txBody>
          <a:bodyPr>
            <a:normAutofit fontScale="90000"/>
          </a:bodyPr>
          <a:lstStyle/>
          <a:p>
            <a:r>
              <a:rPr lang="en-US" dirty="0" err="1" smtClean="0"/>
              <a:t>wednesday</a:t>
            </a:r>
            <a:r>
              <a:rPr lang="en-US" dirty="0" smtClean="0"/>
              <a:t>, February 22</a:t>
            </a:r>
            <a:r>
              <a:rPr lang="en-US" baseline="30000" dirty="0" smtClean="0"/>
              <a:t>nd</a:t>
            </a:r>
            <a:r>
              <a:rPr lang="en-US" dirty="0" smtClean="0"/>
              <a:t> – 4</a:t>
            </a:r>
            <a:r>
              <a:rPr lang="en-US" baseline="30000" dirty="0" smtClean="0"/>
              <a:t>th</a:t>
            </a:r>
            <a:r>
              <a:rPr lang="en-US" dirty="0" smtClean="0"/>
              <a:t> Block</a:t>
            </a:r>
            <a:endParaRPr lang="en-US" sz="3600" dirty="0"/>
          </a:p>
        </p:txBody>
      </p:sp>
      <p:sp>
        <p:nvSpPr>
          <p:cNvPr id="3" name="Content Placeholder 2"/>
          <p:cNvSpPr>
            <a:spLocks noGrp="1"/>
          </p:cNvSpPr>
          <p:nvPr>
            <p:ph sz="half" idx="1"/>
          </p:nvPr>
        </p:nvSpPr>
        <p:spPr>
          <a:xfrm>
            <a:off x="152400" y="1447800"/>
            <a:ext cx="4572000" cy="1569720"/>
          </a:xfrm>
        </p:spPr>
        <p:txBody>
          <a:bodyPr>
            <a:normAutofit fontScale="92500"/>
          </a:bodyPr>
          <a:lstStyle/>
          <a:p>
            <a:r>
              <a:rPr lang="en-US" dirty="0" smtClean="0"/>
              <a:t>Which character can best be described as </a:t>
            </a:r>
            <a:r>
              <a:rPr lang="en-US" b="1" dirty="0" smtClean="0"/>
              <a:t>ebullient</a:t>
            </a:r>
            <a:r>
              <a:rPr lang="en-US" dirty="0" smtClean="0"/>
              <a:t>?  </a:t>
            </a:r>
            <a:endParaRPr lang="en-US" dirty="0"/>
          </a:p>
        </p:txBody>
      </p:sp>
      <p:sp>
        <p:nvSpPr>
          <p:cNvPr id="4" name="Content Placeholder 3"/>
          <p:cNvSpPr>
            <a:spLocks noGrp="1"/>
          </p:cNvSpPr>
          <p:nvPr>
            <p:ph sz="half" idx="2"/>
          </p:nvPr>
        </p:nvSpPr>
        <p:spPr>
          <a:xfrm>
            <a:off x="4724400" y="1600200"/>
            <a:ext cx="4194049" cy="3877056"/>
          </a:xfrm>
        </p:spPr>
        <p:txBody>
          <a:bodyPr>
            <a:normAutofit fontScale="92500"/>
          </a:bodyPr>
          <a:lstStyle/>
          <a:p>
            <a:r>
              <a:rPr lang="en-US" dirty="0" smtClean="0"/>
              <a:t>Complete the analogy:</a:t>
            </a:r>
          </a:p>
          <a:p>
            <a:endParaRPr lang="en-US" dirty="0"/>
          </a:p>
          <a:p>
            <a:r>
              <a:rPr lang="en-US" b="1" dirty="0" smtClean="0">
                <a:solidFill>
                  <a:srgbClr val="FF0000"/>
                </a:solidFill>
              </a:rPr>
              <a:t>Ebullient is to apathetic, as mellifluous is to ____.</a:t>
            </a:r>
          </a:p>
          <a:p>
            <a:endParaRPr lang="en-US" dirty="0"/>
          </a:p>
          <a:p>
            <a:r>
              <a:rPr lang="en-US" b="1" dirty="0">
                <a:solidFill>
                  <a:srgbClr val="7030A0"/>
                </a:solidFill>
              </a:rPr>
              <a:t>Cacophonous</a:t>
            </a:r>
            <a:r>
              <a:rPr lang="en-US" b="1" dirty="0" smtClean="0">
                <a:solidFill>
                  <a:srgbClr val="7030A0"/>
                </a:solidFill>
              </a:rPr>
              <a:t>, dissonant, discordant, inharmonious, etc.</a:t>
            </a:r>
            <a:r>
              <a:rPr lang="en-US" b="1" dirty="0">
                <a:solidFill>
                  <a:srgbClr val="7030A0"/>
                </a:solidFill>
              </a:rPr>
              <a:t> </a:t>
            </a:r>
            <a:r>
              <a:rPr lang="en-US" b="1" dirty="0" smtClean="0">
                <a:solidFill>
                  <a:srgbClr val="7030A0"/>
                </a:solidFill>
              </a:rPr>
              <a:t> [Antonyms]</a:t>
            </a:r>
          </a:p>
        </p:txBody>
      </p:sp>
      <p:pic>
        <p:nvPicPr>
          <p:cNvPr id="3074" name="Picture 2" descr="http://2.images.theweek.com/img/dir_0066/33011_article_main/nickelodeons-spongebob-squarepants-may-look-innocent-enough-but-the-underwater-character-seems-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2743200"/>
            <a:ext cx="2390155" cy="299765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4.bp.blogspot.com/-aL2Ap0Tv95g/Txu2J0KyP2I/AAAAAAAACks/02nCXoo1bBQ/s1600/grum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666999"/>
            <a:ext cx="1754188" cy="30956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5909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err="1" smtClean="0"/>
              <a:t>thursday</a:t>
            </a:r>
            <a:r>
              <a:rPr lang="en-US" sz="3600" dirty="0" smtClean="0"/>
              <a:t>, </a:t>
            </a:r>
            <a:r>
              <a:rPr lang="en-US" dirty="0" smtClean="0"/>
              <a:t>February 23</a:t>
            </a:r>
            <a:r>
              <a:rPr lang="en-US" baseline="30000" dirty="0" smtClean="0"/>
              <a:t>rd</a:t>
            </a:r>
            <a:r>
              <a:rPr lang="en-US" dirty="0" smtClean="0"/>
              <a:t> </a:t>
            </a:r>
            <a:r>
              <a:rPr lang="en-US" sz="3600" dirty="0" smtClean="0"/>
              <a:t>- 1</a:t>
            </a:r>
            <a:r>
              <a:rPr lang="en-US" sz="3600" baseline="30000" dirty="0" smtClean="0"/>
              <a:t>st</a:t>
            </a:r>
            <a:r>
              <a:rPr lang="en-US" sz="3600" dirty="0" smtClean="0"/>
              <a:t> Block</a:t>
            </a:r>
            <a:endParaRPr lang="en-US" sz="3600" dirty="0"/>
          </a:p>
        </p:txBody>
      </p:sp>
      <p:sp>
        <p:nvSpPr>
          <p:cNvPr id="3" name="Content Placeholder 2"/>
          <p:cNvSpPr>
            <a:spLocks noGrp="1"/>
          </p:cNvSpPr>
          <p:nvPr>
            <p:ph sz="half" idx="1"/>
          </p:nvPr>
        </p:nvSpPr>
        <p:spPr>
          <a:xfrm>
            <a:off x="152400" y="1600200"/>
            <a:ext cx="4191000" cy="4724400"/>
          </a:xfrm>
          <a:noFill/>
        </p:spPr>
        <p:txBody>
          <a:bodyPr>
            <a:normAutofit lnSpcReduction="10000"/>
          </a:bodyPr>
          <a:lstStyle/>
          <a:p>
            <a:r>
              <a:rPr lang="en-US" dirty="0" smtClean="0"/>
              <a:t>What is the definition of the word </a:t>
            </a:r>
            <a:r>
              <a:rPr lang="en-US" b="1" dirty="0">
                <a:hlinkClick r:id="rId5"/>
              </a:rPr>
              <a:t>effervescent </a:t>
            </a:r>
            <a:r>
              <a:rPr lang="en-US" dirty="0" smtClean="0"/>
              <a:t>[</a:t>
            </a:r>
            <a:r>
              <a:rPr lang="en-US" dirty="0" err="1"/>
              <a:t>ef-er-</a:t>
            </a:r>
            <a:r>
              <a:rPr lang="en-US" b="1" dirty="0" err="1"/>
              <a:t>ves</a:t>
            </a:r>
            <a:r>
              <a:rPr lang="en-US" dirty="0" err="1"/>
              <a:t>-uhnt</a:t>
            </a:r>
            <a:r>
              <a:rPr lang="en-US" dirty="0" smtClean="0"/>
              <a:t>]</a:t>
            </a:r>
            <a:r>
              <a:rPr lang="en-US" b="1" dirty="0" smtClean="0"/>
              <a:t>?</a:t>
            </a:r>
            <a:endParaRPr lang="en-US" dirty="0"/>
          </a:p>
          <a:p>
            <a:r>
              <a:rPr lang="en-US" dirty="0" smtClean="0"/>
              <a:t>What part of speech is effervescent?</a:t>
            </a:r>
            <a:endParaRPr lang="en-US" dirty="0"/>
          </a:p>
          <a:p>
            <a:r>
              <a:rPr lang="en-US" dirty="0"/>
              <a:t>From the Latin  </a:t>
            </a:r>
            <a:r>
              <a:rPr lang="en-US" b="1" dirty="0"/>
              <a:t>ex-</a:t>
            </a:r>
            <a:r>
              <a:rPr lang="en-US" dirty="0"/>
              <a:t> (</a:t>
            </a:r>
            <a:r>
              <a:rPr lang="en-US" i="1" dirty="0"/>
              <a:t>out</a:t>
            </a:r>
            <a:r>
              <a:rPr lang="en-US" dirty="0"/>
              <a:t>) + </a:t>
            </a:r>
            <a:r>
              <a:rPr lang="en-US" b="1" dirty="0" err="1"/>
              <a:t>fervescere</a:t>
            </a:r>
            <a:r>
              <a:rPr lang="en-US" dirty="0"/>
              <a:t> (</a:t>
            </a:r>
            <a:r>
              <a:rPr lang="en-US" i="1" dirty="0"/>
              <a:t>begin to boil</a:t>
            </a:r>
            <a:r>
              <a:rPr lang="en-US" dirty="0" smtClean="0"/>
              <a:t>) </a:t>
            </a:r>
          </a:p>
          <a:p>
            <a:r>
              <a:rPr lang="en-US" dirty="0" smtClean="0"/>
              <a:t>Other forms of the word: </a:t>
            </a:r>
            <a:r>
              <a:rPr lang="en-US" b="1" dirty="0">
                <a:solidFill>
                  <a:srgbClr val="00B050"/>
                </a:solidFill>
              </a:rPr>
              <a:t>effervescently</a:t>
            </a:r>
            <a:r>
              <a:rPr lang="en-US" dirty="0"/>
              <a:t> (adverb), </a:t>
            </a:r>
            <a:r>
              <a:rPr lang="en-US" b="1" dirty="0">
                <a:solidFill>
                  <a:srgbClr val="FF0000"/>
                </a:solidFill>
              </a:rPr>
              <a:t>effervescence</a:t>
            </a:r>
            <a:r>
              <a:rPr lang="en-US" dirty="0"/>
              <a:t>  (noun)</a:t>
            </a:r>
          </a:p>
          <a:p>
            <a:pPr marL="0" indent="0">
              <a:buNone/>
            </a:pPr>
            <a:endParaRPr lang="en-US" dirty="0"/>
          </a:p>
        </p:txBody>
      </p:sp>
      <p:sp>
        <p:nvSpPr>
          <p:cNvPr id="4" name="TextBox 3"/>
          <p:cNvSpPr txBox="1"/>
          <p:nvPr/>
        </p:nvSpPr>
        <p:spPr>
          <a:xfrm>
            <a:off x="4735286" y="4191000"/>
            <a:ext cx="3962400" cy="2308324"/>
          </a:xfrm>
          <a:prstGeom prst="rect">
            <a:avLst/>
          </a:prstGeom>
          <a:noFill/>
        </p:spPr>
        <p:txBody>
          <a:bodyPr wrap="square" rtlCol="0">
            <a:spAutoFit/>
          </a:bodyPr>
          <a:lstStyle/>
          <a:p>
            <a:r>
              <a:rPr lang="en-US" dirty="0" smtClean="0"/>
              <a:t>“I just marvel at her optimism and her ability to get things done.  She just can’t be contained.  She’s bubbly beyond effervescence.” </a:t>
            </a:r>
          </a:p>
          <a:p>
            <a:r>
              <a:rPr lang="en-US" dirty="0"/>
              <a:t>	</a:t>
            </a:r>
            <a:r>
              <a:rPr lang="en-US" dirty="0" smtClean="0"/>
              <a:t>– Vin Scully, sportscaster, 		describing Mary Lou </a:t>
            </a:r>
            <a:r>
              <a:rPr lang="en-US" dirty="0" err="1" smtClean="0"/>
              <a:t>Retton</a:t>
            </a:r>
            <a:r>
              <a:rPr lang="en-US" dirty="0" smtClean="0"/>
              <a:t>, 	not this effervescent fountain 	of Diet Coke and Mentos. </a:t>
            </a:r>
            <a:endParaRPr lang="en-US" dirty="0"/>
          </a:p>
        </p:txBody>
      </p:sp>
      <p:pic>
        <p:nvPicPr>
          <p:cNvPr id="5" name="Diet_Coke_And_Mentos_Experiment.mp4">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4430486" y="1752600"/>
            <a:ext cx="4572000" cy="2105025"/>
          </a:xfrm>
          <a:prstGeom prst="rect">
            <a:avLst/>
          </a:prstGeom>
        </p:spPr>
      </p:pic>
      <p:sp>
        <p:nvSpPr>
          <p:cNvPr id="6" name="TextBox 5"/>
          <p:cNvSpPr txBox="1"/>
          <p:nvPr/>
        </p:nvSpPr>
        <p:spPr>
          <a:xfrm>
            <a:off x="7239000" y="1394154"/>
            <a:ext cx="1905000" cy="276999"/>
          </a:xfrm>
          <a:prstGeom prst="rect">
            <a:avLst/>
          </a:prstGeom>
          <a:noFill/>
        </p:spPr>
        <p:txBody>
          <a:bodyPr wrap="square" rtlCol="0">
            <a:spAutoFit/>
          </a:bodyPr>
          <a:lstStyle/>
          <a:p>
            <a:r>
              <a:rPr lang="en-US" sz="1200" dirty="0" smtClean="0"/>
              <a:t>Video Clip</a:t>
            </a:r>
            <a:endParaRPr lang="en-US" sz="1200" dirty="0"/>
          </a:p>
        </p:txBody>
      </p:sp>
    </p:spTree>
    <p:custDataLst>
      <p:tags r:id="rId1"/>
    </p:custDataLst>
    <p:extLst>
      <p:ext uri="{BB962C8B-B14F-4D97-AF65-F5344CB8AC3E}">
        <p14:creationId xmlns:p14="http://schemas.microsoft.com/office/powerpoint/2010/main" val="398858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5"/>
                                        </p:tgtEl>
                                      </p:cBhvr>
                                    </p:cmd>
                                  </p:childTnLst>
                                </p:cTn>
                              </p:par>
                            </p:childTnLst>
                          </p:cTn>
                        </p:par>
                      </p:childTnLst>
                    </p:cTn>
                  </p:par>
                </p:childTnLst>
              </p:cTn>
              <p:nextCondLst>
                <p:cond evt="onClick" delay="0">
                  <p:tgtEl>
                    <p:spTgt spid="5"/>
                  </p:tgtEl>
                </p:cond>
              </p:nextCondLst>
            </p:seq>
            <p:video>
              <p:cMediaNode vol="80000">
                <p:cTn id="28" fill="hold" display="0">
                  <p:stCondLst>
                    <p:cond delay="indefinite"/>
                  </p:stCondLst>
                </p:cTn>
                <p:tgtEl>
                  <p:spTgt spid="5"/>
                </p:tgtEl>
              </p:cMediaNode>
            </p:video>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688490" y="304800"/>
            <a:ext cx="7922110" cy="990600"/>
          </a:xfrm>
        </p:spPr>
        <p:txBody>
          <a:bodyPr>
            <a:normAutofit fontScale="90000"/>
          </a:bodyPr>
          <a:lstStyle/>
          <a:p>
            <a:pPr algn="ctr"/>
            <a:r>
              <a:rPr lang="en-US" dirty="0" err="1" smtClean="0"/>
              <a:t>thursday</a:t>
            </a:r>
            <a:r>
              <a:rPr lang="en-US" dirty="0" smtClean="0"/>
              <a:t>, February 23</a:t>
            </a:r>
            <a:r>
              <a:rPr lang="en-US" baseline="30000" dirty="0" smtClean="0"/>
              <a:t>rd</a:t>
            </a:r>
            <a:r>
              <a:rPr lang="en-US" dirty="0" smtClean="0"/>
              <a:t> – 2</a:t>
            </a:r>
            <a:r>
              <a:rPr lang="en-US" baseline="30000" dirty="0" smtClean="0"/>
              <a:t>nd</a:t>
            </a:r>
            <a:r>
              <a:rPr lang="en-US" dirty="0" smtClean="0"/>
              <a:t> Block</a:t>
            </a:r>
            <a:endParaRPr lang="en-US" sz="3600" dirty="0"/>
          </a:p>
        </p:txBody>
      </p:sp>
      <p:sp>
        <p:nvSpPr>
          <p:cNvPr id="2" name="Content Placeholder 1"/>
          <p:cNvSpPr>
            <a:spLocks noGrp="1"/>
          </p:cNvSpPr>
          <p:nvPr>
            <p:ph idx="1"/>
          </p:nvPr>
        </p:nvSpPr>
        <p:spPr/>
        <p:txBody>
          <a:bodyPr>
            <a:normAutofit/>
          </a:bodyPr>
          <a:lstStyle/>
          <a:p>
            <a:r>
              <a:rPr lang="en-US" b="1" dirty="0" smtClean="0">
                <a:solidFill>
                  <a:srgbClr val="7030A0"/>
                </a:solidFill>
              </a:rPr>
              <a:t>Effervescent </a:t>
            </a:r>
            <a:r>
              <a:rPr lang="en-US" dirty="0" smtClean="0">
                <a:solidFill>
                  <a:srgbClr val="7030A0"/>
                </a:solidFill>
              </a:rPr>
              <a:t> </a:t>
            </a:r>
            <a:r>
              <a:rPr lang="en-US" dirty="0">
                <a:solidFill>
                  <a:srgbClr val="7030A0"/>
                </a:solidFill>
              </a:rPr>
              <a:t>– </a:t>
            </a:r>
            <a:r>
              <a:rPr lang="en-US" dirty="0" smtClean="0">
                <a:solidFill>
                  <a:srgbClr val="7030A0"/>
                </a:solidFill>
              </a:rPr>
              <a:t>adjective.  Lively</a:t>
            </a:r>
            <a:r>
              <a:rPr lang="en-US" dirty="0">
                <a:solidFill>
                  <a:srgbClr val="7030A0"/>
                </a:solidFill>
              </a:rPr>
              <a:t>; full of uplifted spirit; vivacious</a:t>
            </a:r>
          </a:p>
          <a:p>
            <a:r>
              <a:rPr lang="en-US" dirty="0" smtClean="0"/>
              <a:t>What is another word for effervescent (synonym)?</a:t>
            </a:r>
          </a:p>
          <a:p>
            <a:r>
              <a:rPr lang="en-US" dirty="0" smtClean="0">
                <a:solidFill>
                  <a:srgbClr val="FF0000"/>
                </a:solidFill>
              </a:rPr>
              <a:t>Animated</a:t>
            </a:r>
            <a:r>
              <a:rPr lang="en-US" dirty="0">
                <a:solidFill>
                  <a:srgbClr val="FF0000"/>
                </a:solidFill>
              </a:rPr>
              <a:t>, bubbling, dynamic, perky, buoyant</a:t>
            </a:r>
          </a:p>
          <a:p>
            <a:r>
              <a:rPr lang="en-US" dirty="0" smtClean="0">
                <a:solidFill>
                  <a:schemeClr val="tx1"/>
                </a:solidFill>
              </a:rPr>
              <a:t>What word(s) mean the opposite of effervescent (antonym)?</a:t>
            </a:r>
          </a:p>
          <a:p>
            <a:r>
              <a:rPr lang="en-US" b="1" dirty="0" smtClean="0">
                <a:solidFill>
                  <a:srgbClr val="00B050"/>
                </a:solidFill>
              </a:rPr>
              <a:t>Flat</a:t>
            </a:r>
            <a:r>
              <a:rPr lang="en-US" b="1" dirty="0">
                <a:solidFill>
                  <a:srgbClr val="00B050"/>
                </a:solidFill>
              </a:rPr>
              <a:t>, dull, listless, apathetic</a:t>
            </a:r>
          </a:p>
        </p:txBody>
      </p:sp>
    </p:spTree>
    <p:custDataLst>
      <p:tags r:id="rId1"/>
    </p:custDataLst>
    <p:extLst>
      <p:ext uri="{BB962C8B-B14F-4D97-AF65-F5344CB8AC3E}">
        <p14:creationId xmlns:p14="http://schemas.microsoft.com/office/powerpoint/2010/main" val="281943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8490" y="304800"/>
            <a:ext cx="7998310" cy="990600"/>
          </a:xfrm>
        </p:spPr>
        <p:txBody>
          <a:bodyPr>
            <a:normAutofit fontScale="90000"/>
          </a:bodyPr>
          <a:lstStyle/>
          <a:p>
            <a:pPr algn="ctr"/>
            <a:r>
              <a:rPr lang="en-US" dirty="0" err="1" smtClean="0"/>
              <a:t>thursday</a:t>
            </a:r>
            <a:r>
              <a:rPr lang="en-US" dirty="0" smtClean="0"/>
              <a:t>, February 23</a:t>
            </a:r>
            <a:r>
              <a:rPr lang="en-US" baseline="30000" dirty="0" smtClean="0"/>
              <a:t>rd</a:t>
            </a:r>
            <a:r>
              <a:rPr lang="en-US" dirty="0" smtClean="0"/>
              <a:t>  - 3</a:t>
            </a:r>
            <a:r>
              <a:rPr lang="en-US" baseline="30000" dirty="0" smtClean="0"/>
              <a:t>rd</a:t>
            </a:r>
            <a:r>
              <a:rPr lang="en-US" dirty="0" smtClean="0"/>
              <a:t> Block</a:t>
            </a:r>
            <a:endParaRPr lang="en-US" sz="3400" dirty="0"/>
          </a:p>
        </p:txBody>
      </p:sp>
      <p:sp>
        <p:nvSpPr>
          <p:cNvPr id="3" name="Content Placeholder 2"/>
          <p:cNvSpPr>
            <a:spLocks noGrp="1"/>
          </p:cNvSpPr>
          <p:nvPr>
            <p:ph sz="half" idx="1"/>
          </p:nvPr>
        </p:nvSpPr>
        <p:spPr>
          <a:xfrm>
            <a:off x="304800" y="1447800"/>
            <a:ext cx="4267200" cy="4724400"/>
          </a:xfrm>
        </p:spPr>
        <p:txBody>
          <a:bodyPr>
            <a:normAutofit fontScale="92500" lnSpcReduction="10000"/>
          </a:bodyPr>
          <a:lstStyle/>
          <a:p>
            <a:r>
              <a:rPr lang="en-US" dirty="0" smtClean="0"/>
              <a:t>Can you use the word </a:t>
            </a:r>
            <a:r>
              <a:rPr lang="en-US" b="1" dirty="0" smtClean="0"/>
              <a:t>effervescent </a:t>
            </a:r>
            <a:r>
              <a:rPr lang="en-US" dirty="0" smtClean="0"/>
              <a:t>to describe this picture?</a:t>
            </a:r>
          </a:p>
          <a:p>
            <a:r>
              <a:rPr lang="en-US" b="1" u="sng" dirty="0" smtClean="0">
                <a:solidFill>
                  <a:srgbClr val="7030A0"/>
                </a:solidFill>
              </a:rPr>
              <a:t>Example</a:t>
            </a:r>
            <a:r>
              <a:rPr lang="en-US" b="1" dirty="0" smtClean="0">
                <a:solidFill>
                  <a:srgbClr val="7030A0"/>
                </a:solidFill>
              </a:rPr>
              <a:t>:  </a:t>
            </a:r>
            <a:r>
              <a:rPr lang="en-US" dirty="0" smtClean="0"/>
              <a:t>The bubbles (and Charlie the Unicorn) only enhanced her already  </a:t>
            </a:r>
            <a:r>
              <a:rPr lang="en-US" b="1" dirty="0" smtClean="0"/>
              <a:t>effervescent </a:t>
            </a:r>
            <a:r>
              <a:rPr lang="en-US" dirty="0" smtClean="0"/>
              <a:t>demeanor.  </a:t>
            </a:r>
          </a:p>
          <a:p>
            <a:r>
              <a:rPr lang="en-US" dirty="0" smtClean="0"/>
              <a:t>Now, create your own sentence using the word </a:t>
            </a:r>
            <a:r>
              <a:rPr lang="en-US" b="1" i="1" dirty="0" smtClean="0"/>
              <a:t>effervescent</a:t>
            </a:r>
            <a:r>
              <a:rPr lang="en-US" dirty="0" smtClean="0"/>
              <a:t>.  It does not have to be related to this image.  </a:t>
            </a:r>
          </a:p>
        </p:txBody>
      </p:sp>
      <p:pic>
        <p:nvPicPr>
          <p:cNvPr id="4098" name="Picture 2" descr="http://365daysofvocab.files.wordpress.com/2010/11/effervescen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326" y="1676400"/>
            <a:ext cx="4078813" cy="40671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0658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56263" cy="990600"/>
          </a:xfrm>
        </p:spPr>
        <p:txBody>
          <a:bodyPr>
            <a:normAutofit fontScale="90000"/>
          </a:bodyPr>
          <a:lstStyle/>
          <a:p>
            <a:r>
              <a:rPr lang="en-US" dirty="0" err="1" smtClean="0"/>
              <a:t>thursday</a:t>
            </a:r>
            <a:r>
              <a:rPr lang="en-US" dirty="0" smtClean="0"/>
              <a:t>, February 23</a:t>
            </a:r>
            <a:r>
              <a:rPr lang="en-US" baseline="30000" dirty="0" smtClean="0"/>
              <a:t>rd</a:t>
            </a:r>
            <a:r>
              <a:rPr lang="en-US" dirty="0" smtClean="0"/>
              <a:t>  – 4</a:t>
            </a:r>
            <a:r>
              <a:rPr lang="en-US" baseline="30000" dirty="0" smtClean="0"/>
              <a:t>th</a:t>
            </a:r>
            <a:r>
              <a:rPr lang="en-US" dirty="0" smtClean="0"/>
              <a:t> Block</a:t>
            </a:r>
            <a:endParaRPr lang="en-US" sz="3600" dirty="0"/>
          </a:p>
        </p:txBody>
      </p:sp>
      <p:sp>
        <p:nvSpPr>
          <p:cNvPr id="3" name="Content Placeholder 2"/>
          <p:cNvSpPr>
            <a:spLocks noGrp="1"/>
          </p:cNvSpPr>
          <p:nvPr>
            <p:ph sz="half" idx="1"/>
          </p:nvPr>
        </p:nvSpPr>
        <p:spPr>
          <a:xfrm>
            <a:off x="238125" y="1391384"/>
            <a:ext cx="4572000" cy="1569720"/>
          </a:xfrm>
        </p:spPr>
        <p:txBody>
          <a:bodyPr>
            <a:normAutofit fontScale="92500" lnSpcReduction="10000"/>
          </a:bodyPr>
          <a:lstStyle/>
          <a:p>
            <a:r>
              <a:rPr lang="en-US" dirty="0" smtClean="0"/>
              <a:t>Create a dialogue bubble for the cartoon.  Make sure your dialogue uses or relates to </a:t>
            </a:r>
            <a:r>
              <a:rPr lang="en-US" b="1" i="1" dirty="0" smtClean="0"/>
              <a:t>effervescent</a:t>
            </a:r>
            <a:r>
              <a:rPr lang="en-US" dirty="0" smtClean="0"/>
              <a:t>.</a:t>
            </a:r>
            <a:endParaRPr lang="en-US" dirty="0"/>
          </a:p>
        </p:txBody>
      </p:sp>
      <p:sp>
        <p:nvSpPr>
          <p:cNvPr id="4" name="Content Placeholder 3"/>
          <p:cNvSpPr>
            <a:spLocks noGrp="1"/>
          </p:cNvSpPr>
          <p:nvPr>
            <p:ph sz="half" idx="2"/>
          </p:nvPr>
        </p:nvSpPr>
        <p:spPr>
          <a:xfrm>
            <a:off x="4953000" y="1524000"/>
            <a:ext cx="4114800" cy="4593336"/>
          </a:xfrm>
        </p:spPr>
        <p:txBody>
          <a:bodyPr>
            <a:normAutofit fontScale="92500" lnSpcReduction="10000"/>
          </a:bodyPr>
          <a:lstStyle/>
          <a:p>
            <a:r>
              <a:rPr lang="en-US" dirty="0" smtClean="0"/>
              <a:t>Complete the analogy:</a:t>
            </a:r>
          </a:p>
          <a:p>
            <a:endParaRPr lang="en-US" dirty="0"/>
          </a:p>
          <a:p>
            <a:r>
              <a:rPr lang="en-US" b="1" dirty="0" smtClean="0">
                <a:solidFill>
                  <a:srgbClr val="C00000"/>
                </a:solidFill>
              </a:rPr>
              <a:t>Effervescent is to lively, as _________ is to dull.  </a:t>
            </a:r>
            <a:endParaRPr lang="en-US" dirty="0"/>
          </a:p>
          <a:p>
            <a:r>
              <a:rPr lang="en-US" b="1" dirty="0" smtClean="0">
                <a:solidFill>
                  <a:srgbClr val="7030A0"/>
                </a:solidFill>
              </a:rPr>
              <a:t>Listless, emotionless, flat, robot-like, etc.  [Synonyms]</a:t>
            </a:r>
          </a:p>
          <a:p>
            <a:endParaRPr lang="en-US" dirty="0"/>
          </a:p>
        </p:txBody>
      </p:sp>
      <p:pic>
        <p:nvPicPr>
          <p:cNvPr id="5122" name="Picture 2" descr="http://www.radosh.net/sites/default/files/imported/anti_cap_237_man_with_bubb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0"/>
            <a:ext cx="4429125" cy="17621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5486400"/>
            <a:ext cx="5181600" cy="646331"/>
          </a:xfrm>
          <a:prstGeom prst="rect">
            <a:avLst/>
          </a:prstGeom>
          <a:noFill/>
        </p:spPr>
        <p:txBody>
          <a:bodyPr wrap="square" rtlCol="0">
            <a:spAutoFit/>
          </a:bodyPr>
          <a:lstStyle/>
          <a:p>
            <a:pPr algn="ctr"/>
            <a:r>
              <a:rPr lang="en-US" dirty="0" smtClean="0"/>
              <a:t>My suggestion:  “How can he be so effervescent?  Quarterly reports are due tomorrow!  </a:t>
            </a:r>
            <a:endParaRPr lang="en-US" dirty="0"/>
          </a:p>
        </p:txBody>
      </p:sp>
    </p:spTree>
    <p:custDataLst>
      <p:tags r:id="rId1"/>
    </p:custDataLst>
    <p:extLst>
      <p:ext uri="{BB962C8B-B14F-4D97-AF65-F5344CB8AC3E}">
        <p14:creationId xmlns:p14="http://schemas.microsoft.com/office/powerpoint/2010/main" val="164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err="1" smtClean="0"/>
              <a:t>friday</a:t>
            </a:r>
            <a:r>
              <a:rPr lang="en-US" sz="3600" dirty="0" smtClean="0"/>
              <a:t>, </a:t>
            </a:r>
            <a:r>
              <a:rPr lang="en-US" dirty="0" smtClean="0"/>
              <a:t>February 24</a:t>
            </a:r>
            <a:r>
              <a:rPr lang="en-US" baseline="30000" dirty="0" smtClean="0"/>
              <a:t>th</a:t>
            </a:r>
            <a:r>
              <a:rPr lang="en-US" dirty="0" smtClean="0"/>
              <a:t>  </a:t>
            </a:r>
            <a:r>
              <a:rPr lang="en-US" sz="3600" dirty="0" smtClean="0"/>
              <a:t>- 1</a:t>
            </a:r>
            <a:r>
              <a:rPr lang="en-US" sz="3600" baseline="30000" dirty="0" smtClean="0"/>
              <a:t>st</a:t>
            </a:r>
            <a:r>
              <a:rPr lang="en-US" sz="3600" dirty="0" smtClean="0"/>
              <a:t> Block</a:t>
            </a:r>
            <a:endParaRPr lang="en-US" sz="3600" dirty="0"/>
          </a:p>
        </p:txBody>
      </p:sp>
      <p:sp>
        <p:nvSpPr>
          <p:cNvPr id="3" name="Content Placeholder 2"/>
          <p:cNvSpPr>
            <a:spLocks noGrp="1"/>
          </p:cNvSpPr>
          <p:nvPr>
            <p:ph sz="half" idx="1"/>
          </p:nvPr>
        </p:nvSpPr>
        <p:spPr>
          <a:xfrm>
            <a:off x="152400" y="1600200"/>
            <a:ext cx="4191000" cy="4724400"/>
          </a:xfrm>
          <a:noFill/>
        </p:spPr>
        <p:txBody>
          <a:bodyPr>
            <a:normAutofit lnSpcReduction="10000"/>
          </a:bodyPr>
          <a:lstStyle/>
          <a:p>
            <a:r>
              <a:rPr lang="en-US" dirty="0" smtClean="0"/>
              <a:t>What is the definition of the word </a:t>
            </a:r>
            <a:r>
              <a:rPr lang="en-US" b="1" dirty="0" smtClean="0">
                <a:hlinkClick r:id="rId3"/>
              </a:rPr>
              <a:t>fanatical</a:t>
            </a:r>
            <a:r>
              <a:rPr lang="en-US" b="1" dirty="0" smtClean="0"/>
              <a:t>     </a:t>
            </a:r>
            <a:r>
              <a:rPr lang="en-US" dirty="0" smtClean="0"/>
              <a:t>[</a:t>
            </a:r>
            <a:r>
              <a:rPr lang="en-US" dirty="0" err="1"/>
              <a:t>fuh-</a:t>
            </a:r>
            <a:r>
              <a:rPr lang="en-US" b="1" dirty="0" err="1"/>
              <a:t>nat</a:t>
            </a:r>
            <a:r>
              <a:rPr lang="en-US" dirty="0" err="1"/>
              <a:t>-i-kuhl</a:t>
            </a:r>
            <a:r>
              <a:rPr lang="en-US" dirty="0" smtClean="0"/>
              <a:t>]</a:t>
            </a:r>
            <a:r>
              <a:rPr lang="en-US" b="1" dirty="0" smtClean="0"/>
              <a:t>?</a:t>
            </a:r>
            <a:endParaRPr lang="en-US" dirty="0"/>
          </a:p>
          <a:p>
            <a:r>
              <a:rPr lang="en-US" dirty="0" smtClean="0"/>
              <a:t>What part of speech is fanatical?</a:t>
            </a:r>
            <a:endParaRPr lang="en-US" dirty="0"/>
          </a:p>
          <a:p>
            <a:r>
              <a:rPr lang="en-US" dirty="0"/>
              <a:t>From the Latin </a:t>
            </a:r>
            <a:r>
              <a:rPr lang="en-US" b="1" dirty="0" err="1" smtClean="0"/>
              <a:t>fanaticus</a:t>
            </a:r>
            <a:r>
              <a:rPr lang="en-US" dirty="0" smtClean="0"/>
              <a:t> (</a:t>
            </a:r>
            <a:r>
              <a:rPr lang="en-US" i="1" dirty="0" smtClean="0"/>
              <a:t>excessive enthusiasm, mad</a:t>
            </a:r>
            <a:r>
              <a:rPr lang="en-US" dirty="0" smtClean="0"/>
              <a:t>)</a:t>
            </a:r>
            <a:endParaRPr lang="en-US" dirty="0"/>
          </a:p>
          <a:p>
            <a:r>
              <a:rPr lang="en-US" dirty="0" smtClean="0"/>
              <a:t>Other forms of the word: </a:t>
            </a:r>
            <a:r>
              <a:rPr lang="en-US" b="1" dirty="0">
                <a:solidFill>
                  <a:srgbClr val="C00000"/>
                </a:solidFill>
              </a:rPr>
              <a:t>fanatically</a:t>
            </a:r>
            <a:r>
              <a:rPr lang="en-US" dirty="0"/>
              <a:t> (</a:t>
            </a:r>
            <a:r>
              <a:rPr lang="en-US" dirty="0" err="1"/>
              <a:t>adv</a:t>
            </a:r>
            <a:r>
              <a:rPr lang="en-US" dirty="0"/>
              <a:t>), </a:t>
            </a:r>
            <a:r>
              <a:rPr lang="en-US" b="1" dirty="0" err="1">
                <a:solidFill>
                  <a:srgbClr val="006600"/>
                </a:solidFill>
              </a:rPr>
              <a:t>fanaticalness</a:t>
            </a:r>
            <a:r>
              <a:rPr lang="en-US" dirty="0">
                <a:solidFill>
                  <a:srgbClr val="006600"/>
                </a:solidFill>
              </a:rPr>
              <a:t> </a:t>
            </a:r>
            <a:r>
              <a:rPr lang="en-US" dirty="0"/>
              <a:t>(noun)</a:t>
            </a:r>
          </a:p>
          <a:p>
            <a:pPr marL="0" indent="0">
              <a:buNone/>
            </a:pPr>
            <a:endParaRPr lang="en-US" dirty="0"/>
          </a:p>
        </p:txBody>
      </p:sp>
      <p:sp>
        <p:nvSpPr>
          <p:cNvPr id="4" name="TextBox 3"/>
          <p:cNvSpPr txBox="1"/>
          <p:nvPr/>
        </p:nvSpPr>
        <p:spPr>
          <a:xfrm>
            <a:off x="4735285" y="4800600"/>
            <a:ext cx="3962400" cy="1754326"/>
          </a:xfrm>
          <a:prstGeom prst="rect">
            <a:avLst/>
          </a:prstGeom>
          <a:noFill/>
        </p:spPr>
        <p:txBody>
          <a:bodyPr wrap="square" rtlCol="0">
            <a:spAutoFit/>
          </a:bodyPr>
          <a:lstStyle/>
          <a:p>
            <a:r>
              <a:rPr lang="en-US" dirty="0" smtClean="0"/>
              <a:t>“I said something which gave you to think I hated cats.  But gad, sir, I am one of the most </a:t>
            </a:r>
            <a:r>
              <a:rPr lang="en-US" b="1" dirty="0" smtClean="0"/>
              <a:t>fanatical</a:t>
            </a:r>
            <a:r>
              <a:rPr lang="en-US" dirty="0" smtClean="0"/>
              <a:t> cat lovers in the business.”</a:t>
            </a:r>
            <a:r>
              <a:rPr lang="en-US" dirty="0"/>
              <a:t>	</a:t>
            </a:r>
            <a:endParaRPr lang="en-US" dirty="0" smtClean="0"/>
          </a:p>
          <a:p>
            <a:r>
              <a:rPr lang="en-US" dirty="0" smtClean="0"/>
              <a:t>– Raymond Chandler, American 	novelist and screenwriter</a:t>
            </a:r>
            <a:endParaRPr lang="en-US" dirty="0"/>
          </a:p>
        </p:txBody>
      </p:sp>
      <p:pic>
        <p:nvPicPr>
          <p:cNvPr id="8194" name="Picture 2" descr="http://robertarood.files.wordpress.com/2007/12/chandler-with-ca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0148" y="1559378"/>
            <a:ext cx="2352675" cy="32194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76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194"/>
                                        </p:tgtEl>
                                        <p:attrNameLst>
                                          <p:attrName>style.visibility</p:attrName>
                                        </p:attrNameLst>
                                      </p:cBhvr>
                                      <p:to>
                                        <p:strVal val="visible"/>
                                      </p:to>
                                    </p:set>
                                    <p:animEffect transition="in" filter="barn(inVertical)">
                                      <p:cBhvr>
                                        <p:cTn id="2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90" y="304800"/>
            <a:ext cx="7922110" cy="990600"/>
          </a:xfrm>
        </p:spPr>
        <p:txBody>
          <a:bodyPr>
            <a:normAutofit/>
          </a:bodyPr>
          <a:lstStyle/>
          <a:p>
            <a:pPr algn="ctr"/>
            <a:r>
              <a:rPr lang="en-US" dirty="0" err="1" smtClean="0"/>
              <a:t>friday</a:t>
            </a:r>
            <a:r>
              <a:rPr lang="en-US" dirty="0" smtClean="0"/>
              <a:t>, February 24</a:t>
            </a:r>
            <a:r>
              <a:rPr lang="en-US" baseline="30000" dirty="0" smtClean="0"/>
              <a:t>th</a:t>
            </a:r>
            <a:r>
              <a:rPr lang="en-US" dirty="0" smtClean="0"/>
              <a:t> – 2</a:t>
            </a:r>
            <a:r>
              <a:rPr lang="en-US" baseline="30000" dirty="0" smtClean="0"/>
              <a:t>nd</a:t>
            </a:r>
            <a:r>
              <a:rPr lang="en-US" dirty="0" smtClean="0"/>
              <a:t> Block</a:t>
            </a:r>
            <a:endParaRPr lang="en-US" sz="3600" dirty="0"/>
          </a:p>
        </p:txBody>
      </p:sp>
      <p:sp>
        <p:nvSpPr>
          <p:cNvPr id="2" name="Content Placeholder 1"/>
          <p:cNvSpPr>
            <a:spLocks noGrp="1"/>
          </p:cNvSpPr>
          <p:nvPr>
            <p:ph idx="1"/>
          </p:nvPr>
        </p:nvSpPr>
        <p:spPr/>
        <p:txBody>
          <a:bodyPr>
            <a:normAutofit lnSpcReduction="10000"/>
          </a:bodyPr>
          <a:lstStyle/>
          <a:p>
            <a:r>
              <a:rPr lang="en-US" b="1" dirty="0" smtClean="0">
                <a:solidFill>
                  <a:srgbClr val="7030A0"/>
                </a:solidFill>
              </a:rPr>
              <a:t>Fanatical -</a:t>
            </a:r>
            <a:r>
              <a:rPr lang="en-US" dirty="0" smtClean="0">
                <a:solidFill>
                  <a:srgbClr val="7030A0"/>
                </a:solidFill>
              </a:rPr>
              <a:t> adjective. Full </a:t>
            </a:r>
            <a:r>
              <a:rPr lang="en-US" dirty="0">
                <a:solidFill>
                  <a:srgbClr val="7030A0"/>
                </a:solidFill>
              </a:rPr>
              <a:t>of great enthusiasm or </a:t>
            </a:r>
            <a:r>
              <a:rPr lang="en-US" dirty="0" smtClean="0">
                <a:solidFill>
                  <a:srgbClr val="7030A0"/>
                </a:solidFill>
              </a:rPr>
              <a:t>devotion</a:t>
            </a:r>
          </a:p>
          <a:p>
            <a:r>
              <a:rPr lang="en-US" dirty="0" smtClean="0"/>
              <a:t>What is another word for fanatical (synonym)?</a:t>
            </a:r>
          </a:p>
          <a:p>
            <a:r>
              <a:rPr lang="en-US" dirty="0" smtClean="0">
                <a:solidFill>
                  <a:srgbClr val="FF0000"/>
                </a:solidFill>
              </a:rPr>
              <a:t>Overenthusiastic</a:t>
            </a:r>
            <a:r>
              <a:rPr lang="en-US" dirty="0">
                <a:solidFill>
                  <a:srgbClr val="FF0000"/>
                </a:solidFill>
              </a:rPr>
              <a:t>, radical, zealous, rabid, frenzied, fervent</a:t>
            </a:r>
          </a:p>
          <a:p>
            <a:r>
              <a:rPr lang="en-US" dirty="0" smtClean="0">
                <a:solidFill>
                  <a:schemeClr val="tx1"/>
                </a:solidFill>
              </a:rPr>
              <a:t>What word(s) mean the opposite of fanatical (antonym)?</a:t>
            </a:r>
          </a:p>
          <a:p>
            <a:r>
              <a:rPr lang="en-US" dirty="0" smtClean="0">
                <a:solidFill>
                  <a:srgbClr val="006600"/>
                </a:solidFill>
              </a:rPr>
              <a:t>Disinterested</a:t>
            </a:r>
            <a:r>
              <a:rPr lang="en-US" dirty="0">
                <a:solidFill>
                  <a:srgbClr val="006600"/>
                </a:solidFill>
              </a:rPr>
              <a:t>, dispassionate, impartial, unenthusiastic</a:t>
            </a:r>
          </a:p>
        </p:txBody>
      </p:sp>
    </p:spTree>
    <p:custDataLst>
      <p:tags r:id="rId1"/>
    </p:custDataLst>
    <p:extLst>
      <p:ext uri="{BB962C8B-B14F-4D97-AF65-F5344CB8AC3E}">
        <p14:creationId xmlns:p14="http://schemas.microsoft.com/office/powerpoint/2010/main" val="327605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90" y="304800"/>
            <a:ext cx="7998310" cy="990600"/>
          </a:xfrm>
        </p:spPr>
        <p:txBody>
          <a:bodyPr>
            <a:normAutofit/>
          </a:bodyPr>
          <a:lstStyle/>
          <a:p>
            <a:pPr algn="ctr"/>
            <a:r>
              <a:rPr lang="en-US" dirty="0" smtClean="0"/>
              <a:t>Friday, February 24</a:t>
            </a:r>
            <a:r>
              <a:rPr lang="en-US" baseline="30000" dirty="0" smtClean="0"/>
              <a:t>th</a:t>
            </a:r>
            <a:r>
              <a:rPr lang="en-US" dirty="0" smtClean="0"/>
              <a:t> - 3</a:t>
            </a:r>
            <a:r>
              <a:rPr lang="en-US" baseline="30000" dirty="0" smtClean="0"/>
              <a:t>rd</a:t>
            </a:r>
            <a:r>
              <a:rPr lang="en-US" dirty="0" smtClean="0"/>
              <a:t> Block</a:t>
            </a:r>
            <a:endParaRPr lang="en-US" sz="3400" dirty="0"/>
          </a:p>
        </p:txBody>
      </p:sp>
      <p:sp>
        <p:nvSpPr>
          <p:cNvPr id="3" name="Content Placeholder 2"/>
          <p:cNvSpPr>
            <a:spLocks noGrp="1"/>
          </p:cNvSpPr>
          <p:nvPr>
            <p:ph sz="half" idx="1"/>
          </p:nvPr>
        </p:nvSpPr>
        <p:spPr>
          <a:xfrm>
            <a:off x="304800" y="1447800"/>
            <a:ext cx="4267200" cy="4724400"/>
          </a:xfrm>
        </p:spPr>
        <p:txBody>
          <a:bodyPr>
            <a:normAutofit fontScale="92500" lnSpcReduction="10000"/>
          </a:bodyPr>
          <a:lstStyle/>
          <a:p>
            <a:r>
              <a:rPr lang="en-US" dirty="0" smtClean="0"/>
              <a:t>Can you use the word </a:t>
            </a:r>
            <a:r>
              <a:rPr lang="en-US" b="1" dirty="0" smtClean="0"/>
              <a:t>fanatical </a:t>
            </a:r>
            <a:r>
              <a:rPr lang="en-US" dirty="0" smtClean="0"/>
              <a:t>to describe these pictures?</a:t>
            </a:r>
          </a:p>
          <a:p>
            <a:r>
              <a:rPr lang="en-US" b="1" u="sng" dirty="0" smtClean="0">
                <a:solidFill>
                  <a:srgbClr val="7030A0"/>
                </a:solidFill>
              </a:rPr>
              <a:t>Example</a:t>
            </a:r>
            <a:r>
              <a:rPr lang="en-US" b="1" dirty="0" smtClean="0">
                <a:solidFill>
                  <a:srgbClr val="7030A0"/>
                </a:solidFill>
              </a:rPr>
              <a:t>:  </a:t>
            </a:r>
            <a:r>
              <a:rPr lang="en-US" dirty="0" smtClean="0"/>
              <a:t>The dedication of bodybuilders such as Arnold Schwarzenegger and Franco </a:t>
            </a:r>
            <a:r>
              <a:rPr lang="en-US" dirty="0" err="1" smtClean="0"/>
              <a:t>Columbu</a:t>
            </a:r>
            <a:r>
              <a:rPr lang="en-US" dirty="0" smtClean="0"/>
              <a:t> can only be called </a:t>
            </a:r>
            <a:r>
              <a:rPr lang="en-US" b="1" dirty="0" smtClean="0"/>
              <a:t>fanatical</a:t>
            </a:r>
            <a:r>
              <a:rPr lang="en-US" dirty="0" smtClean="0"/>
              <a:t>.  </a:t>
            </a:r>
          </a:p>
          <a:p>
            <a:r>
              <a:rPr lang="en-US" dirty="0" smtClean="0"/>
              <a:t>Now, create your own sentence using the word </a:t>
            </a:r>
            <a:r>
              <a:rPr lang="en-US" b="1" i="1" dirty="0" smtClean="0"/>
              <a:t>fanatical</a:t>
            </a:r>
            <a:r>
              <a:rPr lang="en-US" dirty="0" smtClean="0"/>
              <a:t>.  It does not have to be related to this image.  </a:t>
            </a:r>
          </a:p>
        </p:txBody>
      </p:sp>
      <p:pic>
        <p:nvPicPr>
          <p:cNvPr id="7172" name="Picture 4" descr="http://www.ironmanmagazine.com/images/2008/10/ArnoldCheatCur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9971" y="2100943"/>
            <a:ext cx="4263282" cy="2852057"/>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4.bp.blogspot.com/_qWfhpO6oxJE/SdBOvbAA64I/AAAAAAAACIY/A3rxQGWjv_0/s400/ColombuSchwarzeneggerWall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133600"/>
            <a:ext cx="3810000" cy="34480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0758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barn(inVertical)">
                                      <p:cBhvr>
                                        <p:cTn id="12" dur="500"/>
                                        <p:tgtEl>
                                          <p:spTgt spid="717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barn(inVertical)">
                                      <p:cBhvr>
                                        <p:cTn id="17" dur="500"/>
                                        <p:tgtEl>
                                          <p:spTgt spid="71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56263" cy="990600"/>
          </a:xfrm>
        </p:spPr>
        <p:txBody>
          <a:bodyPr>
            <a:normAutofit/>
          </a:bodyPr>
          <a:lstStyle/>
          <a:p>
            <a:r>
              <a:rPr lang="en-US" dirty="0" smtClean="0"/>
              <a:t>Friday, February 24</a:t>
            </a:r>
            <a:r>
              <a:rPr lang="en-US" baseline="30000" dirty="0" smtClean="0"/>
              <a:t>th</a:t>
            </a:r>
            <a:r>
              <a:rPr lang="en-US" dirty="0" smtClean="0"/>
              <a:t> – 4</a:t>
            </a:r>
            <a:r>
              <a:rPr lang="en-US" baseline="30000" dirty="0" smtClean="0"/>
              <a:t>th</a:t>
            </a:r>
            <a:r>
              <a:rPr lang="en-US" dirty="0" smtClean="0"/>
              <a:t> Block</a:t>
            </a:r>
            <a:endParaRPr lang="en-US" sz="3600" dirty="0"/>
          </a:p>
        </p:txBody>
      </p:sp>
      <p:sp>
        <p:nvSpPr>
          <p:cNvPr id="3" name="Content Placeholder 2"/>
          <p:cNvSpPr>
            <a:spLocks noGrp="1"/>
          </p:cNvSpPr>
          <p:nvPr>
            <p:ph sz="half" idx="1"/>
          </p:nvPr>
        </p:nvSpPr>
        <p:spPr>
          <a:xfrm>
            <a:off x="238125" y="1391384"/>
            <a:ext cx="4572000" cy="1569720"/>
          </a:xfrm>
        </p:spPr>
        <p:txBody>
          <a:bodyPr>
            <a:normAutofit lnSpcReduction="10000"/>
          </a:bodyPr>
          <a:lstStyle/>
          <a:p>
            <a:r>
              <a:rPr lang="en-US" dirty="0" smtClean="0"/>
              <a:t>How does the cartoon relate to the word, </a:t>
            </a:r>
            <a:r>
              <a:rPr lang="en-US" b="1" i="1" dirty="0" smtClean="0"/>
              <a:t>fanatical</a:t>
            </a:r>
            <a:r>
              <a:rPr lang="en-US" dirty="0"/>
              <a:t>?</a:t>
            </a:r>
          </a:p>
        </p:txBody>
      </p:sp>
      <p:sp>
        <p:nvSpPr>
          <p:cNvPr id="4" name="Content Placeholder 3"/>
          <p:cNvSpPr>
            <a:spLocks noGrp="1"/>
          </p:cNvSpPr>
          <p:nvPr>
            <p:ph sz="half" idx="2"/>
          </p:nvPr>
        </p:nvSpPr>
        <p:spPr>
          <a:xfrm>
            <a:off x="4953000" y="1524000"/>
            <a:ext cx="4114800" cy="4593336"/>
          </a:xfrm>
        </p:spPr>
        <p:txBody>
          <a:bodyPr>
            <a:normAutofit lnSpcReduction="10000"/>
          </a:bodyPr>
          <a:lstStyle/>
          <a:p>
            <a:r>
              <a:rPr lang="en-US" dirty="0" smtClean="0"/>
              <a:t>Complete the analogy:</a:t>
            </a:r>
          </a:p>
          <a:p>
            <a:endParaRPr lang="en-US" dirty="0"/>
          </a:p>
          <a:p>
            <a:r>
              <a:rPr lang="en-US" b="1" dirty="0" smtClean="0">
                <a:solidFill>
                  <a:srgbClr val="C00000"/>
                </a:solidFill>
              </a:rPr>
              <a:t>Fanatical is to Gator Nation, as talented is to ___________.  </a:t>
            </a:r>
          </a:p>
          <a:p>
            <a:endParaRPr lang="en-US" dirty="0"/>
          </a:p>
          <a:p>
            <a:r>
              <a:rPr lang="en-US" b="1" dirty="0" smtClean="0">
                <a:solidFill>
                  <a:srgbClr val="7030A0"/>
                </a:solidFill>
              </a:rPr>
              <a:t>The thespians of Ms. </a:t>
            </a:r>
            <a:r>
              <a:rPr lang="en-US" b="1" dirty="0" err="1" smtClean="0">
                <a:solidFill>
                  <a:srgbClr val="7030A0"/>
                </a:solidFill>
              </a:rPr>
              <a:t>Neander’s</a:t>
            </a:r>
            <a:r>
              <a:rPr lang="en-US" b="1" dirty="0" smtClean="0">
                <a:solidFill>
                  <a:srgbClr val="7030A0"/>
                </a:solidFill>
              </a:rPr>
              <a:t> theatre productions.    [Descriptive adjective]</a:t>
            </a:r>
          </a:p>
          <a:p>
            <a:endParaRPr lang="en-US" dirty="0"/>
          </a:p>
        </p:txBody>
      </p:sp>
      <p:pic>
        <p:nvPicPr>
          <p:cNvPr id="6146" name="Picture 2" descr="http://www.studentnewsdaily.com/images/uploads/footb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204134"/>
            <a:ext cx="4038600" cy="29966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2143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ctrTitle"/>
          </p:nvPr>
        </p:nvSpPr>
        <p:spPr>
          <a:xfrm>
            <a:off x="381000" y="533400"/>
            <a:ext cx="8001000" cy="1355463"/>
          </a:xfrm>
        </p:spPr>
        <p:txBody>
          <a:bodyPr>
            <a:normAutofit/>
          </a:bodyPr>
          <a:lstStyle/>
          <a:p>
            <a:pPr algn="ctr"/>
            <a:r>
              <a:rPr lang="en-US" sz="6600" dirty="0" smtClean="0">
                <a:solidFill>
                  <a:srgbClr val="00B0F0"/>
                </a:solidFill>
              </a:rPr>
              <a:t>Word of the Day</a:t>
            </a:r>
            <a:endParaRPr lang="en-US" sz="6600" dirty="0">
              <a:solidFill>
                <a:srgbClr val="00B0F0"/>
              </a:solidFill>
            </a:endParaRPr>
          </a:p>
        </p:txBody>
      </p:sp>
      <p:sp>
        <p:nvSpPr>
          <p:cNvPr id="8" name="Subtitle 7"/>
          <p:cNvSpPr>
            <a:spLocks noGrp="1"/>
          </p:cNvSpPr>
          <p:nvPr>
            <p:ph type="subTitle" idx="1"/>
          </p:nvPr>
        </p:nvSpPr>
        <p:spPr>
          <a:xfrm>
            <a:off x="457200" y="4648200"/>
            <a:ext cx="7848600" cy="1524000"/>
          </a:xfrm>
        </p:spPr>
        <p:txBody>
          <a:bodyPr>
            <a:normAutofit/>
          </a:bodyPr>
          <a:lstStyle/>
          <a:p>
            <a:pPr algn="ctr"/>
            <a:r>
              <a:rPr lang="en-US" sz="3000" dirty="0" smtClean="0">
                <a:solidFill>
                  <a:srgbClr val="00B0F0"/>
                </a:solidFill>
              </a:rPr>
              <a:t>Have a safe and fun-filled weekend Hurricanes!</a:t>
            </a:r>
          </a:p>
          <a:p>
            <a:pPr algn="ctr"/>
            <a:endParaRPr lang="en-US" dirty="0">
              <a:solidFill>
                <a:srgbClr val="FFC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1905000"/>
            <a:ext cx="2971800" cy="2971800"/>
          </a:xfrm>
          <a:prstGeom prst="rect">
            <a:avLst/>
          </a:prstGeom>
        </p:spPr>
      </p:pic>
    </p:spTree>
    <p:custDataLst>
      <p:tags r:id="rId1"/>
    </p:custDataLst>
    <p:extLst>
      <p:ext uri="{BB962C8B-B14F-4D97-AF65-F5344CB8AC3E}">
        <p14:creationId xmlns:p14="http://schemas.microsoft.com/office/powerpoint/2010/main" val="4250509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0857" y="228600"/>
            <a:ext cx="7848600" cy="677108"/>
          </a:xfrm>
          <a:prstGeom prst="rect">
            <a:avLst/>
          </a:prstGeom>
          <a:noFill/>
        </p:spPr>
        <p:txBody>
          <a:bodyPr wrap="square" rtlCol="0">
            <a:spAutoFit/>
          </a:bodyPr>
          <a:lstStyle/>
          <a:p>
            <a:pPr algn="ctr"/>
            <a:r>
              <a:rPr lang="en-US" sz="3800" dirty="0" smtClean="0">
                <a:solidFill>
                  <a:srgbClr val="00B0F0"/>
                </a:solidFill>
                <a:effectLst>
                  <a:outerShdw blurRad="38100" dist="38100" dir="2700000" algn="tl">
                    <a:srgbClr val="000000">
                      <a:alpha val="43137"/>
                    </a:srgbClr>
                  </a:outerShdw>
                </a:effectLst>
              </a:rPr>
              <a:t>PRESIDENT’S DAY TRIVIA </a:t>
            </a:r>
            <a:endParaRPr lang="en-US" sz="3800" dirty="0">
              <a:effectLst>
                <a:outerShdw blurRad="38100" dist="38100" dir="2700000" algn="tl">
                  <a:srgbClr val="000000">
                    <a:alpha val="43137"/>
                  </a:srgbClr>
                </a:outerShdw>
              </a:effectLst>
            </a:endParaRPr>
          </a:p>
        </p:txBody>
      </p:sp>
      <p:sp>
        <p:nvSpPr>
          <p:cNvPr id="4" name="TextBox 3"/>
          <p:cNvSpPr txBox="1"/>
          <p:nvPr/>
        </p:nvSpPr>
        <p:spPr>
          <a:xfrm>
            <a:off x="381000" y="990600"/>
            <a:ext cx="8458200" cy="6186309"/>
          </a:xfrm>
          <a:prstGeom prst="rect">
            <a:avLst/>
          </a:prstGeom>
          <a:noFill/>
        </p:spPr>
        <p:txBody>
          <a:bodyPr wrap="square" rtlCol="0">
            <a:spAutoFit/>
          </a:bodyPr>
          <a:lstStyle/>
          <a:p>
            <a:pPr marL="285750" indent="-285750">
              <a:buFont typeface="Arial" pitchFamily="34" charset="0"/>
              <a:buChar char="•"/>
            </a:pPr>
            <a:r>
              <a:rPr lang="en-US" dirty="0" smtClean="0"/>
              <a:t>President’s Day is more than just a big furniture close-out sale</a:t>
            </a:r>
          </a:p>
          <a:p>
            <a:pPr marL="285750" indent="-285750">
              <a:buFont typeface="Arial" pitchFamily="34" charset="0"/>
              <a:buChar char="•"/>
            </a:pPr>
            <a:r>
              <a:rPr lang="en-US" dirty="0" smtClean="0"/>
              <a:t>The </a:t>
            </a:r>
            <a:r>
              <a:rPr lang="en-US" dirty="0"/>
              <a:t>federal holiday celebrated on the third Monday in February is </a:t>
            </a:r>
            <a:r>
              <a:rPr lang="en-US" b="1" dirty="0"/>
              <a:t>not officially </a:t>
            </a:r>
            <a:r>
              <a:rPr lang="en-US" dirty="0"/>
              <a:t>called Presidents' Day</a:t>
            </a:r>
            <a:r>
              <a:rPr lang="en-US" dirty="0" smtClean="0"/>
              <a:t>.  Instead</a:t>
            </a:r>
            <a:r>
              <a:rPr lang="en-US" dirty="0"/>
              <a:t>, it is </a:t>
            </a:r>
            <a:r>
              <a:rPr lang="en-US" b="1" dirty="0"/>
              <a:t>Washington's Birthday</a:t>
            </a:r>
            <a:r>
              <a:rPr lang="en-US" dirty="0"/>
              <a:t>. There was an attempt in 1968 to officially name it Presidents' Day. However, this suggestion died in committee. Many states, however, choose to call their own celebration on this day "Presidents' Day."</a:t>
            </a:r>
          </a:p>
          <a:p>
            <a:pPr marL="285750" indent="-285750">
              <a:buFont typeface="Arial" pitchFamily="34" charset="0"/>
              <a:buChar char="•"/>
            </a:pPr>
            <a:r>
              <a:rPr lang="en-US" dirty="0" smtClean="0"/>
              <a:t>George Washington’s birthday was celebrated widely across the newly formed United </a:t>
            </a:r>
            <a:r>
              <a:rPr lang="en-US" dirty="0"/>
              <a:t>States </a:t>
            </a:r>
            <a:r>
              <a:rPr lang="en-US" dirty="0" smtClean="0"/>
              <a:t>while he was </a:t>
            </a:r>
            <a:r>
              <a:rPr lang="en-US" dirty="0"/>
              <a:t>still alive. However, it wasn't until 1885 that </a:t>
            </a:r>
            <a:r>
              <a:rPr lang="en-US" dirty="0" smtClean="0"/>
              <a:t>Chester Arthur signed </a:t>
            </a:r>
            <a:r>
              <a:rPr lang="en-US" dirty="0"/>
              <a:t>the bill that made it a federal holiday</a:t>
            </a:r>
            <a:r>
              <a:rPr lang="en-US" dirty="0" smtClean="0"/>
              <a:t>.</a:t>
            </a:r>
          </a:p>
          <a:p>
            <a:pPr marL="285750" indent="-285750">
              <a:buFont typeface="Arial" pitchFamily="34" charset="0"/>
              <a:buChar char="•"/>
            </a:pPr>
            <a:r>
              <a:rPr lang="en-US" dirty="0" smtClean="0"/>
              <a:t>Even </a:t>
            </a:r>
            <a:r>
              <a:rPr lang="en-US" dirty="0"/>
              <a:t>though many states celebrate </a:t>
            </a:r>
            <a:r>
              <a:rPr lang="en-US" dirty="0" smtClean="0"/>
              <a:t>Abraham Lincoln’s birthday </a:t>
            </a:r>
            <a:r>
              <a:rPr lang="en-US" dirty="0"/>
              <a:t>concurrently with Washington's birthday, it is not a federally designated holiday.</a:t>
            </a:r>
          </a:p>
          <a:p>
            <a:pPr marL="285750" indent="-285750">
              <a:buFont typeface="Arial" pitchFamily="34" charset="0"/>
              <a:buChar char="•"/>
            </a:pPr>
            <a:r>
              <a:rPr lang="en-US" dirty="0" smtClean="0"/>
              <a:t>On </a:t>
            </a:r>
            <a:r>
              <a:rPr lang="en-US" dirty="0"/>
              <a:t>February 22nd of almost every year since 1888, Washington's Farewell Address has been read in the US Senate. While this does not happen on Presidents' Day, it is an annual celebration of Washington's Birthday that stems from 1862 when the Address was read as a way to boost morale during the Civil War. This address was and is so important because it warns of political factionalism, geographical sectionalism, and interference by foreign powers in the nation's affairs. Washington stressed the importance of national unity over sectional differences</a:t>
            </a:r>
            <a:r>
              <a:rPr lang="en-US" dirty="0" smtClean="0"/>
              <a:t>.</a:t>
            </a:r>
          </a:p>
          <a:p>
            <a:endParaRPr lang="en-US" dirty="0"/>
          </a:p>
          <a:p>
            <a:r>
              <a:rPr lang="en-US" sz="1200" dirty="0"/>
              <a:t>Sources:  </a:t>
            </a:r>
            <a:r>
              <a:rPr lang="en-US" sz="1200" dirty="0">
                <a:hlinkClick r:id="rId3"/>
              </a:rPr>
              <a:t>http://</a:t>
            </a:r>
            <a:r>
              <a:rPr lang="en-US" sz="1200" dirty="0" smtClean="0">
                <a:hlinkClick r:id="rId3"/>
              </a:rPr>
              <a:t>www.senate.gov/artandhistory/history/minute/Washingtons_Farewell_Address.htm</a:t>
            </a:r>
            <a:r>
              <a:rPr lang="en-US" sz="1200" dirty="0"/>
              <a:t>, </a:t>
            </a:r>
            <a:r>
              <a:rPr lang="en-US" sz="1200" dirty="0">
                <a:hlinkClick r:id="rId4"/>
              </a:rPr>
              <a:t>http://en.wikipedia.org/wiki/Presidents_Day_(United_States</a:t>
            </a:r>
            <a:r>
              <a:rPr lang="en-US" sz="1200" dirty="0" smtClean="0">
                <a:hlinkClick r:id="rId4"/>
              </a:rPr>
              <a:t>)</a:t>
            </a:r>
            <a:r>
              <a:rPr lang="en-US" sz="1200" dirty="0"/>
              <a:t>, </a:t>
            </a:r>
            <a:r>
              <a:rPr lang="en-US" sz="1200" dirty="0">
                <a:hlinkClick r:id="rId5"/>
              </a:rPr>
              <a:t>http://</a:t>
            </a:r>
            <a:r>
              <a:rPr lang="en-US" sz="1200" dirty="0" smtClean="0">
                <a:hlinkClick r:id="rId5"/>
              </a:rPr>
              <a:t>americanhistory.about.com/od/holidays/tp/presidents_day.htm</a:t>
            </a:r>
            <a:r>
              <a:rPr lang="en-US" sz="1200" dirty="0" smtClean="0"/>
              <a:t>. </a:t>
            </a:r>
            <a:endParaRPr lang="en-US" sz="1200" dirty="0"/>
          </a:p>
          <a:p>
            <a:pPr marL="285750" indent="-285750">
              <a:buFont typeface="Arial" pitchFamily="34" charset="0"/>
              <a:buChar char="•"/>
            </a:pPr>
            <a:endParaRPr lang="en-US" dirty="0"/>
          </a:p>
        </p:txBody>
      </p:sp>
    </p:spTree>
    <p:custDataLst>
      <p:tags r:id="rId1"/>
    </p:custDataLst>
    <p:extLst>
      <p:ext uri="{BB962C8B-B14F-4D97-AF65-F5344CB8AC3E}">
        <p14:creationId xmlns:p14="http://schemas.microsoft.com/office/powerpoint/2010/main" val="31439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ircle(in)">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arn(inVertical)">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Tuesday, February 21</a:t>
            </a:r>
            <a:r>
              <a:rPr lang="en-US" sz="3600" baseline="30000" dirty="0" smtClean="0"/>
              <a:t>st</a:t>
            </a:r>
            <a:r>
              <a:rPr lang="en-US" sz="3600" dirty="0" smtClean="0"/>
              <a:t> - 1</a:t>
            </a:r>
            <a:r>
              <a:rPr lang="en-US" sz="3600" baseline="30000" dirty="0" smtClean="0"/>
              <a:t>st</a:t>
            </a:r>
            <a:r>
              <a:rPr lang="en-US" sz="3600" dirty="0" smtClean="0"/>
              <a:t> Block</a:t>
            </a:r>
            <a:endParaRPr lang="en-US" sz="3600" dirty="0"/>
          </a:p>
        </p:txBody>
      </p:sp>
      <p:sp>
        <p:nvSpPr>
          <p:cNvPr id="3" name="Content Placeholder 2"/>
          <p:cNvSpPr>
            <a:spLocks noGrp="1"/>
          </p:cNvSpPr>
          <p:nvPr>
            <p:ph sz="half" idx="1"/>
          </p:nvPr>
        </p:nvSpPr>
        <p:spPr>
          <a:xfrm>
            <a:off x="228600" y="1600200"/>
            <a:ext cx="4267200" cy="4724400"/>
          </a:xfrm>
          <a:noFill/>
        </p:spPr>
        <p:txBody>
          <a:bodyPr>
            <a:normAutofit/>
          </a:bodyPr>
          <a:lstStyle/>
          <a:p>
            <a:r>
              <a:rPr lang="en-US" dirty="0" smtClean="0"/>
              <a:t>What is the definition of the word </a:t>
            </a:r>
            <a:r>
              <a:rPr lang="en-US" dirty="0" smtClean="0">
                <a:hlinkClick r:id="rId3"/>
              </a:rPr>
              <a:t>avid</a:t>
            </a:r>
            <a:r>
              <a:rPr lang="en-US" dirty="0" smtClean="0"/>
              <a:t> [</a:t>
            </a:r>
            <a:r>
              <a:rPr lang="en-US" b="1" dirty="0" err="1" smtClean="0"/>
              <a:t>av</a:t>
            </a:r>
            <a:r>
              <a:rPr lang="en-US" dirty="0" smtClean="0"/>
              <a:t>-id]</a:t>
            </a:r>
            <a:r>
              <a:rPr lang="en-US" b="1" dirty="0" smtClean="0"/>
              <a:t>?</a:t>
            </a:r>
            <a:endParaRPr lang="en-US" dirty="0"/>
          </a:p>
          <a:p>
            <a:r>
              <a:rPr lang="en-US" dirty="0" smtClean="0"/>
              <a:t>What part of speech is avid?</a:t>
            </a:r>
            <a:endParaRPr lang="en-US" dirty="0"/>
          </a:p>
          <a:p>
            <a:r>
              <a:rPr lang="en-US" dirty="0"/>
              <a:t>From the French  </a:t>
            </a:r>
            <a:r>
              <a:rPr lang="en-US" b="1" dirty="0" err="1"/>
              <a:t>avidus</a:t>
            </a:r>
            <a:r>
              <a:rPr lang="en-US" dirty="0"/>
              <a:t> (</a:t>
            </a:r>
            <a:r>
              <a:rPr lang="en-US" i="1" dirty="0"/>
              <a:t>longing eagerly, to desire eagerly</a:t>
            </a:r>
            <a:r>
              <a:rPr lang="en-US" dirty="0"/>
              <a:t>)</a:t>
            </a:r>
          </a:p>
          <a:p>
            <a:r>
              <a:rPr lang="en-US" dirty="0" smtClean="0"/>
              <a:t>Other forms of the word: </a:t>
            </a:r>
            <a:r>
              <a:rPr lang="en-US" b="1" dirty="0">
                <a:solidFill>
                  <a:srgbClr val="006600"/>
                </a:solidFill>
              </a:rPr>
              <a:t>avidly</a:t>
            </a:r>
            <a:r>
              <a:rPr lang="en-US" dirty="0"/>
              <a:t> (</a:t>
            </a:r>
            <a:r>
              <a:rPr lang="en-US" dirty="0" err="1"/>
              <a:t>adv</a:t>
            </a:r>
            <a:r>
              <a:rPr lang="en-US" dirty="0"/>
              <a:t>), </a:t>
            </a:r>
            <a:r>
              <a:rPr lang="en-US" b="1" dirty="0">
                <a:solidFill>
                  <a:srgbClr val="C00000"/>
                </a:solidFill>
              </a:rPr>
              <a:t>avidness</a:t>
            </a:r>
            <a:r>
              <a:rPr lang="en-US" dirty="0"/>
              <a:t> (noun)</a:t>
            </a:r>
          </a:p>
          <a:p>
            <a:endParaRPr lang="en-US" dirty="0"/>
          </a:p>
        </p:txBody>
      </p:sp>
      <p:sp>
        <p:nvSpPr>
          <p:cNvPr id="6" name="TextBox 5"/>
          <p:cNvSpPr txBox="1"/>
          <p:nvPr/>
        </p:nvSpPr>
        <p:spPr>
          <a:xfrm>
            <a:off x="5105400" y="4419600"/>
            <a:ext cx="3886200" cy="2308324"/>
          </a:xfrm>
          <a:prstGeom prst="rect">
            <a:avLst/>
          </a:prstGeom>
          <a:noFill/>
        </p:spPr>
        <p:txBody>
          <a:bodyPr wrap="square" rtlCol="0">
            <a:spAutoFit/>
          </a:bodyPr>
          <a:lstStyle/>
          <a:p>
            <a:r>
              <a:rPr lang="en-US" dirty="0"/>
              <a:t> </a:t>
            </a:r>
            <a:r>
              <a:rPr lang="en-US" dirty="0" smtClean="0"/>
              <a:t>“</a:t>
            </a:r>
            <a:r>
              <a:rPr lang="en-US" dirty="0"/>
              <a:t>They’re always pushing me to do my best,” she said. “I don’t know what I would do without them.”</a:t>
            </a:r>
          </a:p>
          <a:p>
            <a:r>
              <a:rPr lang="en-US" dirty="0" smtClean="0"/>
              <a:t>    -- </a:t>
            </a:r>
            <a:r>
              <a:rPr lang="en-US" dirty="0"/>
              <a:t>Tenth-grader Angelica </a:t>
            </a:r>
            <a:r>
              <a:rPr lang="en-US" dirty="0" err="1" smtClean="0"/>
              <a:t>Baltazar</a:t>
            </a:r>
            <a:r>
              <a:rPr lang="en-US" dirty="0" smtClean="0"/>
              <a:t>, 	speaking of the </a:t>
            </a:r>
            <a:r>
              <a:rPr lang="en-US" b="1" dirty="0" smtClean="0"/>
              <a:t>AVID</a:t>
            </a:r>
            <a:r>
              <a:rPr lang="en-US" dirty="0" smtClean="0"/>
              <a:t> 	teachers at West 	Brunswick High, Fayetteville.   </a:t>
            </a:r>
            <a:r>
              <a:rPr lang="en-US" dirty="0"/>
              <a:t>	</a:t>
            </a:r>
          </a:p>
        </p:txBody>
      </p:sp>
      <p:pic>
        <p:nvPicPr>
          <p:cNvPr id="4" name="Picture 2" descr="Carrabec Elevates the B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752600"/>
            <a:ext cx="3505200" cy="24536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phsavid.webs.com/AVID_logo-spo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3342" y="1676400"/>
            <a:ext cx="3769930" cy="2438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721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28"/>
                                        </p:tgtEl>
                                        <p:attrNameLst>
                                          <p:attrName>style.visibility</p:attrName>
                                        </p:attrNameLst>
                                      </p:cBhvr>
                                      <p:to>
                                        <p:strVal val="visible"/>
                                      </p:to>
                                    </p:set>
                                    <p:animEffect transition="in" filter="barn(inVertical)">
                                      <p:cBhvr>
                                        <p:cTn id="3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688490" y="304800"/>
            <a:ext cx="7922110" cy="990600"/>
          </a:xfrm>
        </p:spPr>
        <p:txBody>
          <a:bodyPr>
            <a:normAutofit/>
          </a:bodyPr>
          <a:lstStyle/>
          <a:p>
            <a:pPr algn="ctr"/>
            <a:r>
              <a:rPr lang="en-US" dirty="0" smtClean="0"/>
              <a:t>Tuesday, February 21</a:t>
            </a:r>
            <a:r>
              <a:rPr lang="en-US" baseline="30000" dirty="0" smtClean="0"/>
              <a:t>st</a:t>
            </a:r>
            <a:r>
              <a:rPr lang="en-US" dirty="0" smtClean="0"/>
              <a:t> – 2</a:t>
            </a:r>
            <a:r>
              <a:rPr lang="en-US" baseline="30000" dirty="0" smtClean="0"/>
              <a:t>nd</a:t>
            </a:r>
            <a:r>
              <a:rPr lang="en-US" dirty="0" smtClean="0"/>
              <a:t> Block</a:t>
            </a:r>
            <a:endParaRPr lang="en-US" sz="3600" dirty="0"/>
          </a:p>
        </p:txBody>
      </p:sp>
      <p:sp>
        <p:nvSpPr>
          <p:cNvPr id="2" name="Content Placeholder 1"/>
          <p:cNvSpPr>
            <a:spLocks noGrp="1"/>
          </p:cNvSpPr>
          <p:nvPr>
            <p:ph idx="1"/>
          </p:nvPr>
        </p:nvSpPr>
        <p:spPr/>
        <p:txBody>
          <a:bodyPr>
            <a:normAutofit lnSpcReduction="10000"/>
          </a:bodyPr>
          <a:lstStyle/>
          <a:p>
            <a:r>
              <a:rPr lang="en-US" dirty="0" smtClean="0">
                <a:solidFill>
                  <a:srgbClr val="002060"/>
                </a:solidFill>
              </a:rPr>
              <a:t>Avid– adjective. Showing </a:t>
            </a:r>
            <a:r>
              <a:rPr lang="en-US" dirty="0" err="1" smtClean="0">
                <a:solidFill>
                  <a:srgbClr val="002060"/>
                </a:solidFill>
              </a:rPr>
              <a:t>enthusiam</a:t>
            </a:r>
            <a:r>
              <a:rPr lang="en-US" dirty="0" smtClean="0">
                <a:solidFill>
                  <a:srgbClr val="002060"/>
                </a:solidFill>
              </a:rPr>
              <a:t>; ardent</a:t>
            </a:r>
          </a:p>
          <a:p>
            <a:pPr lvl="1"/>
            <a:r>
              <a:rPr lang="en-US" b="1" dirty="0" smtClean="0">
                <a:solidFill>
                  <a:srgbClr val="002060"/>
                </a:solidFill>
              </a:rPr>
              <a:t>AVID</a:t>
            </a:r>
            <a:r>
              <a:rPr lang="en-US" dirty="0" smtClean="0">
                <a:solidFill>
                  <a:srgbClr val="002060"/>
                </a:solidFill>
              </a:rPr>
              <a:t> is also a well known acronym signifying  </a:t>
            </a:r>
            <a:r>
              <a:rPr lang="en-US" b="1" dirty="0" smtClean="0">
                <a:solidFill>
                  <a:srgbClr val="002060"/>
                </a:solidFill>
              </a:rPr>
              <a:t>Advancement Via Individual Determination</a:t>
            </a:r>
          </a:p>
          <a:p>
            <a:r>
              <a:rPr lang="en-US" dirty="0" smtClean="0"/>
              <a:t>What is another word for avid (synonym)?</a:t>
            </a:r>
          </a:p>
          <a:p>
            <a:r>
              <a:rPr lang="en-US" b="1" dirty="0" smtClean="0">
                <a:solidFill>
                  <a:srgbClr val="006600"/>
                </a:solidFill>
              </a:rPr>
              <a:t>Zealous, enthusiastic, keen, devoted</a:t>
            </a:r>
          </a:p>
          <a:p>
            <a:r>
              <a:rPr lang="en-US" dirty="0" smtClean="0"/>
              <a:t>What word means the opposite of avid (antonym)?</a:t>
            </a:r>
          </a:p>
          <a:p>
            <a:r>
              <a:rPr lang="en-US" b="1" dirty="0" smtClean="0">
                <a:solidFill>
                  <a:srgbClr val="C00000"/>
                </a:solidFill>
              </a:rPr>
              <a:t>Indifferent, reluctant, apathetic, uninspired, unmotivated</a:t>
            </a:r>
            <a:endParaRPr lang="en-US" dirty="0" smtClean="0">
              <a:solidFill>
                <a:srgbClr val="C00000"/>
              </a:solidFill>
            </a:endParaRPr>
          </a:p>
        </p:txBody>
      </p:sp>
    </p:spTree>
    <p:custDataLst>
      <p:tags r:id="rId1"/>
    </p:custDataLst>
    <p:extLst>
      <p:ext uri="{BB962C8B-B14F-4D97-AF65-F5344CB8AC3E}">
        <p14:creationId xmlns:p14="http://schemas.microsoft.com/office/powerpoint/2010/main" val="68005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8490" y="304800"/>
            <a:ext cx="7998310" cy="990600"/>
          </a:xfrm>
        </p:spPr>
        <p:txBody>
          <a:bodyPr>
            <a:normAutofit/>
          </a:bodyPr>
          <a:lstStyle/>
          <a:p>
            <a:pPr algn="ctr"/>
            <a:r>
              <a:rPr lang="en-US" dirty="0" smtClean="0"/>
              <a:t>Tuesday, February 21</a:t>
            </a:r>
            <a:r>
              <a:rPr lang="en-US" baseline="30000" dirty="0" smtClean="0"/>
              <a:t>st</a:t>
            </a:r>
            <a:r>
              <a:rPr lang="en-US" dirty="0" smtClean="0"/>
              <a:t> – 3</a:t>
            </a:r>
            <a:r>
              <a:rPr lang="en-US" baseline="30000" dirty="0" smtClean="0"/>
              <a:t>rd</a:t>
            </a:r>
            <a:r>
              <a:rPr lang="en-US" dirty="0" smtClean="0"/>
              <a:t> Block</a:t>
            </a:r>
            <a:endParaRPr lang="en-US" sz="3400" dirty="0"/>
          </a:p>
        </p:txBody>
      </p:sp>
      <p:sp>
        <p:nvSpPr>
          <p:cNvPr id="3" name="Content Placeholder 2"/>
          <p:cNvSpPr>
            <a:spLocks noGrp="1"/>
          </p:cNvSpPr>
          <p:nvPr>
            <p:ph sz="half" idx="1"/>
          </p:nvPr>
        </p:nvSpPr>
        <p:spPr>
          <a:xfrm>
            <a:off x="228600" y="1524000"/>
            <a:ext cx="4038600" cy="4648200"/>
          </a:xfrm>
        </p:spPr>
        <p:txBody>
          <a:bodyPr>
            <a:normAutofit/>
          </a:bodyPr>
          <a:lstStyle/>
          <a:p>
            <a:r>
              <a:rPr lang="en-US" dirty="0" smtClean="0"/>
              <a:t>Can you use the word </a:t>
            </a:r>
            <a:r>
              <a:rPr lang="en-US" b="1" dirty="0" smtClean="0"/>
              <a:t>avid </a:t>
            </a:r>
            <a:r>
              <a:rPr lang="en-US" dirty="0" smtClean="0"/>
              <a:t>to describe this picture?</a:t>
            </a:r>
          </a:p>
          <a:p>
            <a:r>
              <a:rPr lang="en-US" b="1" u="sng" dirty="0" smtClean="0">
                <a:solidFill>
                  <a:srgbClr val="7030A0"/>
                </a:solidFill>
              </a:rPr>
              <a:t>Example</a:t>
            </a:r>
            <a:r>
              <a:rPr lang="en-US" b="1" dirty="0" smtClean="0">
                <a:solidFill>
                  <a:srgbClr val="7030A0"/>
                </a:solidFill>
              </a:rPr>
              <a:t>:  The English students were avid readers.    </a:t>
            </a:r>
            <a:endParaRPr lang="en-US" b="1" u="sng" dirty="0" smtClean="0">
              <a:solidFill>
                <a:srgbClr val="7030A0"/>
              </a:solidFill>
            </a:endParaRPr>
          </a:p>
          <a:p>
            <a:r>
              <a:rPr lang="en-US" i="1" dirty="0" smtClean="0">
                <a:solidFill>
                  <a:srgbClr val="C00000"/>
                </a:solidFill>
              </a:rPr>
              <a:t>Now use your knowledge of the word to write your own sentence using avid.</a:t>
            </a:r>
            <a:r>
              <a:rPr lang="en-US" i="1" dirty="0" smtClean="0">
                <a:solidFill>
                  <a:srgbClr val="0070C0"/>
                </a:solidFill>
              </a:rPr>
              <a:t> </a:t>
            </a:r>
            <a:endParaRPr lang="en-US" i="1" dirty="0"/>
          </a:p>
        </p:txBody>
      </p:sp>
      <p:pic>
        <p:nvPicPr>
          <p:cNvPr id="4" name="Picture 2" descr="http://www.english.heacademy.ac.uk/images/funding/happy_stude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133600"/>
            <a:ext cx="4476411" cy="298132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1720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56263" cy="990600"/>
          </a:xfrm>
        </p:spPr>
        <p:txBody>
          <a:bodyPr>
            <a:normAutofit/>
          </a:bodyPr>
          <a:lstStyle/>
          <a:p>
            <a:r>
              <a:rPr lang="en-US" dirty="0" smtClean="0"/>
              <a:t>Tuesday, February 21</a:t>
            </a:r>
            <a:r>
              <a:rPr lang="en-US" baseline="30000" dirty="0" smtClean="0"/>
              <a:t>st</a:t>
            </a:r>
            <a:r>
              <a:rPr lang="en-US" dirty="0" smtClean="0"/>
              <a:t> - 4</a:t>
            </a:r>
            <a:r>
              <a:rPr lang="en-US" baseline="30000" dirty="0" smtClean="0"/>
              <a:t>th</a:t>
            </a:r>
            <a:r>
              <a:rPr lang="en-US" dirty="0" smtClean="0"/>
              <a:t> Block</a:t>
            </a:r>
            <a:endParaRPr lang="en-US" sz="3600" dirty="0"/>
          </a:p>
        </p:txBody>
      </p:sp>
      <p:sp>
        <p:nvSpPr>
          <p:cNvPr id="3" name="Content Placeholder 2"/>
          <p:cNvSpPr>
            <a:spLocks noGrp="1"/>
          </p:cNvSpPr>
          <p:nvPr>
            <p:ph sz="half" idx="1"/>
          </p:nvPr>
        </p:nvSpPr>
        <p:spPr>
          <a:xfrm>
            <a:off x="228600" y="1676400"/>
            <a:ext cx="4572000" cy="1569720"/>
          </a:xfrm>
        </p:spPr>
        <p:txBody>
          <a:bodyPr>
            <a:normAutofit/>
          </a:bodyPr>
          <a:lstStyle/>
          <a:p>
            <a:r>
              <a:rPr lang="en-US" dirty="0" smtClean="0"/>
              <a:t>Can you use the “word of the day”, </a:t>
            </a:r>
            <a:r>
              <a:rPr lang="en-US" b="1" dirty="0" smtClean="0"/>
              <a:t>avid</a:t>
            </a:r>
            <a:r>
              <a:rPr lang="en-US" dirty="0" smtClean="0"/>
              <a:t>, to describe this cartoon?  </a:t>
            </a:r>
            <a:endParaRPr lang="en-US" dirty="0"/>
          </a:p>
        </p:txBody>
      </p:sp>
      <p:sp>
        <p:nvSpPr>
          <p:cNvPr id="4" name="Content Placeholder 3"/>
          <p:cNvSpPr>
            <a:spLocks noGrp="1"/>
          </p:cNvSpPr>
          <p:nvPr>
            <p:ph sz="half" idx="2"/>
          </p:nvPr>
        </p:nvSpPr>
        <p:spPr>
          <a:xfrm>
            <a:off x="4724400" y="1676400"/>
            <a:ext cx="4194049" cy="4440936"/>
          </a:xfrm>
        </p:spPr>
        <p:txBody>
          <a:bodyPr>
            <a:normAutofit/>
          </a:bodyPr>
          <a:lstStyle/>
          <a:p>
            <a:r>
              <a:rPr lang="en-US" dirty="0" smtClean="0"/>
              <a:t>Complete this analogy:</a:t>
            </a:r>
          </a:p>
          <a:p>
            <a:pPr marL="0" indent="0">
              <a:buNone/>
            </a:pPr>
            <a:r>
              <a:rPr lang="en-US" dirty="0" smtClean="0">
                <a:solidFill>
                  <a:srgbClr val="FF0000"/>
                </a:solidFill>
              </a:rPr>
              <a:t>  </a:t>
            </a:r>
            <a:endParaRPr lang="en-US" dirty="0"/>
          </a:p>
          <a:p>
            <a:r>
              <a:rPr lang="en-US" dirty="0" smtClean="0">
                <a:solidFill>
                  <a:srgbClr val="FF0000"/>
                </a:solidFill>
              </a:rPr>
              <a:t>Avid is to zealous, as _____________ is to apathetic.  </a:t>
            </a:r>
          </a:p>
          <a:p>
            <a:endParaRPr lang="en-US" dirty="0">
              <a:solidFill>
                <a:srgbClr val="FF0000"/>
              </a:solidFill>
            </a:endParaRPr>
          </a:p>
          <a:p>
            <a:r>
              <a:rPr lang="en-US" dirty="0" smtClean="0"/>
              <a:t>Reluctant, indifferent, uncaring</a:t>
            </a:r>
            <a:r>
              <a:rPr lang="en-US" dirty="0" smtClean="0">
                <a:solidFill>
                  <a:srgbClr val="7030A0"/>
                </a:solidFill>
              </a:rPr>
              <a:t>.  [Synonyms]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0100" y="3124200"/>
            <a:ext cx="3352800" cy="3352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6418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Wednesday, </a:t>
            </a:r>
            <a:r>
              <a:rPr lang="en-US" dirty="0" smtClean="0"/>
              <a:t>February 22</a:t>
            </a:r>
            <a:r>
              <a:rPr lang="en-US" baseline="30000" dirty="0" smtClean="0"/>
              <a:t>nd</a:t>
            </a:r>
            <a:r>
              <a:rPr lang="en-US" dirty="0" smtClean="0"/>
              <a:t> </a:t>
            </a:r>
            <a:r>
              <a:rPr lang="en-US" sz="3600" dirty="0" smtClean="0"/>
              <a:t>- 1</a:t>
            </a:r>
            <a:r>
              <a:rPr lang="en-US" sz="3600" baseline="30000" dirty="0" smtClean="0"/>
              <a:t>st</a:t>
            </a:r>
            <a:r>
              <a:rPr lang="en-US" sz="3600" dirty="0" smtClean="0"/>
              <a:t> Block</a:t>
            </a:r>
            <a:endParaRPr lang="en-US" sz="3600" dirty="0"/>
          </a:p>
        </p:txBody>
      </p:sp>
      <p:sp>
        <p:nvSpPr>
          <p:cNvPr id="3" name="Content Placeholder 2"/>
          <p:cNvSpPr>
            <a:spLocks noGrp="1"/>
          </p:cNvSpPr>
          <p:nvPr>
            <p:ph sz="half" idx="1"/>
          </p:nvPr>
        </p:nvSpPr>
        <p:spPr>
          <a:xfrm>
            <a:off x="152400" y="1600200"/>
            <a:ext cx="4343400" cy="4724400"/>
          </a:xfrm>
          <a:noFill/>
        </p:spPr>
        <p:txBody>
          <a:bodyPr>
            <a:normAutofit lnSpcReduction="10000"/>
          </a:bodyPr>
          <a:lstStyle/>
          <a:p>
            <a:r>
              <a:rPr lang="en-US" dirty="0" smtClean="0"/>
              <a:t>What is the definition of the word </a:t>
            </a:r>
            <a:r>
              <a:rPr lang="en-US" dirty="0" smtClean="0">
                <a:hlinkClick r:id="rId3"/>
              </a:rPr>
              <a:t>ebullient</a:t>
            </a:r>
            <a:r>
              <a:rPr lang="en-US" dirty="0" smtClean="0"/>
              <a:t>           [</a:t>
            </a:r>
            <a:r>
              <a:rPr lang="en-US" dirty="0" err="1" smtClean="0"/>
              <a:t>ih-</a:t>
            </a:r>
            <a:r>
              <a:rPr lang="en-US" b="1" dirty="0" err="1" smtClean="0"/>
              <a:t>buhl</a:t>
            </a:r>
            <a:r>
              <a:rPr lang="en-US" dirty="0" err="1" smtClean="0"/>
              <a:t>-yuhnt</a:t>
            </a:r>
            <a:r>
              <a:rPr lang="en-US" dirty="0" smtClean="0"/>
              <a:t>]</a:t>
            </a:r>
            <a:r>
              <a:rPr lang="en-US" b="1" dirty="0" smtClean="0"/>
              <a:t>?</a:t>
            </a:r>
            <a:endParaRPr lang="en-US" dirty="0"/>
          </a:p>
          <a:p>
            <a:r>
              <a:rPr lang="en-US" dirty="0" smtClean="0"/>
              <a:t>What part of speech is ebullient?</a:t>
            </a:r>
            <a:endParaRPr lang="en-US" dirty="0"/>
          </a:p>
          <a:p>
            <a:r>
              <a:rPr lang="en-US" dirty="0" smtClean="0"/>
              <a:t>From </a:t>
            </a:r>
            <a:r>
              <a:rPr lang="en-US" dirty="0"/>
              <a:t>the Latin </a:t>
            </a:r>
            <a:r>
              <a:rPr lang="en-US" b="1" dirty="0"/>
              <a:t>ex</a:t>
            </a:r>
            <a:r>
              <a:rPr lang="en-US" dirty="0"/>
              <a:t>- (</a:t>
            </a:r>
            <a:r>
              <a:rPr lang="en-US" i="1" dirty="0"/>
              <a:t>out</a:t>
            </a:r>
            <a:r>
              <a:rPr lang="en-US" dirty="0"/>
              <a:t>) + </a:t>
            </a:r>
            <a:r>
              <a:rPr lang="en-US" b="1" dirty="0" err="1"/>
              <a:t>bullire</a:t>
            </a:r>
            <a:r>
              <a:rPr lang="en-US" dirty="0"/>
              <a:t> (</a:t>
            </a:r>
            <a:r>
              <a:rPr lang="en-US" i="1" dirty="0"/>
              <a:t>to bubble</a:t>
            </a:r>
            <a:r>
              <a:rPr lang="en-US" dirty="0" smtClean="0"/>
              <a:t>)</a:t>
            </a:r>
          </a:p>
          <a:p>
            <a:r>
              <a:rPr lang="en-US" dirty="0" smtClean="0"/>
              <a:t>Other forms of the word: </a:t>
            </a:r>
            <a:r>
              <a:rPr lang="en-US" b="1" dirty="0" err="1">
                <a:solidFill>
                  <a:srgbClr val="C00000"/>
                </a:solidFill>
              </a:rPr>
              <a:t>ebulliency</a:t>
            </a:r>
            <a:r>
              <a:rPr lang="en-US" b="1" dirty="0">
                <a:solidFill>
                  <a:srgbClr val="C00000"/>
                </a:solidFill>
              </a:rPr>
              <a:t> </a:t>
            </a:r>
            <a:r>
              <a:rPr lang="en-US" b="1" dirty="0"/>
              <a:t>(noun), </a:t>
            </a:r>
            <a:r>
              <a:rPr lang="en-US" b="1" dirty="0">
                <a:solidFill>
                  <a:srgbClr val="006600"/>
                </a:solidFill>
              </a:rPr>
              <a:t>ebulliently</a:t>
            </a:r>
            <a:r>
              <a:rPr lang="en-US" b="1" dirty="0"/>
              <a:t>  (</a:t>
            </a:r>
            <a:r>
              <a:rPr lang="en-US" b="1" dirty="0" err="1"/>
              <a:t>adv</a:t>
            </a:r>
            <a:r>
              <a:rPr lang="en-US" b="1" dirty="0"/>
              <a:t>), </a:t>
            </a:r>
            <a:r>
              <a:rPr lang="en-US" b="1" dirty="0">
                <a:solidFill>
                  <a:srgbClr val="7030A0"/>
                </a:solidFill>
              </a:rPr>
              <a:t>ebullience</a:t>
            </a:r>
            <a:r>
              <a:rPr lang="en-US" b="1" dirty="0"/>
              <a:t> (noun</a:t>
            </a:r>
            <a:r>
              <a:rPr lang="en-US" b="1" dirty="0" smtClean="0"/>
              <a:t>)</a:t>
            </a:r>
            <a:r>
              <a:rPr lang="en-US" dirty="0"/>
              <a:t>.</a:t>
            </a:r>
          </a:p>
        </p:txBody>
      </p:sp>
      <p:sp>
        <p:nvSpPr>
          <p:cNvPr id="4" name="TextBox 3"/>
          <p:cNvSpPr txBox="1"/>
          <p:nvPr/>
        </p:nvSpPr>
        <p:spPr>
          <a:xfrm>
            <a:off x="4495800" y="5105400"/>
            <a:ext cx="4495800" cy="1477328"/>
          </a:xfrm>
          <a:prstGeom prst="rect">
            <a:avLst/>
          </a:prstGeom>
          <a:noFill/>
        </p:spPr>
        <p:txBody>
          <a:bodyPr wrap="square" rtlCol="0">
            <a:spAutoFit/>
          </a:bodyPr>
          <a:lstStyle/>
          <a:p>
            <a:r>
              <a:rPr lang="en-US" dirty="0"/>
              <a:t> </a:t>
            </a:r>
            <a:r>
              <a:rPr lang="en-US" dirty="0" smtClean="0"/>
              <a:t>“Business investment is going to be one of the principal drivers of growth in 2006.  The consumer will still be there… (but) certainly won’t be as </a:t>
            </a:r>
            <a:r>
              <a:rPr lang="en-US" b="1" dirty="0" smtClean="0"/>
              <a:t>ebullient</a:t>
            </a:r>
            <a:r>
              <a:rPr lang="en-US" dirty="0" smtClean="0"/>
              <a:t> as the last four years.” 		– Brian Bethune</a:t>
            </a:r>
            <a:endParaRPr lang="en-US" b="1" i="1" dirty="0"/>
          </a:p>
        </p:txBody>
      </p:sp>
      <p:pic>
        <p:nvPicPr>
          <p:cNvPr id="1028" name="Picture 4" descr="http://www.dreamstime.com/young-elated-corporate-man-with-laptop-thumb1033888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4868" y="1680481"/>
            <a:ext cx="3810000" cy="277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marketoracle.co.uk/images/2008/24-june-2fl.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981200"/>
            <a:ext cx="4130936"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0.gstatic.com/images?q=tbn:ANd9GcRBwu2BUa-mo4Saw7YYlk_AnzFkFOHoPrJTXJbgwkPyAXCdHl1ukZnabAxyf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2211" y="1752600"/>
            <a:ext cx="4007785" cy="2667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2208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barn(inVertical)">
                                      <p:cBhvr>
                                        <p:cTn id="27" dur="5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barn(inVertical)">
                                      <p:cBhvr>
                                        <p:cTn id="32" dur="500"/>
                                        <p:tgtEl>
                                          <p:spTgt spid="102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30"/>
                                        </p:tgtEl>
                                        <p:attrNameLst>
                                          <p:attrName>style.visibility</p:attrName>
                                        </p:attrNameLst>
                                      </p:cBhvr>
                                      <p:to>
                                        <p:strVal val="visible"/>
                                      </p:to>
                                    </p:set>
                                    <p:animEffect transition="in" filter="barn(inVertical)">
                                      <p:cBhvr>
                                        <p:cTn id="3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688490" y="304800"/>
            <a:ext cx="7922110" cy="990600"/>
          </a:xfrm>
        </p:spPr>
        <p:txBody>
          <a:bodyPr>
            <a:normAutofit fontScale="90000"/>
          </a:bodyPr>
          <a:lstStyle/>
          <a:p>
            <a:pPr algn="ctr"/>
            <a:r>
              <a:rPr lang="en-US" dirty="0" smtClean="0"/>
              <a:t>Wednesday, February 22</a:t>
            </a:r>
            <a:r>
              <a:rPr lang="en-US" baseline="30000" dirty="0" smtClean="0"/>
              <a:t>nd</a:t>
            </a:r>
            <a:r>
              <a:rPr lang="en-US" dirty="0" smtClean="0"/>
              <a:t> - 2</a:t>
            </a:r>
            <a:r>
              <a:rPr lang="en-US" baseline="30000" dirty="0" smtClean="0"/>
              <a:t>nd</a:t>
            </a:r>
            <a:r>
              <a:rPr lang="en-US" dirty="0" smtClean="0"/>
              <a:t> Block</a:t>
            </a:r>
            <a:endParaRPr lang="en-US" sz="3600" dirty="0"/>
          </a:p>
        </p:txBody>
      </p:sp>
      <p:sp>
        <p:nvSpPr>
          <p:cNvPr id="2" name="Content Placeholder 1"/>
          <p:cNvSpPr>
            <a:spLocks noGrp="1"/>
          </p:cNvSpPr>
          <p:nvPr>
            <p:ph idx="1"/>
          </p:nvPr>
        </p:nvSpPr>
        <p:spPr/>
        <p:txBody>
          <a:bodyPr>
            <a:normAutofit/>
          </a:bodyPr>
          <a:lstStyle/>
          <a:p>
            <a:r>
              <a:rPr lang="en-US" b="1" dirty="0" smtClean="0">
                <a:solidFill>
                  <a:srgbClr val="002060"/>
                </a:solidFill>
              </a:rPr>
              <a:t>Ebullient -</a:t>
            </a:r>
            <a:r>
              <a:rPr lang="en-US" dirty="0" smtClean="0">
                <a:solidFill>
                  <a:srgbClr val="002060"/>
                </a:solidFill>
              </a:rPr>
              <a:t> adj. Filled </a:t>
            </a:r>
            <a:r>
              <a:rPr lang="en-US" dirty="0">
                <a:solidFill>
                  <a:srgbClr val="002060"/>
                </a:solidFill>
              </a:rPr>
              <a:t>with bubbly excitement</a:t>
            </a:r>
            <a:r>
              <a:rPr lang="en-US" dirty="0" smtClean="0">
                <a:solidFill>
                  <a:srgbClr val="002060"/>
                </a:solidFill>
              </a:rPr>
              <a:t>;   </a:t>
            </a:r>
            <a:r>
              <a:rPr lang="en-US" dirty="0">
                <a:solidFill>
                  <a:srgbClr val="002060"/>
                </a:solidFill>
              </a:rPr>
              <a:t>as if boiling over with excitement</a:t>
            </a:r>
          </a:p>
          <a:p>
            <a:r>
              <a:rPr lang="en-US" dirty="0" smtClean="0"/>
              <a:t>What is another word for ebullient (synonym)?</a:t>
            </a:r>
          </a:p>
          <a:p>
            <a:r>
              <a:rPr lang="en-US" b="1" dirty="0" smtClean="0">
                <a:solidFill>
                  <a:srgbClr val="00B050"/>
                </a:solidFill>
              </a:rPr>
              <a:t>Gushing</a:t>
            </a:r>
            <a:r>
              <a:rPr lang="en-US" b="1" dirty="0">
                <a:solidFill>
                  <a:srgbClr val="00B050"/>
                </a:solidFill>
              </a:rPr>
              <a:t>, effusive, elated, exuberant, enthusiastic, </a:t>
            </a:r>
            <a:r>
              <a:rPr lang="en-US" b="1" dirty="0" smtClean="0">
                <a:solidFill>
                  <a:srgbClr val="00B050"/>
                </a:solidFill>
              </a:rPr>
              <a:t>profuse</a:t>
            </a:r>
          </a:p>
          <a:p>
            <a:r>
              <a:rPr lang="en-US" dirty="0" smtClean="0"/>
              <a:t>What word means the opposite of ebullient (antonym)?</a:t>
            </a:r>
          </a:p>
          <a:p>
            <a:r>
              <a:rPr lang="en-US" b="1" dirty="0">
                <a:solidFill>
                  <a:srgbClr val="FF0000"/>
                </a:solidFill>
              </a:rPr>
              <a:t>A</a:t>
            </a:r>
            <a:r>
              <a:rPr lang="en-US" b="1" dirty="0" smtClean="0">
                <a:solidFill>
                  <a:srgbClr val="FF0000"/>
                </a:solidFill>
              </a:rPr>
              <a:t>pathetic</a:t>
            </a:r>
            <a:r>
              <a:rPr lang="en-US" b="1" dirty="0">
                <a:solidFill>
                  <a:srgbClr val="FF0000"/>
                </a:solidFill>
              </a:rPr>
              <a:t>, disinterested, unenthusiastic</a:t>
            </a:r>
            <a:endParaRPr lang="en-US" dirty="0">
              <a:solidFill>
                <a:srgbClr val="FF0000"/>
              </a:solidFill>
            </a:endParaRPr>
          </a:p>
        </p:txBody>
      </p:sp>
    </p:spTree>
    <p:custDataLst>
      <p:tags r:id="rId1"/>
    </p:custDataLst>
    <p:extLst>
      <p:ext uri="{BB962C8B-B14F-4D97-AF65-F5344CB8AC3E}">
        <p14:creationId xmlns:p14="http://schemas.microsoft.com/office/powerpoint/2010/main" val="219683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8490" y="304800"/>
            <a:ext cx="7998310" cy="990600"/>
          </a:xfrm>
        </p:spPr>
        <p:txBody>
          <a:bodyPr>
            <a:normAutofit fontScale="90000"/>
          </a:bodyPr>
          <a:lstStyle/>
          <a:p>
            <a:pPr algn="ctr"/>
            <a:r>
              <a:rPr lang="en-US" dirty="0" smtClean="0"/>
              <a:t>Wednesday, February 22</a:t>
            </a:r>
            <a:r>
              <a:rPr lang="en-US" baseline="30000" dirty="0" smtClean="0"/>
              <a:t>nd</a:t>
            </a:r>
            <a:r>
              <a:rPr lang="en-US" dirty="0" smtClean="0"/>
              <a:t> – 3</a:t>
            </a:r>
            <a:r>
              <a:rPr lang="en-US" baseline="30000" dirty="0" smtClean="0"/>
              <a:t>rd</a:t>
            </a:r>
            <a:r>
              <a:rPr lang="en-US" dirty="0" smtClean="0"/>
              <a:t> Block</a:t>
            </a:r>
            <a:endParaRPr lang="en-US" sz="3400" dirty="0"/>
          </a:p>
        </p:txBody>
      </p:sp>
      <p:sp>
        <p:nvSpPr>
          <p:cNvPr id="3" name="Content Placeholder 2"/>
          <p:cNvSpPr>
            <a:spLocks noGrp="1"/>
          </p:cNvSpPr>
          <p:nvPr>
            <p:ph sz="half" idx="1"/>
          </p:nvPr>
        </p:nvSpPr>
        <p:spPr>
          <a:xfrm>
            <a:off x="457200" y="1915886"/>
            <a:ext cx="3581400" cy="4114800"/>
          </a:xfrm>
        </p:spPr>
        <p:txBody>
          <a:bodyPr>
            <a:normAutofit fontScale="92500" lnSpcReduction="20000"/>
          </a:bodyPr>
          <a:lstStyle/>
          <a:p>
            <a:r>
              <a:rPr lang="en-US" dirty="0" smtClean="0"/>
              <a:t>Can you use the word </a:t>
            </a:r>
            <a:r>
              <a:rPr lang="en-US" b="1" dirty="0" smtClean="0">
                <a:effectLst>
                  <a:outerShdw blurRad="38100" dist="38100" dir="2700000" algn="tl">
                    <a:srgbClr val="C0C0C0"/>
                  </a:outerShdw>
                </a:effectLst>
              </a:rPr>
              <a:t>ebullient </a:t>
            </a:r>
            <a:r>
              <a:rPr lang="en-US" dirty="0" smtClean="0"/>
              <a:t>to describe this picture? </a:t>
            </a:r>
          </a:p>
          <a:p>
            <a:r>
              <a:rPr lang="en-US" u="sng" dirty="0" smtClean="0">
                <a:solidFill>
                  <a:srgbClr val="7030A0"/>
                </a:solidFill>
              </a:rPr>
              <a:t>Example</a:t>
            </a:r>
            <a:r>
              <a:rPr lang="en-US" dirty="0" smtClean="0">
                <a:solidFill>
                  <a:srgbClr val="7030A0"/>
                </a:solidFill>
              </a:rPr>
              <a:t>: The candidate was </a:t>
            </a:r>
            <a:r>
              <a:rPr lang="en-US" b="1" i="1" dirty="0" smtClean="0">
                <a:solidFill>
                  <a:srgbClr val="7030A0"/>
                </a:solidFill>
              </a:rPr>
              <a:t>ebullient</a:t>
            </a:r>
            <a:r>
              <a:rPr lang="en-US" dirty="0">
                <a:solidFill>
                  <a:srgbClr val="7030A0"/>
                </a:solidFill>
              </a:rPr>
              <a:t> </a:t>
            </a:r>
            <a:r>
              <a:rPr lang="en-US" dirty="0" smtClean="0">
                <a:solidFill>
                  <a:srgbClr val="7030A0"/>
                </a:solidFill>
              </a:rPr>
              <a:t>at the early exit poll results.  </a:t>
            </a:r>
            <a:endParaRPr lang="en-US" b="1" dirty="0" smtClean="0">
              <a:solidFill>
                <a:srgbClr val="7030A0"/>
              </a:solidFill>
            </a:endParaRPr>
          </a:p>
          <a:p>
            <a:r>
              <a:rPr lang="en-US" i="1" dirty="0" smtClean="0">
                <a:solidFill>
                  <a:srgbClr val="7030A0"/>
                </a:solidFill>
              </a:rPr>
              <a:t>Now take a moment to write your own sentence using </a:t>
            </a:r>
            <a:r>
              <a:rPr lang="en-US" b="1" i="1" dirty="0" smtClean="0">
                <a:solidFill>
                  <a:srgbClr val="7030A0"/>
                </a:solidFill>
              </a:rPr>
              <a:t>ebullient</a:t>
            </a:r>
            <a:r>
              <a:rPr lang="en-US" i="1" dirty="0" smtClean="0">
                <a:solidFill>
                  <a:srgbClr val="7030A0"/>
                </a:solidFill>
              </a:rPr>
              <a:t>.</a:t>
            </a:r>
            <a:endParaRPr lang="en-US" b="1" i="1" dirty="0" smtClean="0">
              <a:solidFill>
                <a:srgbClr val="7030A0"/>
              </a:solidFill>
            </a:endParaRPr>
          </a:p>
        </p:txBody>
      </p:sp>
      <p:pic>
        <p:nvPicPr>
          <p:cNvPr id="2050" name="Picture 2" descr="http://www.ezeedictionary.com/imagedict/e/ebulli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8479" y="1905000"/>
            <a:ext cx="4476750" cy="29813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2898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False"/>
  <p:tag name="GRIDPOSITION" val="1"/>
  <p:tag name="RESETCHARTS" val="True"/>
  <p:tag name="INCORRECTPOINTVALUE" val="0"/>
  <p:tag name="CHARTSCALE" val="True"/>
  <p:tag name="FIBDISPLAYKEYWORDS" val="True"/>
  <p:tag name="PRRESPONSE6" val="5"/>
  <p:tag name="SHOWFLASHWARNING" val="True"/>
  <p:tag name="EXPANDSHOWBAR"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True"/>
  <p:tag name="PRRESPONSE4" val="7"/>
  <p:tag name="TPVERSION" val="2008"/>
  <p:tag name="RESPTABLESTYLE" val="-1"/>
  <p:tag name="RACERSMAXDISPLAYED" val="5"/>
  <p:tag name="DEFAULTNUMTEAMS" val="5"/>
  <p:tag name="GRIDSIZE" val="{Width=800, Height=600}"/>
  <p:tag name="REALTIMEBACKUP" val="False"/>
  <p:tag name="PRRESPONSE3" val="8"/>
  <p:tag name="SAVECSVWITHSESSION" val="Tru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ASKPANEKEY" val="d0a642e8-fe00-4353-af8c-f4e545056cc5"/>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4839</TotalTime>
  <Words>1271</Words>
  <Application>Microsoft Office PowerPoint</Application>
  <PresentationFormat>On-screen Show (4:3)</PresentationFormat>
  <Paragraphs>117</Paragraphs>
  <Slides>19</Slides>
  <Notes>4</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Trek</vt:lpstr>
      <vt:lpstr>Word of the Day</vt:lpstr>
      <vt:lpstr>PowerPoint Presentation</vt:lpstr>
      <vt:lpstr>Tuesday, February 21st - 1st Block</vt:lpstr>
      <vt:lpstr>Tuesday, February 21st – 2nd Block</vt:lpstr>
      <vt:lpstr>Tuesday, February 21st – 3rd Block</vt:lpstr>
      <vt:lpstr>Tuesday, February 21st - 4th Block</vt:lpstr>
      <vt:lpstr>Wednesday, February 22nd - 1st Block</vt:lpstr>
      <vt:lpstr>Wednesday, February 22nd - 2nd Block</vt:lpstr>
      <vt:lpstr>Wednesday, February 22nd – 3rd Block</vt:lpstr>
      <vt:lpstr>wednesday, February 22nd – 4th Block</vt:lpstr>
      <vt:lpstr>thursday, February 23rd - 1st Block</vt:lpstr>
      <vt:lpstr>thursday, February 23rd – 2nd Block</vt:lpstr>
      <vt:lpstr>thursday, February 23rd  - 3rd Block</vt:lpstr>
      <vt:lpstr>thursday, February 23rd  – 4th Block</vt:lpstr>
      <vt:lpstr>friday, February 24th  - 1st Block</vt:lpstr>
      <vt:lpstr>friday, February 24th – 2nd Block</vt:lpstr>
      <vt:lpstr>Friday, February 24th - 3rd Block</vt:lpstr>
      <vt:lpstr>Friday, February 24th – 4th Block</vt:lpstr>
      <vt:lpstr>Word of the Day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cit-sysop</dc:creator>
  <cp:lastModifiedBy>cit-sysop</cp:lastModifiedBy>
  <cp:revision>330</cp:revision>
  <dcterms:created xsi:type="dcterms:W3CDTF">2011-08-14T13:16:45Z</dcterms:created>
  <dcterms:modified xsi:type="dcterms:W3CDTF">2012-02-21T12:28:41Z</dcterms:modified>
</cp:coreProperties>
</file>