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79" r:id="rId11"/>
    <p:sldId id="280" r:id="rId12"/>
    <p:sldId id="281" r:id="rId13"/>
    <p:sldId id="282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CD625-69EB-4D15-A46E-EF254F77F4B2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93B08-572C-4240-9D76-B5E3F41B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3B08-572C-4240-9D76-B5E3F41BC9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518515-C1C1-42EF-A8E2-052F68F6A74A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579901-1DBC-410F-80C3-891638D5A3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vibran03&amp;word=vibrant&amp;text=\-br%C9%99nt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audio.php?file=ardent01&amp;word=ardent&amp;text=\%3cSPAN%20class=unicode%3e%CB%88%3c/SPAN%3e%C3%A4r-d%3cSUP%3e%C9%99%3c/SUP%3ent\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5741" y="228600"/>
            <a:ext cx="6777318" cy="1355463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00B0F0"/>
                </a:solidFill>
              </a:rPr>
              <a:t>Word of the Day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28600" y="3692128"/>
            <a:ext cx="4953000" cy="17180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Monday, February 13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</a:rPr>
              <a:t>  through 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Friday, February 17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</a:rPr>
              <a:t> 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191000" y="1752600"/>
            <a:ext cx="3810000" cy="1638300"/>
          </a:xfrm>
          <a:prstGeom prst="wedgeRoundRectCallout">
            <a:avLst>
              <a:gd name="adj1" fmla="val 35452"/>
              <a:gd name="adj2" fmla="val 1067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Words are Powerful</a:t>
            </a:r>
            <a:r>
              <a:rPr lang="en-US" dirty="0" smtClean="0"/>
              <a:t>:  "I </a:t>
            </a:r>
            <a:r>
              <a:rPr lang="en-US" dirty="0"/>
              <a:t>probably have a 20,000-word vocabulary. I'll match my wits with anyone on literature, science and the arts." </a:t>
            </a:r>
            <a:r>
              <a:rPr lang="en-US" dirty="0" smtClean="0"/>
              <a:t> -- Mike Tyson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Wednesday, February 15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- 1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724400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/>
              <a:t>What is the definition of the word </a:t>
            </a:r>
            <a:r>
              <a:rPr lang="en-US" dirty="0" smtClean="0">
                <a:hlinkClick r:id="rId3"/>
              </a:rPr>
              <a:t>vibrant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b="1" dirty="0" err="1"/>
              <a:t>vahy</a:t>
            </a:r>
            <a:r>
              <a:rPr lang="en-US" dirty="0" err="1"/>
              <a:t>-bruhnt</a:t>
            </a:r>
            <a:r>
              <a:rPr lang="en-US" dirty="0"/>
              <a:t>]</a:t>
            </a:r>
            <a:r>
              <a:rPr lang="en-US" b="1" dirty="0" smtClean="0"/>
              <a:t>?</a:t>
            </a:r>
            <a:endParaRPr lang="en-US" dirty="0"/>
          </a:p>
          <a:p>
            <a:r>
              <a:rPr lang="en-US" dirty="0" smtClean="0"/>
              <a:t>What part of speech is vibrant?</a:t>
            </a:r>
            <a:endParaRPr lang="en-US" dirty="0"/>
          </a:p>
          <a:p>
            <a:r>
              <a:rPr lang="en-US" dirty="0"/>
              <a:t>From the Latin </a:t>
            </a:r>
            <a:r>
              <a:rPr lang="en-US" b="1" dirty="0"/>
              <a:t> </a:t>
            </a:r>
            <a:r>
              <a:rPr lang="en-US" b="1" dirty="0" err="1"/>
              <a:t>vibrare</a:t>
            </a:r>
            <a:r>
              <a:rPr lang="en-US" dirty="0"/>
              <a:t> (</a:t>
            </a:r>
            <a:r>
              <a:rPr lang="en-US" i="1" dirty="0"/>
              <a:t>move to and fro</a:t>
            </a:r>
            <a:r>
              <a:rPr lang="en-US" dirty="0" smtClean="0"/>
              <a:t>).</a:t>
            </a:r>
          </a:p>
          <a:p>
            <a:r>
              <a:rPr lang="en-US" dirty="0" smtClean="0"/>
              <a:t>Other forms of the word: </a:t>
            </a:r>
            <a:r>
              <a:rPr lang="en-US" dirty="0">
                <a:solidFill>
                  <a:srgbClr val="FF0000"/>
                </a:solidFill>
              </a:rPr>
              <a:t>vibrancy</a:t>
            </a:r>
            <a:r>
              <a:rPr lang="en-US" dirty="0"/>
              <a:t> (noun), </a:t>
            </a:r>
            <a:r>
              <a:rPr lang="en-US" dirty="0">
                <a:solidFill>
                  <a:srgbClr val="7030A0"/>
                </a:solidFill>
              </a:rPr>
              <a:t>vibrantly</a:t>
            </a:r>
            <a:r>
              <a:rPr lang="en-US" dirty="0"/>
              <a:t> (</a:t>
            </a:r>
            <a:r>
              <a:rPr lang="en-US" dirty="0" err="1"/>
              <a:t>adv</a:t>
            </a:r>
            <a:r>
              <a:rPr lang="en-US" dirty="0"/>
              <a:t>), </a:t>
            </a:r>
            <a:r>
              <a:rPr lang="en-US" dirty="0" err="1">
                <a:solidFill>
                  <a:srgbClr val="006600"/>
                </a:solidFill>
              </a:rPr>
              <a:t>vibrance</a:t>
            </a:r>
            <a:r>
              <a:rPr lang="en-US" dirty="0"/>
              <a:t>  (noun)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more ugly, older, more cantankerous, more ill and poorer I become, the more I try to make amends by making my colors more </a:t>
            </a:r>
            <a:r>
              <a:rPr lang="en-US" b="1" dirty="0"/>
              <a:t>vibrant</a:t>
            </a:r>
            <a:r>
              <a:rPr lang="en-US" dirty="0"/>
              <a:t>, more balanced and beaming</a:t>
            </a:r>
            <a:r>
              <a:rPr lang="en-US" dirty="0" smtClean="0"/>
              <a:t>.”  -- Vincent Van Gogh</a:t>
            </a:r>
            <a:r>
              <a:rPr lang="en-US" dirty="0"/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278866" cy="17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80" y="2434318"/>
            <a:ext cx="306562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74" y="1295400"/>
            <a:ext cx="287712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Wednesday, </a:t>
            </a:r>
            <a:r>
              <a:rPr lang="en-US" dirty="0" smtClean="0"/>
              <a:t>February 15</a:t>
            </a:r>
            <a:r>
              <a:rPr lang="en-US" baseline="30000" dirty="0" smtClean="0"/>
              <a:t>th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Vibrant 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en-US" dirty="0" smtClean="0">
                <a:solidFill>
                  <a:srgbClr val="002060"/>
                </a:solidFill>
              </a:rPr>
              <a:t>adjective. Lively</a:t>
            </a:r>
            <a:r>
              <a:rPr lang="en-US" dirty="0">
                <a:solidFill>
                  <a:srgbClr val="002060"/>
                </a:solidFill>
              </a:rPr>
              <a:t>;  full of </a:t>
            </a:r>
            <a:r>
              <a:rPr lang="en-US" dirty="0" smtClean="0">
                <a:solidFill>
                  <a:srgbClr val="002060"/>
                </a:solidFill>
              </a:rPr>
              <a:t>vitality</a:t>
            </a:r>
          </a:p>
          <a:p>
            <a:r>
              <a:rPr lang="en-US" dirty="0" smtClean="0"/>
              <a:t>What is another word for vibrant (synonym)?</a:t>
            </a:r>
          </a:p>
          <a:p>
            <a:r>
              <a:rPr lang="en-US" b="1" dirty="0">
                <a:solidFill>
                  <a:srgbClr val="006600"/>
                </a:solidFill>
              </a:rPr>
              <a:t>D</a:t>
            </a:r>
            <a:r>
              <a:rPr lang="en-US" b="1" dirty="0" smtClean="0">
                <a:solidFill>
                  <a:srgbClr val="006600"/>
                </a:solidFill>
              </a:rPr>
              <a:t>ynamic</a:t>
            </a:r>
            <a:r>
              <a:rPr lang="en-US" b="1" dirty="0">
                <a:solidFill>
                  <a:srgbClr val="006600"/>
                </a:solidFill>
              </a:rPr>
              <a:t>, vivacious, vivid, zesty</a:t>
            </a:r>
            <a:endParaRPr lang="en-US" b="1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means the opposite of vibrant (antonym)?</a:t>
            </a:r>
          </a:p>
          <a:p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olorless</a:t>
            </a:r>
            <a:r>
              <a:rPr lang="en-US" b="1" dirty="0">
                <a:solidFill>
                  <a:srgbClr val="FF0000"/>
                </a:solidFill>
              </a:rPr>
              <a:t>, dull, pale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05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9831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Wednesday</a:t>
            </a:r>
            <a:r>
              <a:rPr lang="en-US" dirty="0" smtClean="0"/>
              <a:t>, February 15</a:t>
            </a:r>
            <a:r>
              <a:rPr lang="en-US" baseline="30000" dirty="0" smtClean="0"/>
              <a:t>th</a:t>
            </a:r>
            <a:r>
              <a:rPr lang="en-US" dirty="0" smtClean="0"/>
              <a:t> – 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6143"/>
            <a:ext cx="40386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you use the word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vibrant</a:t>
            </a:r>
            <a:r>
              <a:rPr lang="en-US" dirty="0" smtClean="0"/>
              <a:t> </a:t>
            </a:r>
            <a:r>
              <a:rPr lang="en-US" b="1" dirty="0" smtClean="0"/>
              <a:t> </a:t>
            </a:r>
            <a:r>
              <a:rPr lang="en-US" dirty="0" smtClean="0"/>
              <a:t>to describe this picture?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 Long the producers of fine textiles, the Indian people are famous for the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vibrant </a:t>
            </a:r>
            <a:r>
              <a:rPr lang="en-US" dirty="0" smtClean="0">
                <a:solidFill>
                  <a:srgbClr val="7030A0"/>
                </a:solidFill>
              </a:rPr>
              <a:t>colors of their saris. </a:t>
            </a:r>
            <a:endParaRPr lang="en-US" u="sng" dirty="0" smtClean="0">
              <a:solidFill>
                <a:srgbClr val="7030A0"/>
              </a:solidFill>
            </a:endParaRPr>
          </a:p>
          <a:p>
            <a:r>
              <a:rPr lang="en-US" i="1" dirty="0" smtClean="0">
                <a:solidFill>
                  <a:srgbClr val="C00000"/>
                </a:solidFill>
              </a:rPr>
              <a:t>Now use your knowledge of the word vibrant to write your own sentence using .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endParaRPr lang="en-US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652351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20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Wednesday, </a:t>
            </a:r>
            <a:r>
              <a:rPr lang="en-US" dirty="0" smtClean="0"/>
              <a:t>February 15</a:t>
            </a:r>
            <a:r>
              <a:rPr lang="en-US" baseline="30000" dirty="0" smtClean="0"/>
              <a:t>th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 smtClean="0"/>
              <a:t>Can you think of an image that epitomizes the “word of the day”, vibrant?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4194049" cy="4440936"/>
          </a:xfrm>
        </p:spPr>
        <p:txBody>
          <a:bodyPr>
            <a:normAutofit/>
          </a:bodyPr>
          <a:lstStyle/>
          <a:p>
            <a:r>
              <a:rPr lang="en-US" dirty="0" smtClean="0"/>
              <a:t>Complete this analogy: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Vibrant is to flamboyant, as vague is to ______.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Ambiguous, muddy, obscure, unclear, etc.  [Synonyms]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3810000" cy="2381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1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MONDAY, February 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What is the definition of the word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impassioned </a:t>
            </a:r>
            <a:r>
              <a:rPr lang="en-US" dirty="0"/>
              <a:t>[im-</a:t>
            </a:r>
            <a:r>
              <a:rPr lang="en-US" b="1" dirty="0"/>
              <a:t>pash</a:t>
            </a:r>
            <a:r>
              <a:rPr lang="en-US" dirty="0"/>
              <a:t>-uhnd</a:t>
            </a:r>
            <a:r>
              <a:rPr lang="en-US" dirty="0" smtClean="0"/>
              <a:t>]? </a:t>
            </a:r>
          </a:p>
          <a:p>
            <a:r>
              <a:rPr lang="en-US" dirty="0" smtClean="0"/>
              <a:t>What part of speech is </a:t>
            </a:r>
            <a:r>
              <a:rPr lang="en-US" b="1" dirty="0" smtClean="0"/>
              <a:t>impassioned 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 From the Italian </a:t>
            </a:r>
            <a:r>
              <a:rPr lang="en-US" b="1" dirty="0"/>
              <a:t> </a:t>
            </a:r>
            <a:r>
              <a:rPr lang="en-US" b="1" dirty="0" err="1"/>
              <a:t>im</a:t>
            </a:r>
            <a:r>
              <a:rPr lang="en-US" b="1" dirty="0"/>
              <a:t>- </a:t>
            </a:r>
            <a:r>
              <a:rPr lang="en-US" dirty="0"/>
              <a:t>(</a:t>
            </a:r>
            <a:r>
              <a:rPr lang="en-US" i="1" dirty="0"/>
              <a:t>in, into</a:t>
            </a:r>
            <a:r>
              <a:rPr lang="en-US" dirty="0"/>
              <a:t>)  +  </a:t>
            </a:r>
            <a:r>
              <a:rPr lang="en-US" b="1" dirty="0"/>
              <a:t>passion</a:t>
            </a:r>
            <a:r>
              <a:rPr lang="en-US" dirty="0"/>
              <a:t>  (passion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 forms: </a:t>
            </a:r>
            <a:r>
              <a:rPr lang="en-US" dirty="0">
                <a:solidFill>
                  <a:srgbClr val="FF0000"/>
                </a:solidFill>
              </a:rPr>
              <a:t>impassionedly</a:t>
            </a:r>
            <a:r>
              <a:rPr lang="en-US" dirty="0"/>
              <a:t> (</a:t>
            </a:r>
            <a:r>
              <a:rPr lang="en-US" dirty="0" err="1"/>
              <a:t>adv</a:t>
            </a:r>
            <a:r>
              <a:rPr lang="en-US" dirty="0"/>
              <a:t>), </a:t>
            </a:r>
            <a:r>
              <a:rPr lang="en-US" dirty="0">
                <a:solidFill>
                  <a:srgbClr val="7030A0"/>
                </a:solidFill>
              </a:rPr>
              <a:t>impassionedness</a:t>
            </a:r>
            <a:r>
              <a:rPr lang="en-US" dirty="0"/>
              <a:t> (noun)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5446931"/>
            <a:ext cx="398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 good orator is pointed and </a:t>
            </a:r>
            <a:r>
              <a:rPr lang="en-US" b="1" dirty="0"/>
              <a:t>impassioned</a:t>
            </a:r>
            <a:r>
              <a:rPr lang="en-US" dirty="0" smtClean="0"/>
              <a:t>.”  - Marcus </a:t>
            </a:r>
            <a:r>
              <a:rPr lang="en-US" dirty="0" err="1" smtClean="0"/>
              <a:t>Tullius</a:t>
            </a:r>
            <a:r>
              <a:rPr lang="en-US" dirty="0" smtClean="0"/>
              <a:t> Cicero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57" y="2057400"/>
            <a:ext cx="36195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96" y="1704975"/>
            <a:ext cx="33051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84" y="1627414"/>
            <a:ext cx="3876431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5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MONDAY, </a:t>
            </a:r>
            <a:r>
              <a:rPr lang="en-US" dirty="0" smtClean="0"/>
              <a:t>February 13</a:t>
            </a:r>
            <a:r>
              <a:rPr lang="en-US" baseline="30000" dirty="0" smtClean="0"/>
              <a:t>th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7781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</a:t>
            </a:r>
            <a:r>
              <a:rPr lang="en-US" b="1" dirty="0" smtClean="0">
                <a:solidFill>
                  <a:srgbClr val="002060"/>
                </a:solidFill>
              </a:rPr>
              <a:t>mpassioned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en-US" dirty="0" smtClean="0">
                <a:solidFill>
                  <a:srgbClr val="002060"/>
                </a:solidFill>
              </a:rPr>
              <a:t>adjective. </a:t>
            </a:r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en-US" dirty="0" smtClean="0">
                <a:solidFill>
                  <a:srgbClr val="002060"/>
                </a:solidFill>
              </a:rPr>
              <a:t>alkative</a:t>
            </a:r>
            <a:r>
              <a:rPr lang="en-US" dirty="0">
                <a:solidFill>
                  <a:srgbClr val="002060"/>
                </a:solidFill>
              </a:rPr>
              <a:t>; loquacious; excessively talking in a rambling, roundabout </a:t>
            </a:r>
            <a:r>
              <a:rPr lang="en-US" dirty="0" smtClean="0">
                <a:solidFill>
                  <a:srgbClr val="002060"/>
                </a:solidFill>
              </a:rPr>
              <a:t>manner</a:t>
            </a:r>
          </a:p>
          <a:p>
            <a:r>
              <a:rPr lang="en-US" dirty="0" smtClean="0"/>
              <a:t>What is another word for impassioned (synonym)?</a:t>
            </a:r>
          </a:p>
          <a:p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b="1" dirty="0" smtClean="0">
                <a:solidFill>
                  <a:srgbClr val="C00000"/>
                </a:solidFill>
              </a:rPr>
              <a:t>morous</a:t>
            </a:r>
            <a:r>
              <a:rPr lang="en-US" b="1" dirty="0">
                <a:solidFill>
                  <a:srgbClr val="C00000"/>
                </a:solidFill>
              </a:rPr>
              <a:t>, enamored, doting, affectionate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What word means the opposite of  impassioned (antonym)?</a:t>
            </a:r>
            <a:endParaRPr lang="en-US" dirty="0"/>
          </a:p>
          <a:p>
            <a:r>
              <a:rPr lang="en-US" b="1" dirty="0">
                <a:solidFill>
                  <a:srgbClr val="006600"/>
                </a:solidFill>
              </a:rPr>
              <a:t>I</a:t>
            </a:r>
            <a:r>
              <a:rPr lang="en-US" b="1" dirty="0" smtClean="0">
                <a:solidFill>
                  <a:srgbClr val="006600"/>
                </a:solidFill>
              </a:rPr>
              <a:t>ndifferent</a:t>
            </a:r>
            <a:r>
              <a:rPr lang="en-US" b="1" dirty="0">
                <a:solidFill>
                  <a:srgbClr val="006600"/>
                </a:solidFill>
              </a:rPr>
              <a:t>, unfriendly, cold, frigid</a:t>
            </a:r>
            <a:endParaRPr lang="en-US" b="1" dirty="0" smtClean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2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MONDAY, </a:t>
            </a:r>
            <a:r>
              <a:rPr lang="en-US" dirty="0" smtClean="0"/>
              <a:t>February 13</a:t>
            </a:r>
            <a:r>
              <a:rPr lang="en-US" baseline="30000" dirty="0" smtClean="0"/>
              <a:t>th</a:t>
            </a:r>
            <a:r>
              <a:rPr lang="en-US" dirty="0" smtClean="0"/>
              <a:t> - 3</a:t>
            </a:r>
            <a:r>
              <a:rPr lang="en-US" baseline="30000" dirty="0" smtClean="0"/>
              <a:t>rd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you use the word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impassioned </a:t>
            </a:r>
            <a:r>
              <a:rPr lang="en-US" dirty="0" smtClean="0"/>
              <a:t>to </a:t>
            </a:r>
            <a:r>
              <a:rPr lang="en-US" dirty="0"/>
              <a:t>describe </a:t>
            </a:r>
            <a:r>
              <a:rPr lang="en-US" dirty="0" smtClean="0"/>
              <a:t>the video clip?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 With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impassioned </a:t>
            </a:r>
            <a:r>
              <a:rPr lang="en-US" dirty="0" smtClean="0">
                <a:solidFill>
                  <a:srgbClr val="7030A0"/>
                </a:solidFill>
              </a:rPr>
              <a:t>zeal, Elmer </a:t>
            </a:r>
            <a:r>
              <a:rPr lang="en-US" dirty="0" err="1" smtClean="0">
                <a:solidFill>
                  <a:srgbClr val="7030A0"/>
                </a:solidFill>
              </a:rPr>
              <a:t>Fudd</a:t>
            </a:r>
            <a:r>
              <a:rPr lang="en-US" dirty="0" smtClean="0">
                <a:solidFill>
                  <a:srgbClr val="7030A0"/>
                </a:solidFill>
              </a:rPr>
              <a:t> tracked his favorite target.</a:t>
            </a:r>
            <a:endParaRPr lang="en-US" u="sng" dirty="0" smtClean="0">
              <a:solidFill>
                <a:srgbClr val="7030A0"/>
              </a:solidFill>
            </a:endParaRPr>
          </a:p>
          <a:p>
            <a:r>
              <a:rPr lang="en-US" i="1" dirty="0" smtClean="0"/>
              <a:t>Now </a:t>
            </a:r>
            <a:r>
              <a:rPr lang="en-US" i="1" dirty="0"/>
              <a:t>write your own sentence using the word </a:t>
            </a:r>
            <a:r>
              <a:rPr lang="en-US" i="1" dirty="0" smtClean="0"/>
              <a:t>impassioned. </a:t>
            </a:r>
            <a:endParaRPr lang="en-US" dirty="0"/>
          </a:p>
        </p:txBody>
      </p:sp>
      <p:pic>
        <p:nvPicPr>
          <p:cNvPr id="4" name="impassione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1828800"/>
            <a:ext cx="3657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48006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(</a:t>
            </a:r>
            <a:r>
              <a:rPr lang="en-US" sz="1400" i="1" smtClean="0"/>
              <a:t>Click image to play video clip)</a:t>
            </a:r>
            <a:endParaRPr lang="en-US" sz="1400" i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64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56263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MONDAY, </a:t>
            </a:r>
            <a:r>
              <a:rPr lang="en-US" dirty="0" smtClean="0"/>
              <a:t>February 13</a:t>
            </a:r>
            <a:r>
              <a:rPr lang="en-US" baseline="30000" dirty="0" smtClean="0"/>
              <a:t>th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1722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How does this image relate to the term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impassioned</a:t>
            </a:r>
            <a:r>
              <a:rPr lang="en-US" dirty="0" smtClean="0"/>
              <a:t> ?  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00200"/>
            <a:ext cx="4207932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Complete the following analogy: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Impassioned is to apathetic, as jumpy is to _____.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Composed, collected, laid-back, etc.  [Antonyms]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3810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8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Tuesday, February 14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- 1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noFill/>
        </p:spPr>
        <p:txBody>
          <a:bodyPr>
            <a:normAutofit fontScale="92500"/>
          </a:bodyPr>
          <a:lstStyle/>
          <a:p>
            <a:r>
              <a:rPr lang="en-US" dirty="0" smtClean="0"/>
              <a:t>What is the definition of the word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ardent</a:t>
            </a:r>
            <a:r>
              <a:rPr lang="en-US" dirty="0" smtClean="0">
                <a:hlinkClick r:id="rId3"/>
              </a:rPr>
              <a:t> </a:t>
            </a:r>
            <a:r>
              <a:rPr lang="en-US" dirty="0"/>
              <a:t>[</a:t>
            </a:r>
            <a:r>
              <a:rPr lang="en-US" b="1" dirty="0" err="1"/>
              <a:t>ahr</a:t>
            </a:r>
            <a:r>
              <a:rPr lang="en-US" dirty="0" err="1"/>
              <a:t>-dnt</a:t>
            </a:r>
            <a:r>
              <a:rPr lang="en-US" dirty="0"/>
              <a:t>]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What part of speech is ardent?</a:t>
            </a:r>
            <a:endParaRPr lang="en-US" dirty="0"/>
          </a:p>
          <a:p>
            <a:r>
              <a:rPr lang="en-US" dirty="0" smtClean="0"/>
              <a:t>From </a:t>
            </a:r>
            <a:r>
              <a:rPr lang="en-US" dirty="0"/>
              <a:t>the Latin  </a:t>
            </a:r>
            <a:r>
              <a:rPr lang="en-US" b="1" dirty="0" err="1"/>
              <a:t>ardentem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i="1" dirty="0"/>
              <a:t>glowing, fiery, hot ablaze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i="1" dirty="0" smtClean="0"/>
              <a:t>Other forms of the word include: </a:t>
            </a:r>
            <a:r>
              <a:rPr lang="en-US" b="1" dirty="0">
                <a:solidFill>
                  <a:srgbClr val="FF0000"/>
                </a:solidFill>
              </a:rPr>
              <a:t>ardently</a:t>
            </a:r>
            <a:r>
              <a:rPr lang="en-US" b="1" dirty="0"/>
              <a:t> (</a:t>
            </a:r>
            <a:r>
              <a:rPr lang="en-US" b="1" dirty="0" err="1"/>
              <a:t>adv</a:t>
            </a:r>
            <a:r>
              <a:rPr lang="en-US" b="1" dirty="0"/>
              <a:t>), </a:t>
            </a:r>
            <a:r>
              <a:rPr lang="en-US" b="1" dirty="0" err="1">
                <a:solidFill>
                  <a:srgbClr val="7030A0"/>
                </a:solidFill>
              </a:rPr>
              <a:t>ardentness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/>
              <a:t>(noun), </a:t>
            </a:r>
            <a:r>
              <a:rPr lang="en-US" b="1" dirty="0">
                <a:solidFill>
                  <a:srgbClr val="006600"/>
                </a:solidFill>
              </a:rPr>
              <a:t>ardency</a:t>
            </a:r>
            <a:r>
              <a:rPr lang="en-US" b="1" dirty="0"/>
              <a:t> (noun)</a:t>
            </a:r>
            <a:endParaRPr lang="en-US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0" y="50292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The </a:t>
            </a:r>
            <a:r>
              <a:rPr lang="en-US" b="1" dirty="0"/>
              <a:t>ardent</a:t>
            </a:r>
            <a:r>
              <a:rPr lang="en-US" dirty="0"/>
              <a:t> golfer would play Mount Everest if somebody would put a flagstick on top</a:t>
            </a:r>
            <a:r>
              <a:rPr lang="en-US" dirty="0" smtClean="0"/>
              <a:t>.”		-- Pete Dye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1600200"/>
            <a:ext cx="3228975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00" y="1981200"/>
            <a:ext cx="3310904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1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922110" cy="990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Tuesday, </a:t>
            </a:r>
            <a:r>
              <a:rPr lang="en-US" dirty="0" smtClean="0"/>
              <a:t>February 14</a:t>
            </a:r>
            <a:r>
              <a:rPr lang="en-US" baseline="30000" dirty="0" smtClean="0"/>
              <a:t>th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1"/>
            <a:ext cx="8686800" cy="53172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</a:t>
            </a:r>
            <a:r>
              <a:rPr lang="en-US" b="1" dirty="0" smtClean="0">
                <a:solidFill>
                  <a:srgbClr val="002060"/>
                </a:solidFill>
              </a:rPr>
              <a:t>rdent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en-US" dirty="0" smtClean="0">
                <a:solidFill>
                  <a:srgbClr val="002060"/>
                </a:solidFill>
              </a:rPr>
              <a:t>adjective. Full </a:t>
            </a:r>
            <a:r>
              <a:rPr lang="en-US" dirty="0">
                <a:solidFill>
                  <a:srgbClr val="002060"/>
                </a:solidFill>
              </a:rPr>
              <a:t>of passion and </a:t>
            </a:r>
            <a:r>
              <a:rPr lang="en-US" dirty="0" smtClean="0">
                <a:solidFill>
                  <a:srgbClr val="002060"/>
                </a:solidFill>
              </a:rPr>
              <a:t>emotion</a:t>
            </a:r>
          </a:p>
          <a:p>
            <a:r>
              <a:rPr lang="en-US" dirty="0" smtClean="0"/>
              <a:t>What is another word for ardent </a:t>
            </a:r>
            <a:r>
              <a:rPr lang="en-US" sz="3100" dirty="0" smtClean="0"/>
              <a:t>(synonym)?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A</a:t>
            </a:r>
            <a:r>
              <a:rPr lang="en-US" sz="2800" b="1" dirty="0" smtClean="0">
                <a:solidFill>
                  <a:srgbClr val="006600"/>
                </a:solidFill>
              </a:rPr>
              <a:t>matory</a:t>
            </a:r>
            <a:r>
              <a:rPr lang="en-US" sz="2800" b="1" dirty="0">
                <a:solidFill>
                  <a:srgbClr val="006600"/>
                </a:solidFill>
              </a:rPr>
              <a:t>, amorous, lovesick, fervent, agog</a:t>
            </a:r>
            <a:endParaRPr lang="en-US" sz="3100" b="1" dirty="0" smtClean="0">
              <a:solidFill>
                <a:srgbClr val="006600"/>
              </a:solidFill>
            </a:endParaRPr>
          </a:p>
          <a:p>
            <a:r>
              <a:rPr lang="en-US" dirty="0" smtClean="0"/>
              <a:t>What word or phrase means the opposite of ardent (antonym)?</a:t>
            </a:r>
          </a:p>
          <a:p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 smtClean="0">
                <a:solidFill>
                  <a:srgbClr val="C00000"/>
                </a:solidFill>
              </a:rPr>
              <a:t>ndifferent</a:t>
            </a:r>
            <a:r>
              <a:rPr lang="en-US" b="1" dirty="0">
                <a:solidFill>
                  <a:srgbClr val="C00000"/>
                </a:solidFill>
              </a:rPr>
              <a:t>, dispassionate, frigid, unenthusiastic, cold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4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Tuesday, </a:t>
            </a:r>
            <a:r>
              <a:rPr lang="en-US" sz="4000" dirty="0" smtClean="0"/>
              <a:t>February 14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– 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Block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you use the word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ardent </a:t>
            </a:r>
            <a:r>
              <a:rPr lang="en-US" dirty="0" smtClean="0"/>
              <a:t>to </a:t>
            </a:r>
            <a:r>
              <a:rPr lang="en-US" dirty="0"/>
              <a:t>describe the </a:t>
            </a:r>
            <a:r>
              <a:rPr lang="en-US" dirty="0" smtClean="0"/>
              <a:t>picture at right?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 Captain Jack Sparrow had an </a:t>
            </a:r>
            <a:r>
              <a:rPr lang="en-US" b="1" dirty="0" smtClean="0">
                <a:solidFill>
                  <a:srgbClr val="7030A0"/>
                </a:solidFill>
              </a:rPr>
              <a:t>ardent</a:t>
            </a:r>
            <a:r>
              <a:rPr lang="en-US" dirty="0" smtClean="0">
                <a:solidFill>
                  <a:srgbClr val="7030A0"/>
                </a:solidFill>
              </a:rPr>
              <a:t> desire to evade the cannibal tribe.</a:t>
            </a:r>
            <a:endParaRPr lang="en-US" u="sng" dirty="0" smtClean="0">
              <a:solidFill>
                <a:srgbClr val="7030A0"/>
              </a:solidFill>
            </a:endParaRPr>
          </a:p>
          <a:p>
            <a:r>
              <a:rPr lang="en-US" dirty="0"/>
              <a:t> </a:t>
            </a:r>
            <a:r>
              <a:rPr lang="en-US" i="1" dirty="0" smtClean="0"/>
              <a:t>Now </a:t>
            </a:r>
            <a:r>
              <a:rPr lang="en-US" i="1" dirty="0"/>
              <a:t>write your own sentence using the word </a:t>
            </a:r>
            <a:r>
              <a:rPr lang="en-US" i="1" dirty="0" smtClean="0"/>
              <a:t> ardent in </a:t>
            </a:r>
            <a:r>
              <a:rPr lang="en-US" i="1" dirty="0"/>
              <a:t>a manner that illustrates your understanding of the word.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09750"/>
            <a:ext cx="42386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6263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Tuesday, February 14</a:t>
            </a:r>
            <a:r>
              <a:rPr lang="en-US" baseline="30000" dirty="0" smtClean="0"/>
              <a:t>th</a:t>
            </a:r>
            <a:r>
              <a:rPr lang="en-US" dirty="0" smtClean="0"/>
              <a:t> – 4</a:t>
            </a:r>
            <a:r>
              <a:rPr lang="en-US" baseline="30000" dirty="0" smtClean="0"/>
              <a:t>th</a:t>
            </a:r>
            <a:r>
              <a:rPr lang="en-US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13114"/>
            <a:ext cx="4572000" cy="1569720"/>
          </a:xfrm>
        </p:spPr>
        <p:txBody>
          <a:bodyPr>
            <a:normAutofit/>
          </a:bodyPr>
          <a:lstStyle/>
          <a:p>
            <a:r>
              <a:rPr lang="en-US" dirty="0" smtClean="0"/>
              <a:t>Can you think of an image that epitomizes the “word of the day”, ardent?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524000"/>
            <a:ext cx="4114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000" dirty="0"/>
              <a:t>Complete the analogy</a:t>
            </a:r>
            <a:r>
              <a:rPr lang="en-US" sz="30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000" dirty="0"/>
          </a:p>
          <a:p>
            <a:pPr marL="285750" indent="-285750">
              <a:buFont typeface="Arial" pitchFamily="34" charset="0"/>
              <a:buChar char="•"/>
            </a:pPr>
            <a:endParaRPr lang="en-US" sz="3000" dirty="0" smtClean="0"/>
          </a:p>
          <a:p>
            <a:r>
              <a:rPr lang="en-US" sz="3000" dirty="0" smtClean="0">
                <a:solidFill>
                  <a:srgbClr val="7030A0"/>
                </a:solidFill>
              </a:rPr>
              <a:t>Ardent is to vehement, as poignant is to ____.</a:t>
            </a:r>
          </a:p>
          <a:p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FF0000"/>
                </a:solidFill>
              </a:rPr>
              <a:t>Intense, moving, touching, etc.  [Synonyms]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600" dirty="0"/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3048000"/>
            <a:ext cx="33337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0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Fals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9728974f-2b8c-4be6-82f8-9113412da0f7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5041</TotalTime>
  <Words>691</Words>
  <Application>Microsoft Office PowerPoint</Application>
  <PresentationFormat>On-screen Show (4:3)</PresentationFormat>
  <Paragraphs>79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Trek</vt:lpstr>
      <vt:lpstr>Word of the Day</vt:lpstr>
      <vt:lpstr>MONDAY, February 13th  – 1st Block</vt:lpstr>
      <vt:lpstr>MONDAY, February 13th – 2nd Block</vt:lpstr>
      <vt:lpstr>MONDAY, February 13th - 3rd Block</vt:lpstr>
      <vt:lpstr>MONDAY, February 13th – 4th Block</vt:lpstr>
      <vt:lpstr>Tuesday, February 14th - 1st Block</vt:lpstr>
      <vt:lpstr>Tuesday, February 14th – 2nd Block</vt:lpstr>
      <vt:lpstr>Tuesday, February 14th – 3rd Block</vt:lpstr>
      <vt:lpstr>Tuesday, February 14th – 4th Block</vt:lpstr>
      <vt:lpstr>Wednesday, February 15th - 1st Block</vt:lpstr>
      <vt:lpstr>Wednesday, February 15th – 2nd Block</vt:lpstr>
      <vt:lpstr>Wednesday, February 15th – 3rd Block</vt:lpstr>
      <vt:lpstr>Wednesday, February 15th – 4th Block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cit-sysop</dc:creator>
  <cp:lastModifiedBy>cit-sysop</cp:lastModifiedBy>
  <cp:revision>324</cp:revision>
  <dcterms:created xsi:type="dcterms:W3CDTF">2011-08-14T13:16:45Z</dcterms:created>
  <dcterms:modified xsi:type="dcterms:W3CDTF">2012-02-13T18:43:30Z</dcterms:modified>
</cp:coreProperties>
</file>