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8" r:id="rId3"/>
    <p:sldId id="265" r:id="rId4"/>
    <p:sldId id="266" r:id="rId5"/>
    <p:sldId id="267" r:id="rId6"/>
    <p:sldId id="268" r:id="rId7"/>
    <p:sldId id="269" r:id="rId8"/>
    <p:sldId id="272" r:id="rId9"/>
    <p:sldId id="283" r:id="rId10"/>
    <p:sldId id="271" r:id="rId11"/>
    <p:sldId id="279" r:id="rId12"/>
    <p:sldId id="280" r:id="rId13"/>
    <p:sldId id="281" r:id="rId14"/>
    <p:sldId id="282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5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poltergeist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2.jpg"/><Relationship Id="rId5" Type="http://schemas.openxmlformats.org/officeDocument/2006/relationships/audio" Target="../media/audio1.wav"/><Relationship Id="rId4" Type="http://schemas.openxmlformats.org/officeDocument/2006/relationships/hyperlink" Target="http://www.vocabahead.com/GRESATVocabularyVideos/tabid/59/VideoId/858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revuls03&amp;word=revulsive&amp;text=\-%3cSPAN%20class=unicode%3e%CB%88%3c/SPAN%3ev%C9%99l-siv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b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haunti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355463"/>
          </a:xfrm>
        </p:spPr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4495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Wednesday, October 26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through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Friday, October 28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16110"/>
            <a:ext cx="1905000" cy="274864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845505" y="2449286"/>
            <a:ext cx="1866900" cy="12450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05500" y="2706983"/>
            <a:ext cx="1806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Knowledge is </a:t>
            </a:r>
          </a:p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Thursday, October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image below relate to the </a:t>
            </a:r>
            <a:r>
              <a:rPr lang="en-US" smtClean="0"/>
              <a:t>term </a:t>
            </a:r>
            <a:r>
              <a:rPr lang="en-US" b="1" smtClean="0"/>
              <a:t>haunting</a:t>
            </a:r>
            <a:r>
              <a:rPr lang="en-US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Unscramble the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[is to] [Forgettable] [Understandable</a:t>
            </a:r>
            <a:r>
              <a:rPr lang="en-US" b="1" dirty="0">
                <a:solidFill>
                  <a:srgbClr val="7030A0"/>
                </a:solidFill>
              </a:rPr>
              <a:t>] [as] </a:t>
            </a:r>
            <a:r>
              <a:rPr lang="en-US" b="1" dirty="0" smtClean="0">
                <a:solidFill>
                  <a:srgbClr val="7030A0"/>
                </a:solidFill>
              </a:rPr>
              <a:t>[</a:t>
            </a:r>
            <a:r>
              <a:rPr lang="en-US" b="1" dirty="0">
                <a:solidFill>
                  <a:srgbClr val="7030A0"/>
                </a:solidFill>
              </a:rPr>
              <a:t>Enigma] [</a:t>
            </a:r>
            <a:r>
              <a:rPr lang="en-US" b="1" dirty="0" smtClean="0">
                <a:solidFill>
                  <a:srgbClr val="7030A0"/>
                </a:solidFill>
              </a:rPr>
              <a:t>is to] [.] </a:t>
            </a:r>
            <a:r>
              <a:rPr lang="en-US" b="1" dirty="0">
                <a:solidFill>
                  <a:srgbClr val="7030A0"/>
                </a:solidFill>
              </a:rPr>
              <a:t>[Haunting]    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Forgettable is to haunting, as enigma is understandable.            [Antonyms]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81863"/>
            <a:ext cx="4419600" cy="29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Manhattan from above.  The morning of September 11, 2001.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Friday, October 28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poltergei</a:t>
            </a:r>
            <a:r>
              <a:rPr lang="en-US" b="1" dirty="0" smtClean="0">
                <a:hlinkClick r:id="rId4"/>
              </a:rPr>
              <a:t>st</a:t>
            </a:r>
            <a:r>
              <a:rPr lang="en-US" b="1" dirty="0" smtClean="0"/>
              <a:t>        </a:t>
            </a:r>
            <a:r>
              <a:rPr lang="en-US" dirty="0" smtClean="0"/>
              <a:t>[</a:t>
            </a:r>
            <a:r>
              <a:rPr lang="en-US" b="1" dirty="0" err="1"/>
              <a:t>pohl</a:t>
            </a:r>
            <a:r>
              <a:rPr lang="en-US" dirty="0" err="1"/>
              <a:t>-ter-gahyst</a:t>
            </a:r>
            <a:r>
              <a:rPr lang="en-US" dirty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poltergeist?</a:t>
            </a:r>
            <a:endParaRPr lang="en-US" dirty="0"/>
          </a:p>
          <a:p>
            <a:r>
              <a:rPr lang="en-US" dirty="0" smtClean="0"/>
              <a:t>From the German  </a:t>
            </a:r>
            <a:r>
              <a:rPr lang="en-US" b="1" dirty="0" err="1"/>
              <a:t>polter</a:t>
            </a:r>
            <a:r>
              <a:rPr lang="en-US" dirty="0"/>
              <a:t> (make a noise)  </a:t>
            </a:r>
            <a:r>
              <a:rPr lang="en-US" b="1" dirty="0" smtClean="0"/>
              <a:t>+ </a:t>
            </a:r>
            <a:r>
              <a:rPr lang="en-US" b="1" dirty="0" err="1" smtClean="0"/>
              <a:t>geist</a:t>
            </a:r>
            <a:r>
              <a:rPr lang="en-US" dirty="0" smtClean="0"/>
              <a:t> (ghost )</a:t>
            </a:r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2209800"/>
            <a:ext cx="419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“Peeves,” </a:t>
            </a:r>
            <a:r>
              <a:rPr lang="en-US" dirty="0"/>
              <a:t>Percy whispered to the first-years. </a:t>
            </a:r>
            <a:r>
              <a:rPr lang="en-US" dirty="0" smtClean="0"/>
              <a:t>“A </a:t>
            </a:r>
            <a:r>
              <a:rPr lang="en-US" b="1" dirty="0"/>
              <a:t>poltergeist</a:t>
            </a:r>
            <a:r>
              <a:rPr lang="en-US" dirty="0" smtClean="0"/>
              <a:t>.” </a:t>
            </a:r>
            <a:r>
              <a:rPr lang="en-US" dirty="0"/>
              <a:t>He raised his voice, </a:t>
            </a:r>
            <a:r>
              <a:rPr lang="en-US" dirty="0" smtClean="0"/>
              <a:t>“Peeves </a:t>
            </a:r>
            <a:r>
              <a:rPr lang="en-US" dirty="0"/>
              <a:t>– show yourself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     A </a:t>
            </a:r>
            <a:r>
              <a:rPr lang="en-US" dirty="0"/>
              <a:t>loud, rude sound, like the air being let out of a balloon, answered. </a:t>
            </a:r>
            <a:endParaRPr lang="en-US" dirty="0" smtClean="0"/>
          </a:p>
          <a:p>
            <a:r>
              <a:rPr lang="en-US" dirty="0" smtClean="0"/>
              <a:t>     “Do </a:t>
            </a:r>
            <a:r>
              <a:rPr lang="en-US" dirty="0"/>
              <a:t>you want me to go to the Bloody Baron</a:t>
            </a:r>
            <a:r>
              <a:rPr lang="en-US" dirty="0" smtClean="0"/>
              <a:t>?”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There </a:t>
            </a:r>
            <a:r>
              <a:rPr lang="en-US" dirty="0"/>
              <a:t>was a </a:t>
            </a:r>
            <a:r>
              <a:rPr lang="en-US" i="1" dirty="0"/>
              <a:t>pop</a:t>
            </a:r>
            <a:r>
              <a:rPr lang="en-US" dirty="0"/>
              <a:t> and a little man with wicked dark eyes and a wide mouth appeared, floating cross-legged in the air, clutching the walking sticks.</a:t>
            </a:r>
            <a:br>
              <a:rPr lang="en-US" dirty="0"/>
            </a:br>
            <a:r>
              <a:rPr lang="en-US" dirty="0" smtClean="0"/>
              <a:t>     “</a:t>
            </a:r>
            <a:r>
              <a:rPr lang="en-US" dirty="0" err="1" smtClean="0"/>
              <a:t>Oooooooh</a:t>
            </a:r>
            <a:r>
              <a:rPr lang="en-US" dirty="0" smtClean="0"/>
              <a:t>!” </a:t>
            </a:r>
            <a:r>
              <a:rPr lang="en-US" dirty="0"/>
              <a:t>he said, with an evil cackle. </a:t>
            </a:r>
            <a:r>
              <a:rPr lang="en-US" dirty="0" smtClean="0"/>
              <a:t>“</a:t>
            </a:r>
            <a:r>
              <a:rPr lang="en-US" dirty="0" err="1" smtClean="0"/>
              <a:t>Ickle</a:t>
            </a:r>
            <a:r>
              <a:rPr lang="en-US" dirty="0" smtClean="0"/>
              <a:t> </a:t>
            </a:r>
            <a:r>
              <a:rPr lang="en-US" dirty="0" err="1"/>
              <a:t>firsties</a:t>
            </a:r>
            <a:r>
              <a:rPr lang="en-US" dirty="0"/>
              <a:t>! What fun</a:t>
            </a:r>
            <a:r>
              <a:rPr lang="en-US" dirty="0" smtClean="0"/>
              <a:t>!”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i="1" dirty="0" smtClean="0"/>
              <a:t>Harry Potter and the 	  	   Philosopher’s Stone</a:t>
            </a:r>
            <a:endParaRPr lang="en-US" b="1" i="1" dirty="0"/>
          </a:p>
          <a:p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>
            <a:hlinkHover r:id="" action="ppaction://noaction">
              <a:snd r:embed="rId5" name="wind.wav"/>
            </a:hlinkHover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73016"/>
            <a:ext cx="3937225" cy="4863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Poltergeist </a:t>
            </a:r>
            <a:r>
              <a:rPr lang="en-US" dirty="0" smtClean="0">
                <a:solidFill>
                  <a:srgbClr val="0070C0"/>
                </a:solidFill>
              </a:rPr>
              <a:t>– noun. A </a:t>
            </a:r>
            <a:r>
              <a:rPr lang="en-US" dirty="0">
                <a:solidFill>
                  <a:srgbClr val="0070C0"/>
                </a:solidFill>
              </a:rPr>
              <a:t>ghost or spirit </a:t>
            </a:r>
            <a:r>
              <a:rPr lang="en-US" dirty="0" smtClean="0">
                <a:solidFill>
                  <a:srgbClr val="0070C0"/>
                </a:solidFill>
              </a:rPr>
              <a:t>said to </a:t>
            </a:r>
            <a:r>
              <a:rPr lang="en-US" dirty="0">
                <a:solidFill>
                  <a:srgbClr val="0070C0"/>
                </a:solidFill>
              </a:rPr>
              <a:t>manifest its presence by making noises, knockings, </a:t>
            </a:r>
            <a:r>
              <a:rPr lang="en-US" dirty="0" err="1">
                <a:solidFill>
                  <a:srgbClr val="0070C0"/>
                </a:solidFill>
              </a:rPr>
              <a:t>etc</a:t>
            </a:r>
            <a:r>
              <a:rPr lang="en-US" dirty="0">
                <a:solidFill>
                  <a:srgbClr val="0070C0"/>
                </a:solidFill>
              </a:rPr>
              <a:t>, also by acts of mischief such as moving </a:t>
            </a:r>
            <a:r>
              <a:rPr lang="en-US" dirty="0" smtClean="0">
                <a:solidFill>
                  <a:srgbClr val="0070C0"/>
                </a:solidFill>
              </a:rPr>
              <a:t>furniture.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poltergeist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Specter, spook, ghost, haunter, spirit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poltergeist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Real, corporeal, living being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Friday, October 28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677057"/>
            <a:ext cx="86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Today’s Trivia:  Some paranormal investigators believe that a </a:t>
            </a:r>
            <a:r>
              <a:rPr lang="en-US" b="1" dirty="0" smtClean="0"/>
              <a:t>poltergeist</a:t>
            </a:r>
            <a:r>
              <a:rPr lang="en-US" dirty="0" smtClean="0"/>
              <a:t> is not a ghost at all, but rather the manifestations of a troubled young mind expressing itself through telekinesis, sometimes subconsciously.  What do you think?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sz="3600" dirty="0" smtClean="0"/>
              <a:t>Friday, October 28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4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581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Can you create dialogue relating to the word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poltergeist </a:t>
            </a:r>
            <a:r>
              <a:rPr lang="en-US" dirty="0" smtClean="0"/>
              <a:t>for this cartoon?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Example:  Little Boy - It was a </a:t>
            </a:r>
            <a:r>
              <a:rPr lang="en-US" b="1" dirty="0" smtClean="0">
                <a:solidFill>
                  <a:srgbClr val="0070C0"/>
                </a:solidFill>
              </a:rPr>
              <a:t>poltergeist</a:t>
            </a:r>
            <a:r>
              <a:rPr lang="en-US" dirty="0" smtClean="0">
                <a:solidFill>
                  <a:srgbClr val="0070C0"/>
                </a:solidFill>
              </a:rPr>
              <a:t> officer.  Honest!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535680" cy="445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76800"/>
            <a:ext cx="1602377" cy="1881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Friday, October 28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Can you think of another example of ‘</a:t>
            </a:r>
            <a:r>
              <a:rPr lang="en-US" b="1" dirty="0" smtClean="0"/>
              <a:t>poltergeist’ </a:t>
            </a:r>
            <a:r>
              <a:rPr lang="en-US" dirty="0" smtClean="0"/>
              <a:t>in film or literature?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Poltergeist</a:t>
            </a:r>
            <a:r>
              <a:rPr lang="en-US" dirty="0" smtClean="0">
                <a:solidFill>
                  <a:srgbClr val="7030A0"/>
                </a:solidFill>
              </a:rPr>
              <a:t> is to creepy noises, as ______________ is to heat and light.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Fire, conflagration, bonfire, etc.  </a:t>
            </a:r>
          </a:p>
          <a:p>
            <a:pPr marL="0" indent="0">
              <a:buNone/>
            </a:pPr>
            <a:r>
              <a:rPr lang="en-US" dirty="0" smtClean="0"/>
              <a:t>       	[Causes of]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6" name="Ghostbusters_Peter_Venkman_Gets_Slime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3467100"/>
            <a:ext cx="4572000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Clip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355463"/>
          </a:xfrm>
        </p:spPr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2286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Have a safe and fun-filled </a:t>
            </a:r>
          </a:p>
          <a:p>
            <a:r>
              <a:rPr lang="en-US" sz="3000" dirty="0" smtClean="0">
                <a:solidFill>
                  <a:srgbClr val="FFC000"/>
                </a:solidFill>
              </a:rPr>
              <a:t>Halloween weekend Hurricanes!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[Halloween – All Hallows Eve, the night before All Hallows Day, or All Saints Day.]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83341" y="914401"/>
            <a:ext cx="6777318" cy="1295400"/>
          </a:xfrm>
        </p:spPr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924800" cy="24384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rgbClr val="FFC000"/>
                </a:solidFill>
              </a:rPr>
              <a:t>Be sure to look for: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C000"/>
                </a:solidFill>
              </a:rPr>
              <a:t>The Audio Links in each Block 1 slide - to help with word pronunciation;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C000"/>
                </a:solidFill>
              </a:rPr>
              <a:t>Embedded Video &amp; Audio links throughout.</a:t>
            </a:r>
            <a:endParaRPr lang="en-US" sz="26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Wednesday, October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revulsion</a:t>
            </a:r>
            <a:r>
              <a:rPr lang="en-US" b="1" dirty="0" smtClean="0"/>
              <a:t>       </a:t>
            </a:r>
            <a:r>
              <a:rPr lang="en-US" dirty="0" smtClean="0"/>
              <a:t>[</a:t>
            </a:r>
            <a:r>
              <a:rPr lang="en-US" dirty="0" err="1"/>
              <a:t>ri-</a:t>
            </a:r>
            <a:r>
              <a:rPr lang="en-US" b="1" dirty="0" err="1"/>
              <a:t>vuhl</a:t>
            </a:r>
            <a:r>
              <a:rPr lang="en-US" dirty="0" err="1"/>
              <a:t>-shuhn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revulsion?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/>
              <a:t>re-</a:t>
            </a:r>
            <a:r>
              <a:rPr lang="en-US" dirty="0"/>
              <a:t> (</a:t>
            </a:r>
            <a:r>
              <a:rPr lang="en-US" i="1" dirty="0"/>
              <a:t>away</a:t>
            </a:r>
            <a:r>
              <a:rPr lang="en-US" dirty="0"/>
              <a:t>) + </a:t>
            </a:r>
            <a:r>
              <a:rPr lang="en-US" b="1" dirty="0" err="1"/>
              <a:t>vellere</a:t>
            </a:r>
            <a:r>
              <a:rPr lang="en-US" dirty="0"/>
              <a:t> (</a:t>
            </a:r>
            <a:r>
              <a:rPr lang="en-US" i="1" dirty="0"/>
              <a:t>to tear, pull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 err="1" smtClean="0">
                <a:solidFill>
                  <a:srgbClr val="FF0000"/>
                </a:solidFill>
              </a:rPr>
              <a:t>revulsionary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(adjective).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09354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 words simply cannot express the horror, the shock, and the </a:t>
            </a:r>
            <a:r>
              <a:rPr lang="en-US" b="1" dirty="0" smtClean="0"/>
              <a:t>revulsion</a:t>
            </a:r>
            <a:r>
              <a:rPr lang="en-US" dirty="0" smtClean="0"/>
              <a:t> we all feel over what took place in this nation on Tuesday morning.” (September 11, 2001 )    	Billy Graham, </a:t>
            </a:r>
            <a:r>
              <a:rPr lang="en-US" sz="1600" dirty="0" smtClean="0"/>
              <a:t>American evangelist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095905"/>
            <a:ext cx="3128010" cy="292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Revulsion</a:t>
            </a:r>
            <a:r>
              <a:rPr lang="en-US" dirty="0" smtClean="0">
                <a:solidFill>
                  <a:srgbClr val="0070C0"/>
                </a:solidFill>
              </a:rPr>
              <a:t>– noun.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strong feeling of repugnance, distaste or dislike; a sudden and unpleasant violent reaction in feeling, especially one of extreme </a:t>
            </a:r>
            <a:r>
              <a:rPr lang="en-US" dirty="0" smtClean="0">
                <a:solidFill>
                  <a:srgbClr val="7030A0"/>
                </a:solidFill>
              </a:rPr>
              <a:t>loathing.</a:t>
            </a:r>
          </a:p>
          <a:p>
            <a:r>
              <a:rPr lang="en-US" dirty="0" smtClean="0"/>
              <a:t>What is another word for revulsion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isgust</a:t>
            </a:r>
            <a:r>
              <a:rPr lang="en-US" b="1" dirty="0">
                <a:solidFill>
                  <a:srgbClr val="00B050"/>
                </a:solidFill>
              </a:rPr>
              <a:t>, repulsion, loathing, </a:t>
            </a:r>
            <a:r>
              <a:rPr lang="en-US" b="1" dirty="0" smtClean="0">
                <a:solidFill>
                  <a:srgbClr val="00B050"/>
                </a:solidFill>
              </a:rPr>
              <a:t>abhorrence</a:t>
            </a:r>
            <a:r>
              <a:rPr lang="en-US" b="1" dirty="0">
                <a:solidFill>
                  <a:srgbClr val="00B050"/>
                </a:solidFill>
              </a:rPr>
              <a:t>, aversion, </a:t>
            </a:r>
            <a:r>
              <a:rPr lang="en-US" b="1" dirty="0" smtClean="0">
                <a:solidFill>
                  <a:srgbClr val="00B050"/>
                </a:solidFill>
              </a:rPr>
              <a:t>antipathy</a:t>
            </a:r>
            <a:r>
              <a:rPr lang="en-US" b="1" dirty="0">
                <a:solidFill>
                  <a:srgbClr val="00B050"/>
                </a:solidFill>
              </a:rPr>
              <a:t> </a:t>
            </a:r>
          </a:p>
          <a:p>
            <a:r>
              <a:rPr lang="en-US" dirty="0" smtClean="0"/>
              <a:t>What word means the opposite of revulsion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iking</a:t>
            </a:r>
            <a:r>
              <a:rPr lang="en-US" b="1" dirty="0">
                <a:solidFill>
                  <a:srgbClr val="FF0000"/>
                </a:solidFill>
              </a:rPr>
              <a:t>, love, fondness, affection, </a:t>
            </a:r>
            <a:r>
              <a:rPr lang="en-US" b="1" dirty="0" smtClean="0">
                <a:solidFill>
                  <a:srgbClr val="FF0000"/>
                </a:solidFill>
              </a:rPr>
              <a:t>admiration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6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revulsion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dirty="0" smtClean="0"/>
              <a:t>The boy’s dislike of </a:t>
            </a:r>
            <a:r>
              <a:rPr lang="en-US" i="1" dirty="0" smtClean="0"/>
              <a:t>honey on toast </a:t>
            </a:r>
            <a:r>
              <a:rPr lang="en-US" dirty="0" smtClean="0"/>
              <a:t>bordered on </a:t>
            </a:r>
            <a:r>
              <a:rPr lang="en-US" b="1" dirty="0" smtClean="0"/>
              <a:t>revulsion</a:t>
            </a:r>
            <a:r>
              <a:rPr lang="en-US" dirty="0" smtClean="0"/>
              <a:t>. 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revulsion</a:t>
            </a:r>
            <a:r>
              <a:rPr lang="en-US" i="1" dirty="0" smtClean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460" y="2346964"/>
            <a:ext cx="3528540" cy="26716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Wednesday, October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Which facial expression best expresses </a:t>
            </a:r>
            <a:r>
              <a:rPr lang="en-US" b="1" dirty="0" smtClean="0"/>
              <a:t>revulsion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Revulsion is to love, as spooky is to scary.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Revulsion &amp; love are antonyms.  Spooky &amp; scary are synonyms.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770107" cy="3253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Thursday, October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haunting</a:t>
            </a:r>
            <a:r>
              <a:rPr lang="en-US" b="1" dirty="0" smtClean="0"/>
              <a:t>          </a:t>
            </a:r>
            <a:r>
              <a:rPr lang="en-US" dirty="0" smtClean="0"/>
              <a:t>[</a:t>
            </a:r>
            <a:r>
              <a:rPr lang="en-US" b="1" dirty="0" err="1" smtClean="0"/>
              <a:t>hawn</a:t>
            </a:r>
            <a:r>
              <a:rPr lang="en-US" dirty="0" smtClean="0"/>
              <a:t>-ting]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haunting?</a:t>
            </a:r>
            <a:endParaRPr lang="en-US" dirty="0"/>
          </a:p>
          <a:p>
            <a:r>
              <a:rPr lang="en-US" dirty="0"/>
              <a:t>From the Old French  </a:t>
            </a:r>
            <a:r>
              <a:rPr lang="en-US" b="1" dirty="0" err="1"/>
              <a:t>hanter</a:t>
            </a:r>
            <a:r>
              <a:rPr lang="en-US" dirty="0"/>
              <a:t> (</a:t>
            </a:r>
            <a:r>
              <a:rPr lang="en-US" i="1" dirty="0"/>
              <a:t>to frequent, be </a:t>
            </a:r>
            <a:r>
              <a:rPr lang="en-US" i="1" dirty="0" smtClean="0"/>
              <a:t>familiar with)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haunt </a:t>
            </a:r>
            <a:r>
              <a:rPr lang="en-US" b="1" dirty="0" smtClean="0"/>
              <a:t>(noun), </a:t>
            </a:r>
            <a:r>
              <a:rPr lang="en-US" b="1" dirty="0" smtClean="0">
                <a:solidFill>
                  <a:srgbClr val="0070C0"/>
                </a:solidFill>
              </a:rPr>
              <a:t>hauntingly </a:t>
            </a:r>
            <a:r>
              <a:rPr lang="en-US" b="1" dirty="0" smtClean="0"/>
              <a:t>(</a:t>
            </a:r>
            <a:r>
              <a:rPr lang="en-US" b="1" dirty="0" err="1" smtClean="0"/>
              <a:t>adv</a:t>
            </a:r>
            <a:r>
              <a:rPr lang="en-US" b="1" dirty="0"/>
              <a:t>), </a:t>
            </a:r>
            <a:r>
              <a:rPr lang="en-US" b="1" dirty="0" smtClean="0">
                <a:solidFill>
                  <a:srgbClr val="00B050"/>
                </a:solidFill>
              </a:rPr>
              <a:t>haunt </a:t>
            </a:r>
            <a:r>
              <a:rPr lang="en-US" b="1" dirty="0" smtClean="0"/>
              <a:t>(verb), </a:t>
            </a:r>
            <a:r>
              <a:rPr lang="en-US" b="1" dirty="0" smtClean="0">
                <a:solidFill>
                  <a:srgbClr val="7030A0"/>
                </a:solidFill>
              </a:rPr>
              <a:t>haunted</a:t>
            </a:r>
            <a:r>
              <a:rPr lang="en-US" b="1" dirty="0" smtClean="0"/>
              <a:t> (</a:t>
            </a:r>
            <a:r>
              <a:rPr lang="en-US" b="1" dirty="0" err="1" smtClean="0"/>
              <a:t>adj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29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There is something </a:t>
            </a:r>
            <a:r>
              <a:rPr lang="en-US" b="1" dirty="0"/>
              <a:t>haunting</a:t>
            </a:r>
            <a:r>
              <a:rPr lang="en-US" dirty="0"/>
              <a:t> in the light of the moon; it has all the dispassionateness of a disembodied soul, and something of its inconceivable mystery.</a:t>
            </a:r>
            <a:r>
              <a:rPr lang="en-US" dirty="0" smtClean="0"/>
              <a:t>“  </a:t>
            </a:r>
          </a:p>
          <a:p>
            <a:r>
              <a:rPr lang="en-US" dirty="0"/>
              <a:t>	</a:t>
            </a:r>
            <a:r>
              <a:rPr lang="en-US" dirty="0" smtClean="0"/>
              <a:t>- Joseph Conrad, novelist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024" y="2023393"/>
            <a:ext cx="2148841" cy="2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24" y="1372524"/>
            <a:ext cx="2275114" cy="3491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Haunting </a:t>
            </a:r>
            <a:r>
              <a:rPr lang="en-US" dirty="0" smtClean="0">
                <a:solidFill>
                  <a:srgbClr val="0070C0"/>
                </a:solidFill>
              </a:rPr>
              <a:t>– adj. 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ot </a:t>
            </a:r>
            <a:r>
              <a:rPr lang="en-US" dirty="0">
                <a:solidFill>
                  <a:srgbClr val="7030A0"/>
                </a:solidFill>
              </a:rPr>
              <a:t>quickly forgotten; remaining in the consciousness;  a habitual </a:t>
            </a:r>
            <a:r>
              <a:rPr lang="en-US" dirty="0" smtClean="0">
                <a:solidFill>
                  <a:srgbClr val="7030A0"/>
                </a:solidFill>
              </a:rPr>
              <a:t>visitation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haunting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Memorable</a:t>
            </a:r>
            <a:r>
              <a:rPr lang="en-US" b="1" dirty="0">
                <a:solidFill>
                  <a:srgbClr val="00B050"/>
                </a:solidFill>
              </a:rPr>
              <a:t>, linger, </a:t>
            </a:r>
            <a:r>
              <a:rPr lang="en-US" b="1" dirty="0" smtClean="0">
                <a:solidFill>
                  <a:srgbClr val="00B050"/>
                </a:solidFill>
              </a:rPr>
              <a:t>persistently, obsessing.</a:t>
            </a:r>
          </a:p>
          <a:p>
            <a:r>
              <a:rPr lang="en-US" dirty="0" smtClean="0"/>
              <a:t>What word or phrase means the opposite of haunting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Forgotten.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Thursday</a:t>
            </a:r>
            <a:r>
              <a:rPr lang="en-US" sz="3600" dirty="0"/>
              <a:t>, </a:t>
            </a:r>
            <a:r>
              <a:rPr lang="en-US" sz="3600" dirty="0" smtClean="0"/>
              <a:t>October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Thursday, October 27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  </a:t>
            </a:r>
            <a:r>
              <a:rPr lang="en-US" sz="3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haunting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 </a:t>
            </a:r>
            <a:r>
              <a:rPr lang="en-US" b="1" dirty="0" smtClean="0">
                <a:solidFill>
                  <a:srgbClr val="0070C0"/>
                </a:solidFill>
              </a:rPr>
              <a:t>Haunting</a:t>
            </a:r>
            <a:r>
              <a:rPr lang="en-US" dirty="0" smtClean="0">
                <a:solidFill>
                  <a:srgbClr val="0070C0"/>
                </a:solidFill>
              </a:rPr>
              <a:t> memories of her ex-boyfriend made it hard for Kate to move on. 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haunting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06" y="2640126"/>
            <a:ext cx="3931145" cy="2568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8d12455-abf9-4588-a109-84caaa230168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3534</TotalTime>
  <Words>828</Words>
  <Application>Microsoft Office PowerPoint</Application>
  <PresentationFormat>On-screen Show (4:3)</PresentationFormat>
  <Paragraphs>93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Word of the Day</vt:lpstr>
      <vt:lpstr>Word of the Day</vt:lpstr>
      <vt:lpstr>Wednesday, October 26th – 1st Block</vt:lpstr>
      <vt:lpstr>Wednesday, October 26th – 2nd  Block</vt:lpstr>
      <vt:lpstr>Wednesday, October 26th – 3rd   Block</vt:lpstr>
      <vt:lpstr>Wednesday, October 26th – 4th Block</vt:lpstr>
      <vt:lpstr>Thursday, October 27th – 1st Block</vt:lpstr>
      <vt:lpstr>Thursday, October 27th - 2nd  Block</vt:lpstr>
      <vt:lpstr>Thursday, October 27th – 3rd   Block</vt:lpstr>
      <vt:lpstr>Thursday, October 27th – 4th Block</vt:lpstr>
      <vt:lpstr>Friday, October 28th – 1st Block</vt:lpstr>
      <vt:lpstr>Friday, October 28th - 2nd  Block</vt:lpstr>
      <vt:lpstr>Friday, October 28th – 3rd   Block</vt:lpstr>
      <vt:lpstr>Friday, October 28th – 4th Block</vt:lpstr>
      <vt:lpstr>Word of the 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198</cp:revision>
  <dcterms:created xsi:type="dcterms:W3CDTF">2011-08-14T13:16:45Z</dcterms:created>
  <dcterms:modified xsi:type="dcterms:W3CDTF">2011-10-26T11:27:38Z</dcterms:modified>
</cp:coreProperties>
</file>