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56" r:id="rId2"/>
    <p:sldId id="265" r:id="rId3"/>
    <p:sldId id="266" r:id="rId4"/>
    <p:sldId id="267" r:id="rId5"/>
    <p:sldId id="268" r:id="rId6"/>
    <p:sldId id="269" r:id="rId7"/>
    <p:sldId id="272" r:id="rId8"/>
    <p:sldId id="283" r:id="rId9"/>
    <p:sldId id="293" r:id="rId10"/>
    <p:sldId id="279" r:id="rId11"/>
    <p:sldId id="280" r:id="rId12"/>
    <p:sldId id="281" r:id="rId13"/>
    <p:sldId id="282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84" r:id="rId23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CD625-69EB-4D15-A46E-EF254F77F4B2}" type="datetimeFigureOut">
              <a:rPr lang="en-US" smtClean="0"/>
              <a:t>1/30/2012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93B08-572C-4240-9D76-B5E3F41BC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59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93B08-572C-4240-9D76-B5E3F41BC9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00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93B08-572C-4240-9D76-B5E3F41BC9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00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93B08-572C-4240-9D76-B5E3F41BC9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00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93B08-572C-4240-9D76-B5E3F41BC9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00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93B08-572C-4240-9D76-B5E3F41BC96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00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8515-C1C1-42EF-A8E2-052F68F6A74A}" type="datetimeFigureOut">
              <a:rPr lang="en-US" smtClean="0"/>
              <a:t>1/30/2012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8515-C1C1-42EF-A8E2-052F68F6A74A}" type="datetimeFigureOut">
              <a:rPr lang="en-US" smtClean="0"/>
              <a:t>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8515-C1C1-42EF-A8E2-052F68F6A74A}" type="datetimeFigureOut">
              <a:rPr lang="en-US" smtClean="0"/>
              <a:t>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8515-C1C1-42EF-A8E2-052F68F6A74A}" type="datetimeFigureOut">
              <a:rPr lang="en-US" smtClean="0"/>
              <a:t>1/30/2012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8515-C1C1-42EF-A8E2-052F68F6A74A}" type="datetimeFigureOut">
              <a:rPr lang="en-US" smtClean="0"/>
              <a:t>1/30/2012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8515-C1C1-42EF-A8E2-052F68F6A74A}" type="datetimeFigureOut">
              <a:rPr lang="en-US" smtClean="0"/>
              <a:t>1/30/2012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8515-C1C1-42EF-A8E2-052F68F6A74A}" type="datetimeFigureOut">
              <a:rPr lang="en-US" smtClean="0"/>
              <a:t>1/30/2012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8515-C1C1-42EF-A8E2-052F68F6A74A}" type="datetimeFigureOut">
              <a:rPr lang="en-US" smtClean="0"/>
              <a:t>1/30/2012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8515-C1C1-42EF-A8E2-052F68F6A74A}" type="datetimeFigureOut">
              <a:rPr lang="en-US" smtClean="0"/>
              <a:t>1/30/2012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8515-C1C1-42EF-A8E2-052F68F6A74A}" type="datetimeFigureOut">
              <a:rPr lang="en-US" smtClean="0"/>
              <a:t>1/30/2012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8515-C1C1-42EF-A8E2-052F68F6A74A}" type="datetimeFigureOut">
              <a:rPr lang="en-US" smtClean="0"/>
              <a:t>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C518515-C1C1-42EF-A8E2-052F68F6A74A}" type="datetimeFigureOut">
              <a:rPr lang="en-US" smtClean="0"/>
              <a:t>1/30/2012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riam-webster.com/audio.php?file=profus01&amp;word=profuse&amp;text=\pr%C9%99-%3cSPAN%20class=unicode%3e%CB%88%3c/SPAN%3efy%C3%BCs,%20pr%C5%8D-\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riam-webster.com/audio.php?file=surfei01&amp;word=surfeit&amp;text=\%3cSPAN%20class=unicode%3e%CB%88%3c/SPAN%3es%C9%99r-f%C9%99t\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riam-webster.com/audio.php?file=acoust05&amp;word=acoustics&amp;text=\%C9%99-%3cSPAN%20class=unicode%3e%CB%88%3c/SPAN%3ek%C3%BCs-tiks\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hyperlink" Target="http://www.merriam-webster.com/audio.php?file=pletho01&amp;word=plethora&amp;text=\%3cSPAN%20class=unicode%3e%CB%88%3c/SPAN%3eple-th%C9%99-r%C9%99\" TargetMode="External"/><Relationship Id="rId4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mv"/><Relationship Id="rId2" Type="http://schemas.microsoft.com/office/2007/relationships/media" Target="../media/media2.wmv"/><Relationship Id="rId1" Type="http://schemas.openxmlformats.org/officeDocument/2006/relationships/tags" Target="../tags/tag22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riam-webster.com/audio.php?file=copiou01&amp;word=copious&amp;text=\%3cSPAN%20class=unicode%3e%CB%88%3c/SPAN%3ek%C5%8D-p%C4%93-%C9%99s\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43000" y="1351520"/>
            <a:ext cx="6777318" cy="1355463"/>
          </a:xfrm>
        </p:spPr>
        <p:txBody>
          <a:bodyPr>
            <a:normAutofit fontScale="90000"/>
          </a:bodyPr>
          <a:lstStyle/>
          <a:p>
            <a:r>
              <a:rPr lang="en-US" sz="6600" dirty="0" smtClean="0">
                <a:solidFill>
                  <a:srgbClr val="00B0F0"/>
                </a:solidFill>
              </a:rPr>
              <a:t>Word of the Day</a:t>
            </a:r>
            <a:endParaRPr lang="en-US" sz="6600" dirty="0">
              <a:solidFill>
                <a:srgbClr val="00B0F0"/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81000" y="3403983"/>
            <a:ext cx="4495800" cy="17526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Monday, January 30</a:t>
            </a:r>
            <a:r>
              <a:rPr lang="en-US" sz="3600" b="1" baseline="30000" dirty="0" smtClean="0">
                <a:solidFill>
                  <a:srgbClr val="C00000"/>
                </a:solidFill>
              </a:rPr>
              <a:t>th</a:t>
            </a:r>
            <a:r>
              <a:rPr lang="en-US" sz="3600" b="1" dirty="0" smtClean="0">
                <a:solidFill>
                  <a:srgbClr val="C00000"/>
                </a:solidFill>
              </a:rPr>
              <a:t>  through Friday, February 3</a:t>
            </a:r>
            <a:r>
              <a:rPr lang="en-US" sz="3600" b="1" baseline="30000" dirty="0" smtClean="0">
                <a:solidFill>
                  <a:srgbClr val="C00000"/>
                </a:solidFill>
              </a:rPr>
              <a:t>rd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19400"/>
            <a:ext cx="233362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5132614" y="2819400"/>
            <a:ext cx="1866900" cy="1460726"/>
          </a:xfrm>
          <a:prstGeom prst="wedgeEllipseCallout">
            <a:avLst>
              <a:gd name="adj1" fmla="val 76543"/>
              <a:gd name="adj2" fmla="val 230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99289" y="3124199"/>
            <a:ext cx="1506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Without  WOD, how could I win at </a:t>
            </a:r>
            <a:r>
              <a:rPr lang="en-US" sz="1600" b="1" i="1" dirty="0" smtClean="0">
                <a:solidFill>
                  <a:schemeClr val="bg1"/>
                </a:solidFill>
              </a:rPr>
              <a:t>Words with Friends</a:t>
            </a:r>
            <a:r>
              <a:rPr lang="en-US" sz="1600" b="1" dirty="0" smtClean="0">
                <a:solidFill>
                  <a:schemeClr val="bg1"/>
                </a:solidFill>
              </a:rPr>
              <a:t>?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801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Wednesday, February 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- 1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4724400"/>
          </a:xfrm>
          <a:noFill/>
        </p:spPr>
        <p:txBody>
          <a:bodyPr>
            <a:normAutofit lnSpcReduction="10000"/>
          </a:bodyPr>
          <a:lstStyle/>
          <a:p>
            <a:r>
              <a:rPr lang="en-US" dirty="0" smtClean="0"/>
              <a:t>What is the definition of the word </a:t>
            </a:r>
            <a:r>
              <a:rPr lang="en-US" dirty="0" smtClean="0">
                <a:hlinkClick r:id="rId3"/>
              </a:rPr>
              <a:t>profuse</a:t>
            </a:r>
            <a:r>
              <a:rPr lang="en-US" dirty="0" smtClean="0"/>
              <a:t> </a:t>
            </a:r>
            <a:r>
              <a:rPr lang="en-US" dirty="0"/>
              <a:t>[</a:t>
            </a:r>
            <a:r>
              <a:rPr lang="en-US" dirty="0" err="1" smtClean="0"/>
              <a:t>pruh-</a:t>
            </a:r>
            <a:r>
              <a:rPr lang="en-US" b="1" dirty="0" err="1" smtClean="0"/>
              <a:t>fyoos</a:t>
            </a:r>
            <a:r>
              <a:rPr lang="en-US" dirty="0" smtClean="0"/>
              <a:t>]</a:t>
            </a:r>
            <a:r>
              <a:rPr lang="en-US" b="1" dirty="0" smtClean="0"/>
              <a:t>?</a:t>
            </a:r>
            <a:endParaRPr lang="en-US" dirty="0"/>
          </a:p>
          <a:p>
            <a:r>
              <a:rPr lang="en-US" dirty="0" smtClean="0"/>
              <a:t>What part of speech is profuse?</a:t>
            </a:r>
            <a:endParaRPr lang="en-US" dirty="0"/>
          </a:p>
          <a:p>
            <a:r>
              <a:rPr lang="en-US" dirty="0"/>
              <a:t>From the Latin </a:t>
            </a:r>
            <a:r>
              <a:rPr lang="en-US" b="1" dirty="0"/>
              <a:t>pro- </a:t>
            </a:r>
            <a:r>
              <a:rPr lang="en-US" dirty="0"/>
              <a:t>(</a:t>
            </a:r>
            <a:r>
              <a:rPr lang="en-US" i="1" dirty="0"/>
              <a:t>forth</a:t>
            </a:r>
            <a:r>
              <a:rPr lang="en-US" dirty="0"/>
              <a:t>)  </a:t>
            </a:r>
            <a:r>
              <a:rPr lang="en-US" dirty="0" smtClean="0"/>
              <a:t>and  </a:t>
            </a:r>
            <a:r>
              <a:rPr lang="en-US" b="1" dirty="0" err="1"/>
              <a:t>fundere</a:t>
            </a:r>
            <a:r>
              <a:rPr lang="en-US" dirty="0"/>
              <a:t> (</a:t>
            </a:r>
            <a:r>
              <a:rPr lang="en-US" i="1" dirty="0"/>
              <a:t>to pour</a:t>
            </a:r>
            <a:r>
              <a:rPr lang="en-US" dirty="0"/>
              <a:t>)</a:t>
            </a:r>
          </a:p>
          <a:p>
            <a:r>
              <a:rPr lang="en-US" dirty="0" smtClean="0"/>
              <a:t>Other forms of the word: </a:t>
            </a:r>
            <a:r>
              <a:rPr lang="en-US" b="1" dirty="0"/>
              <a:t>profusely (</a:t>
            </a:r>
            <a:r>
              <a:rPr lang="en-US" b="1" dirty="0" err="1"/>
              <a:t>adv</a:t>
            </a:r>
            <a:r>
              <a:rPr lang="en-US" b="1" dirty="0" smtClean="0"/>
              <a:t>), profuseness </a:t>
            </a:r>
            <a:r>
              <a:rPr lang="en-US" b="1" dirty="0"/>
              <a:t>(noun)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57800" y="4876800"/>
            <a:ext cx="350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“</a:t>
            </a:r>
            <a:r>
              <a:rPr lang="en-US" dirty="0"/>
              <a:t>Hail to thee, blithe spirit! Bird thou never wert, That from Heaven, or near it, </a:t>
            </a:r>
            <a:r>
              <a:rPr lang="en-US" dirty="0" err="1"/>
              <a:t>Pourest</a:t>
            </a:r>
            <a:r>
              <a:rPr lang="en-US" dirty="0"/>
              <a:t> thy full heart In </a:t>
            </a:r>
            <a:r>
              <a:rPr lang="en-US" b="1" dirty="0" smtClean="0"/>
              <a:t>profuse  </a:t>
            </a:r>
            <a:r>
              <a:rPr lang="en-US" dirty="0" smtClean="0"/>
              <a:t>strains </a:t>
            </a:r>
            <a:r>
              <a:rPr lang="en-US" dirty="0"/>
              <a:t>of unpremeditated </a:t>
            </a:r>
            <a:r>
              <a:rPr lang="en-US" dirty="0" smtClean="0"/>
              <a:t>art.”  -- Percy Shelley, British Poet</a:t>
            </a:r>
            <a:r>
              <a:rPr lang="en-US" sz="1600" i="1" dirty="0" smtClean="0"/>
              <a:t> </a:t>
            </a:r>
            <a:endParaRPr lang="en-US" sz="1600" i="1" dirty="0"/>
          </a:p>
          <a:p>
            <a:r>
              <a:rPr lang="en-US" dirty="0"/>
              <a:t>	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693" y="1676400"/>
            <a:ext cx="291465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22021"/>
            <a:ext cx="304800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1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304800"/>
            <a:ext cx="792211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Wednesday, </a:t>
            </a:r>
            <a:r>
              <a:rPr lang="en-US" dirty="0" smtClean="0"/>
              <a:t>February 1</a:t>
            </a:r>
            <a:r>
              <a:rPr lang="en-US" baseline="30000" dirty="0" smtClean="0"/>
              <a:t>st</a:t>
            </a:r>
            <a:r>
              <a:rPr lang="en-US" dirty="0" smtClean="0"/>
              <a:t> – 2</a:t>
            </a:r>
            <a:r>
              <a:rPr lang="en-US" baseline="30000" dirty="0" smtClean="0"/>
              <a:t>nd</a:t>
            </a:r>
            <a:r>
              <a:rPr lang="en-US" dirty="0" smtClean="0"/>
              <a:t> Block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profuse   – </a:t>
            </a:r>
            <a:r>
              <a:rPr lang="en-US" dirty="0" smtClean="0">
                <a:solidFill>
                  <a:srgbClr val="002060"/>
                </a:solidFill>
              </a:rPr>
              <a:t>adjective. More </a:t>
            </a:r>
            <a:r>
              <a:rPr lang="en-US" dirty="0">
                <a:solidFill>
                  <a:srgbClr val="002060"/>
                </a:solidFill>
              </a:rPr>
              <a:t>than enough; </a:t>
            </a:r>
            <a:r>
              <a:rPr lang="en-US" dirty="0" smtClean="0">
                <a:solidFill>
                  <a:srgbClr val="002060"/>
                </a:solidFill>
              </a:rPr>
              <a:t>abundant</a:t>
            </a:r>
          </a:p>
          <a:p>
            <a:r>
              <a:rPr lang="en-US" dirty="0" smtClean="0"/>
              <a:t>What is another word for profuse (synonym)?</a:t>
            </a:r>
          </a:p>
          <a:p>
            <a:r>
              <a:rPr lang="en-US" b="1" dirty="0">
                <a:solidFill>
                  <a:srgbClr val="006600"/>
                </a:solidFill>
              </a:rPr>
              <a:t>A</a:t>
            </a:r>
            <a:r>
              <a:rPr lang="en-US" b="1" dirty="0" smtClean="0">
                <a:solidFill>
                  <a:srgbClr val="006600"/>
                </a:solidFill>
              </a:rPr>
              <a:t>bounding</a:t>
            </a:r>
            <a:r>
              <a:rPr lang="en-US" b="1" dirty="0">
                <a:solidFill>
                  <a:srgbClr val="006600"/>
                </a:solidFill>
              </a:rPr>
              <a:t>, ample, copious</a:t>
            </a:r>
            <a:endParaRPr lang="en-US" dirty="0" smtClean="0">
              <a:solidFill>
                <a:srgbClr val="006600"/>
              </a:solidFill>
            </a:endParaRPr>
          </a:p>
          <a:p>
            <a:r>
              <a:rPr lang="en-US" dirty="0" smtClean="0"/>
              <a:t>What word means the opposite of profuse (antonym)?</a:t>
            </a:r>
          </a:p>
          <a:p>
            <a:r>
              <a:rPr lang="en-US" b="1" dirty="0">
                <a:solidFill>
                  <a:srgbClr val="C00000"/>
                </a:solidFill>
              </a:rPr>
              <a:t>L</a:t>
            </a:r>
            <a:r>
              <a:rPr lang="en-US" b="1" dirty="0" smtClean="0">
                <a:solidFill>
                  <a:srgbClr val="C00000"/>
                </a:solidFill>
              </a:rPr>
              <a:t>acking</a:t>
            </a:r>
            <a:r>
              <a:rPr lang="en-US" b="1" dirty="0">
                <a:solidFill>
                  <a:srgbClr val="C00000"/>
                </a:solidFill>
              </a:rPr>
              <a:t>, sparse, wanting</a:t>
            </a:r>
            <a:endParaRPr lang="en-US" dirty="0" smtClean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005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90" y="304800"/>
            <a:ext cx="799831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Wednesday</a:t>
            </a:r>
            <a:r>
              <a:rPr lang="en-US" dirty="0" smtClean="0"/>
              <a:t>, February 1</a:t>
            </a:r>
            <a:r>
              <a:rPr lang="en-US" baseline="30000" dirty="0" smtClean="0"/>
              <a:t>st</a:t>
            </a:r>
            <a:r>
              <a:rPr lang="en-US" dirty="0" smtClean="0"/>
              <a:t> – 3</a:t>
            </a:r>
            <a:r>
              <a:rPr lang="en-US" baseline="30000" dirty="0" smtClean="0"/>
              <a:t>rd</a:t>
            </a:r>
            <a:r>
              <a:rPr lang="en-US" dirty="0" smtClean="0"/>
              <a:t> Block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52600"/>
            <a:ext cx="4038600" cy="4419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Can you use the word </a:t>
            </a:r>
            <a:r>
              <a:rPr lang="en-US" b="1" dirty="0" smtClean="0"/>
              <a:t>profuse </a:t>
            </a:r>
            <a:r>
              <a:rPr lang="en-US" dirty="0" smtClean="0"/>
              <a:t> to describe this picture?</a:t>
            </a:r>
          </a:p>
          <a:p>
            <a:r>
              <a:rPr lang="en-US" b="1" u="sng" dirty="0" smtClean="0">
                <a:solidFill>
                  <a:srgbClr val="7030A0"/>
                </a:solidFill>
              </a:rPr>
              <a:t>Example</a:t>
            </a:r>
            <a:r>
              <a:rPr lang="en-US" b="1" dirty="0" smtClean="0">
                <a:solidFill>
                  <a:srgbClr val="7030A0"/>
                </a:solidFill>
              </a:rPr>
              <a:t>:  For a party of only four people, the table seemed </a:t>
            </a:r>
            <a:r>
              <a:rPr lang="en-US" b="1" i="1" dirty="0" smtClean="0">
                <a:solidFill>
                  <a:srgbClr val="006600"/>
                </a:solidFill>
              </a:rPr>
              <a:t>profusely</a:t>
            </a:r>
            <a:r>
              <a:rPr lang="en-US" b="1" dirty="0" smtClean="0">
                <a:solidFill>
                  <a:srgbClr val="7030A0"/>
                </a:solidFill>
              </a:rPr>
              <a:t> spread with food and drink.</a:t>
            </a:r>
            <a:endParaRPr lang="en-US" b="1" u="sng" dirty="0" smtClean="0">
              <a:solidFill>
                <a:srgbClr val="7030A0"/>
              </a:solidFill>
            </a:endParaRPr>
          </a:p>
          <a:p>
            <a:r>
              <a:rPr lang="en-US" i="1" dirty="0" smtClean="0">
                <a:solidFill>
                  <a:srgbClr val="C00000"/>
                </a:solidFill>
              </a:rPr>
              <a:t>Now use your knowledge of the word to write your own sentence using profuse.</a:t>
            </a:r>
            <a:r>
              <a:rPr lang="en-US" i="1" dirty="0" smtClean="0">
                <a:solidFill>
                  <a:srgbClr val="0070C0"/>
                </a:solidFill>
              </a:rPr>
              <a:t> </a:t>
            </a:r>
            <a:endParaRPr lang="en-US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4301140" cy="313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720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56263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Wednesday, </a:t>
            </a:r>
            <a:r>
              <a:rPr lang="en-US" dirty="0" smtClean="0"/>
              <a:t>February 1</a:t>
            </a:r>
            <a:r>
              <a:rPr lang="en-US" baseline="30000" dirty="0" smtClean="0"/>
              <a:t>st</a:t>
            </a:r>
            <a:r>
              <a:rPr lang="en-US" dirty="0" smtClean="0"/>
              <a:t> – 4</a:t>
            </a:r>
            <a:r>
              <a:rPr lang="en-US" baseline="30000" dirty="0" smtClean="0"/>
              <a:t>th</a:t>
            </a:r>
            <a:r>
              <a:rPr lang="en-US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76400"/>
            <a:ext cx="4572000" cy="1569720"/>
          </a:xfrm>
        </p:spPr>
        <p:txBody>
          <a:bodyPr>
            <a:normAutofit/>
          </a:bodyPr>
          <a:lstStyle/>
          <a:p>
            <a:r>
              <a:rPr lang="en-US" dirty="0" smtClean="0"/>
              <a:t>Can you think of an image that epitomizes the “word of the day”, profuse?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76400"/>
            <a:ext cx="4194049" cy="4440936"/>
          </a:xfrm>
        </p:spPr>
        <p:txBody>
          <a:bodyPr>
            <a:normAutofit/>
          </a:bodyPr>
          <a:lstStyle/>
          <a:p>
            <a:r>
              <a:rPr lang="en-US" dirty="0" smtClean="0"/>
              <a:t>What’s wrong with this analogy?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Profuse is to bleeding, as obedient is to rock.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A person’s bleeding can be profuse, but a rock cannot be obedient.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0"/>
            <a:ext cx="4470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418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Thursday, </a:t>
            </a:r>
            <a:r>
              <a:rPr lang="en-US" dirty="0" smtClean="0"/>
              <a:t>February 2</a:t>
            </a:r>
            <a:r>
              <a:rPr lang="en-US" baseline="30000" dirty="0" smtClean="0"/>
              <a:t>nd</a:t>
            </a:r>
            <a:r>
              <a:rPr lang="en-US" sz="3600" dirty="0" smtClean="0"/>
              <a:t> - 1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343400" cy="4724400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What is the definition of the word </a:t>
            </a:r>
            <a:r>
              <a:rPr lang="en-US" dirty="0" smtClean="0">
                <a:hlinkClick r:id="rId3"/>
              </a:rPr>
              <a:t>surfeit</a:t>
            </a:r>
            <a:r>
              <a:rPr lang="en-US" dirty="0" smtClean="0"/>
              <a:t> [</a:t>
            </a:r>
            <a:r>
              <a:rPr lang="en-US" b="1" dirty="0" err="1" smtClean="0"/>
              <a:t>sur</a:t>
            </a:r>
            <a:r>
              <a:rPr lang="en-US" dirty="0" smtClean="0"/>
              <a:t>-fit</a:t>
            </a:r>
            <a:r>
              <a:rPr lang="en-US" dirty="0"/>
              <a:t>]</a:t>
            </a:r>
            <a:r>
              <a:rPr lang="en-US" b="1" dirty="0" smtClean="0"/>
              <a:t>?</a:t>
            </a:r>
            <a:endParaRPr lang="en-US" dirty="0"/>
          </a:p>
          <a:p>
            <a:r>
              <a:rPr lang="en-US" dirty="0" smtClean="0"/>
              <a:t>What part of speech is surfeit?</a:t>
            </a:r>
            <a:endParaRPr lang="en-US" dirty="0"/>
          </a:p>
          <a:p>
            <a:r>
              <a:rPr lang="en-US" dirty="0"/>
              <a:t>From the French  </a:t>
            </a:r>
            <a:r>
              <a:rPr lang="en-US" b="1" dirty="0" err="1"/>
              <a:t>sur</a:t>
            </a:r>
            <a:r>
              <a:rPr lang="en-US" b="1" dirty="0"/>
              <a:t>-</a:t>
            </a:r>
            <a:r>
              <a:rPr lang="en-US" dirty="0"/>
              <a:t> (</a:t>
            </a:r>
            <a:r>
              <a:rPr lang="en-US" i="1" dirty="0"/>
              <a:t>over</a:t>
            </a:r>
            <a:r>
              <a:rPr lang="en-US" dirty="0"/>
              <a:t>)  </a:t>
            </a:r>
            <a:r>
              <a:rPr lang="en-US" dirty="0" smtClean="0"/>
              <a:t>and  </a:t>
            </a:r>
            <a:r>
              <a:rPr lang="en-US" b="1" dirty="0"/>
              <a:t>faire</a:t>
            </a:r>
            <a:r>
              <a:rPr lang="en-US" dirty="0"/>
              <a:t> (</a:t>
            </a:r>
            <a:r>
              <a:rPr lang="en-US" i="1" dirty="0"/>
              <a:t>do</a:t>
            </a:r>
            <a:r>
              <a:rPr lang="en-US" dirty="0"/>
              <a:t>)</a:t>
            </a:r>
          </a:p>
          <a:p>
            <a:r>
              <a:rPr lang="en-US" dirty="0" smtClean="0"/>
              <a:t>Other forms of the word: </a:t>
            </a:r>
            <a:r>
              <a:rPr lang="en-US" b="1" dirty="0" err="1">
                <a:solidFill>
                  <a:srgbClr val="7030A0"/>
                </a:solidFill>
              </a:rPr>
              <a:t>surfeiter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dirty="0"/>
              <a:t>(n), </a:t>
            </a:r>
            <a:r>
              <a:rPr lang="en-US" b="1" dirty="0" err="1">
                <a:solidFill>
                  <a:srgbClr val="C00000"/>
                </a:solidFill>
              </a:rPr>
              <a:t>unsurfeited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(</a:t>
            </a:r>
            <a:r>
              <a:rPr lang="en-US" dirty="0" err="1"/>
              <a:t>adj</a:t>
            </a:r>
            <a:r>
              <a:rPr lang="en-US" dirty="0"/>
              <a:t>), </a:t>
            </a:r>
            <a:r>
              <a:rPr lang="en-US" b="1" dirty="0" err="1">
                <a:solidFill>
                  <a:srgbClr val="006600"/>
                </a:solidFill>
              </a:rPr>
              <a:t>unsurfeiting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en-US" dirty="0"/>
              <a:t>(</a:t>
            </a:r>
            <a:r>
              <a:rPr lang="en-US" dirty="0" err="1"/>
              <a:t>adj</a:t>
            </a:r>
            <a:r>
              <a:rPr lang="en-US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5186065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“</a:t>
            </a:r>
            <a:r>
              <a:rPr lang="en-US" dirty="0"/>
              <a:t>A </a:t>
            </a:r>
            <a:r>
              <a:rPr lang="en-US" b="1" dirty="0"/>
              <a:t>surfeit</a:t>
            </a:r>
            <a:r>
              <a:rPr lang="en-US" dirty="0"/>
              <a:t> of the sweetest things the deepest loathing of the stomach brings”	</a:t>
            </a:r>
            <a:r>
              <a:rPr lang="en-US" dirty="0" smtClean="0"/>
              <a:t>-- William Shakespeare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24000"/>
            <a:ext cx="2552700" cy="343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208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304800"/>
            <a:ext cx="792211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Thursday, February 2</a:t>
            </a:r>
            <a:r>
              <a:rPr lang="en-US" baseline="30000" dirty="0" smtClean="0"/>
              <a:t>nd</a:t>
            </a:r>
            <a:r>
              <a:rPr lang="en-US" dirty="0" smtClean="0"/>
              <a:t> – 2</a:t>
            </a:r>
            <a:r>
              <a:rPr lang="en-US" baseline="30000" dirty="0" smtClean="0"/>
              <a:t>nd</a:t>
            </a:r>
            <a:r>
              <a:rPr lang="en-US" dirty="0" smtClean="0"/>
              <a:t> Block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surfeit</a:t>
            </a:r>
            <a:r>
              <a:rPr lang="en-US" dirty="0">
                <a:solidFill>
                  <a:srgbClr val="002060"/>
                </a:solidFill>
              </a:rPr>
              <a:t> – </a:t>
            </a:r>
            <a:r>
              <a:rPr lang="en-US" dirty="0" smtClean="0">
                <a:solidFill>
                  <a:srgbClr val="002060"/>
                </a:solidFill>
              </a:rPr>
              <a:t>noun. An oversupply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smtClean="0"/>
              <a:t>What is another word for surfeit (synonym)?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Bellyful, </a:t>
            </a:r>
            <a:r>
              <a:rPr lang="en-US" dirty="0">
                <a:solidFill>
                  <a:srgbClr val="006600"/>
                </a:solidFill>
              </a:rPr>
              <a:t>g</a:t>
            </a:r>
            <a:r>
              <a:rPr lang="en-US" dirty="0" smtClean="0">
                <a:solidFill>
                  <a:srgbClr val="006600"/>
                </a:solidFill>
              </a:rPr>
              <a:t>lut</a:t>
            </a:r>
            <a:r>
              <a:rPr lang="en-US" dirty="0">
                <a:solidFill>
                  <a:srgbClr val="006600"/>
                </a:solidFill>
              </a:rPr>
              <a:t>, profusion, surplus</a:t>
            </a:r>
            <a:endParaRPr lang="en-US" dirty="0" smtClean="0">
              <a:solidFill>
                <a:srgbClr val="006600"/>
              </a:solidFill>
            </a:endParaRPr>
          </a:p>
          <a:p>
            <a:r>
              <a:rPr lang="en-US" dirty="0" smtClean="0"/>
              <a:t>What word means the opposite of surfeit (antonym)?</a:t>
            </a:r>
          </a:p>
          <a:p>
            <a:r>
              <a:rPr lang="en-US" dirty="0">
                <a:solidFill>
                  <a:srgbClr val="C00000"/>
                </a:solidFill>
              </a:rPr>
              <a:t>L</a:t>
            </a:r>
            <a:r>
              <a:rPr lang="en-US" dirty="0" smtClean="0">
                <a:solidFill>
                  <a:srgbClr val="C00000"/>
                </a:solidFill>
              </a:rPr>
              <a:t>ack</a:t>
            </a:r>
            <a:r>
              <a:rPr lang="en-US" dirty="0">
                <a:solidFill>
                  <a:srgbClr val="C00000"/>
                </a:solidFill>
              </a:rPr>
              <a:t>, need, necessity</a:t>
            </a:r>
            <a:endParaRPr lang="en-US" dirty="0" smtClean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683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90" y="304800"/>
            <a:ext cx="799831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Thursday, February 2</a:t>
            </a:r>
            <a:r>
              <a:rPr lang="en-US" baseline="30000" dirty="0" smtClean="0"/>
              <a:t>nd</a:t>
            </a:r>
            <a:r>
              <a:rPr lang="en-US" dirty="0" smtClean="0"/>
              <a:t> – 3</a:t>
            </a:r>
            <a:r>
              <a:rPr lang="en-US" baseline="30000" dirty="0" smtClean="0"/>
              <a:t>rd</a:t>
            </a:r>
            <a:r>
              <a:rPr lang="en-US" dirty="0" smtClean="0"/>
              <a:t> Block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581400" cy="4114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Can you create dialogue relating to the word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surfeit </a:t>
            </a:r>
            <a:r>
              <a:rPr lang="en-US" dirty="0" smtClean="0"/>
              <a:t>for this cartoon? </a:t>
            </a:r>
          </a:p>
          <a:p>
            <a:r>
              <a:rPr lang="en-US" u="sng" dirty="0" smtClean="0">
                <a:solidFill>
                  <a:srgbClr val="7030A0"/>
                </a:solidFill>
              </a:rPr>
              <a:t>Example</a:t>
            </a:r>
            <a:r>
              <a:rPr lang="en-US" dirty="0" smtClean="0">
                <a:solidFill>
                  <a:srgbClr val="7030A0"/>
                </a:solidFill>
              </a:rPr>
              <a:t>: </a:t>
            </a:r>
            <a:r>
              <a:rPr lang="en-US" i="1" dirty="0" smtClean="0">
                <a:solidFill>
                  <a:srgbClr val="7030A0"/>
                </a:solidFill>
              </a:rPr>
              <a:t>Flight Attendant:  </a:t>
            </a:r>
            <a:r>
              <a:rPr lang="en-US" b="1" dirty="0" smtClean="0">
                <a:solidFill>
                  <a:srgbClr val="7030A0"/>
                </a:solidFill>
              </a:rPr>
              <a:t>“Don’t you think that might be a </a:t>
            </a:r>
            <a:r>
              <a:rPr lang="en-US" b="1" i="1" dirty="0" smtClean="0">
                <a:solidFill>
                  <a:srgbClr val="006600"/>
                </a:solidFill>
              </a:rPr>
              <a:t>surfeit </a:t>
            </a:r>
            <a:r>
              <a:rPr lang="en-US" b="1" dirty="0" smtClean="0">
                <a:solidFill>
                  <a:srgbClr val="7030A0"/>
                </a:solidFill>
              </a:rPr>
              <a:t>of luggage?”</a:t>
            </a:r>
          </a:p>
          <a:p>
            <a:r>
              <a:rPr lang="en-US" i="1" dirty="0" smtClean="0">
                <a:solidFill>
                  <a:srgbClr val="7030A0"/>
                </a:solidFill>
              </a:rPr>
              <a:t>Passenger</a:t>
            </a:r>
            <a:r>
              <a:rPr lang="en-US" dirty="0" smtClean="0">
                <a:solidFill>
                  <a:srgbClr val="7030A0"/>
                </a:solidFill>
              </a:rPr>
              <a:t>:  </a:t>
            </a:r>
            <a:r>
              <a:rPr lang="en-US" b="1" dirty="0" smtClean="0">
                <a:solidFill>
                  <a:srgbClr val="7030A0"/>
                </a:solidFill>
              </a:rPr>
              <a:t>“Oh, this?  This is just my makeup. At $50 a bag, I couldn’t afford to pack heavy.”</a:t>
            </a:r>
            <a:endParaRPr lang="en-US" b="1" i="1" dirty="0" smtClean="0">
              <a:solidFill>
                <a:srgbClr val="7030A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33600"/>
            <a:ext cx="3209840" cy="283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898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56263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Thursday, February 2</a:t>
            </a:r>
            <a:r>
              <a:rPr lang="en-US" baseline="30000" dirty="0" smtClean="0"/>
              <a:t>nd</a:t>
            </a:r>
            <a:r>
              <a:rPr lang="en-US" dirty="0" smtClean="0"/>
              <a:t> – 4</a:t>
            </a:r>
            <a:r>
              <a:rPr lang="en-US" baseline="30000" dirty="0" smtClean="0"/>
              <a:t>th</a:t>
            </a:r>
            <a:r>
              <a:rPr lang="en-US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447800"/>
            <a:ext cx="4572000" cy="1569720"/>
          </a:xfrm>
        </p:spPr>
        <p:txBody>
          <a:bodyPr>
            <a:normAutofit/>
          </a:bodyPr>
          <a:lstStyle/>
          <a:p>
            <a:r>
              <a:rPr lang="en-US" dirty="0" smtClean="0"/>
              <a:t>How does this picture relate to the word of the day, surfeit?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0" y="2240280"/>
            <a:ext cx="4194049" cy="3877056"/>
          </a:xfrm>
        </p:spPr>
        <p:txBody>
          <a:bodyPr>
            <a:normAutofit/>
          </a:bodyPr>
          <a:lstStyle/>
          <a:p>
            <a:r>
              <a:rPr lang="en-US" dirty="0" smtClean="0"/>
              <a:t>Complete the analogy: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Surfeit is to overkill, as diagram is to ____.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7030A0"/>
                </a:solidFill>
              </a:rPr>
              <a:t>Sketch, design, blueprint, etc.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> [Synonyms]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24200"/>
            <a:ext cx="3312859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909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Friday, </a:t>
            </a:r>
            <a:r>
              <a:rPr lang="en-US" dirty="0" smtClean="0"/>
              <a:t>February 3</a:t>
            </a:r>
            <a:r>
              <a:rPr lang="en-US" baseline="30000" dirty="0" smtClean="0"/>
              <a:t>rd</a:t>
            </a:r>
            <a:r>
              <a:rPr lang="en-US" sz="3600" dirty="0" smtClean="0"/>
              <a:t> - 1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noFill/>
        </p:spPr>
        <p:txBody>
          <a:bodyPr>
            <a:normAutofit lnSpcReduction="10000"/>
          </a:bodyPr>
          <a:lstStyle/>
          <a:p>
            <a:r>
              <a:rPr lang="en-US" dirty="0" smtClean="0"/>
              <a:t>What is the definition of the word </a:t>
            </a:r>
            <a:r>
              <a:rPr lang="en-US" dirty="0" smtClean="0">
                <a:hlinkClick r:id="rId3"/>
              </a:rPr>
              <a:t>acoustics</a:t>
            </a:r>
            <a:r>
              <a:rPr lang="en-US" dirty="0" smtClean="0"/>
              <a:t> </a:t>
            </a:r>
            <a:r>
              <a:rPr lang="en-US" dirty="0"/>
              <a:t>[</a:t>
            </a:r>
            <a:r>
              <a:rPr lang="en-US" dirty="0" smtClean="0"/>
              <a:t>uh—</a:t>
            </a:r>
            <a:r>
              <a:rPr lang="en-US" b="1" dirty="0" err="1" smtClean="0"/>
              <a:t>koo</a:t>
            </a:r>
            <a:r>
              <a:rPr lang="en-US" b="1" dirty="0" smtClean="0"/>
              <a:t>- </a:t>
            </a:r>
            <a:r>
              <a:rPr lang="en-US" dirty="0" err="1" smtClean="0"/>
              <a:t>stiks</a:t>
            </a:r>
            <a:r>
              <a:rPr lang="en-US" dirty="0" smtClean="0"/>
              <a:t>]</a:t>
            </a:r>
            <a:r>
              <a:rPr lang="en-US" b="1" dirty="0" smtClean="0"/>
              <a:t>?</a:t>
            </a:r>
            <a:endParaRPr lang="en-US" dirty="0"/>
          </a:p>
          <a:p>
            <a:r>
              <a:rPr lang="en-US" dirty="0" smtClean="0"/>
              <a:t>What part of speech is acoustics?</a:t>
            </a:r>
            <a:endParaRPr lang="en-US" dirty="0"/>
          </a:p>
          <a:p>
            <a:r>
              <a:rPr lang="en-US" dirty="0"/>
              <a:t>From the Greek  </a:t>
            </a:r>
            <a:r>
              <a:rPr lang="en-US" dirty="0" err="1"/>
              <a:t>akouein</a:t>
            </a:r>
            <a:r>
              <a:rPr lang="en-US" dirty="0"/>
              <a:t> (</a:t>
            </a:r>
            <a:r>
              <a:rPr lang="en-US" i="1" dirty="0"/>
              <a:t>to hear sound quality</a:t>
            </a:r>
            <a:r>
              <a:rPr lang="en-US" dirty="0"/>
              <a:t>)</a:t>
            </a:r>
          </a:p>
          <a:p>
            <a:r>
              <a:rPr lang="en-US" dirty="0" smtClean="0"/>
              <a:t>Other forms of the word: </a:t>
            </a:r>
            <a:r>
              <a:rPr lang="en-US" b="1" dirty="0">
                <a:solidFill>
                  <a:srgbClr val="7030A0"/>
                </a:solidFill>
              </a:rPr>
              <a:t>acoustical</a:t>
            </a:r>
            <a:r>
              <a:rPr lang="en-US" dirty="0"/>
              <a:t> (</a:t>
            </a:r>
            <a:r>
              <a:rPr lang="en-US" dirty="0" err="1" smtClean="0"/>
              <a:t>adj</a:t>
            </a:r>
            <a:r>
              <a:rPr lang="en-US" dirty="0" smtClean="0"/>
              <a:t>), </a:t>
            </a:r>
            <a:r>
              <a:rPr lang="en-US" b="1" dirty="0" smtClean="0">
                <a:solidFill>
                  <a:srgbClr val="C00000"/>
                </a:solidFill>
              </a:rPr>
              <a:t>acoustically 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adv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4800600"/>
            <a:ext cx="3962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/>
              <a:t>I prefer to sing in the shower 'cause the </a:t>
            </a:r>
            <a:r>
              <a:rPr lang="en-US" b="1" dirty="0"/>
              <a:t>acoustics</a:t>
            </a:r>
            <a:r>
              <a:rPr lang="en-US" dirty="0"/>
              <a:t> are really, really good, I mean, when you're singing against the tile walls then you really hear yourself, hear your voice, you know, throwing itself back at you</a:t>
            </a:r>
            <a:r>
              <a:rPr lang="en-US" dirty="0" smtClean="0"/>
              <a:t>.” – </a:t>
            </a:r>
            <a:r>
              <a:rPr lang="en-US" dirty="0" err="1" smtClean="0"/>
              <a:t>Thia</a:t>
            </a:r>
            <a:r>
              <a:rPr lang="en-US" dirty="0" smtClean="0"/>
              <a:t> </a:t>
            </a:r>
            <a:r>
              <a:rPr lang="en-US" dirty="0" err="1" smtClean="0"/>
              <a:t>Megia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64" y="1676400"/>
            <a:ext cx="2476500" cy="255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03713"/>
            <a:ext cx="286702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858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304800"/>
            <a:ext cx="7922110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Friday, February 3</a:t>
            </a:r>
            <a:r>
              <a:rPr lang="en-US" baseline="30000" dirty="0" smtClean="0"/>
              <a:t>rd</a:t>
            </a:r>
            <a:r>
              <a:rPr lang="en-US" dirty="0" smtClean="0"/>
              <a:t> – 2</a:t>
            </a:r>
            <a:r>
              <a:rPr lang="en-US" baseline="30000" dirty="0" smtClean="0"/>
              <a:t>nd</a:t>
            </a:r>
            <a:r>
              <a:rPr lang="en-US" dirty="0" smtClean="0"/>
              <a:t> Block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Acoustics – noun. T</a:t>
            </a:r>
            <a:r>
              <a:rPr lang="en-US" dirty="0" smtClean="0">
                <a:solidFill>
                  <a:srgbClr val="002060"/>
                </a:solidFill>
              </a:rPr>
              <a:t>he </a:t>
            </a:r>
            <a:r>
              <a:rPr lang="en-US" dirty="0">
                <a:solidFill>
                  <a:srgbClr val="002060"/>
                </a:solidFill>
              </a:rPr>
              <a:t>quality of sound, pertaining to how it is heard based on the quality and structure of the </a:t>
            </a:r>
            <a:r>
              <a:rPr lang="en-US" dirty="0" smtClean="0">
                <a:solidFill>
                  <a:srgbClr val="002060"/>
                </a:solidFill>
              </a:rPr>
              <a:t>room</a:t>
            </a:r>
          </a:p>
          <a:p>
            <a:r>
              <a:rPr lang="en-US" dirty="0" smtClean="0"/>
              <a:t>What is another word for acoustics (synonym)?</a:t>
            </a:r>
          </a:p>
          <a:p>
            <a:r>
              <a:rPr lang="en-US" b="1" dirty="0" smtClean="0">
                <a:solidFill>
                  <a:srgbClr val="006600"/>
                </a:solidFill>
              </a:rPr>
              <a:t>Echo</a:t>
            </a:r>
            <a:r>
              <a:rPr lang="en-US" b="1" dirty="0">
                <a:solidFill>
                  <a:srgbClr val="006600"/>
                </a:solidFill>
              </a:rPr>
              <a:t>, noise, sound </a:t>
            </a:r>
            <a:r>
              <a:rPr lang="en-US" b="1" dirty="0" smtClean="0">
                <a:solidFill>
                  <a:srgbClr val="006600"/>
                </a:solidFill>
              </a:rPr>
              <a:t>qualities</a:t>
            </a:r>
            <a:endParaRPr lang="en-US" dirty="0" smtClean="0">
              <a:solidFill>
                <a:srgbClr val="00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4648200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C00000"/>
                </a:solidFill>
              </a:rPr>
              <a:t>Did You Know</a:t>
            </a:r>
            <a:r>
              <a:rPr lang="en-US" dirty="0" smtClean="0">
                <a:solidFill>
                  <a:srgbClr val="C00000"/>
                </a:solidFill>
              </a:rPr>
              <a:t>?  Today, acoustic engineers can earn up to $120,000/yr.  Acoustics majors rely heavily on course work in physics, calculus, and engineering. </a:t>
            </a:r>
            <a:endParaRPr lang="en-US" u="sng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943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MONDAY, January </a:t>
            </a:r>
            <a:r>
              <a:rPr lang="en-US" dirty="0" smtClean="0"/>
              <a:t>30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sz="3600" dirty="0" smtClean="0"/>
              <a:t> – 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the definition of the word </a:t>
            </a:r>
            <a:r>
              <a:rPr lang="en-US" b="1" dirty="0" smtClean="0">
                <a:hlinkClick r:id="rId5"/>
              </a:rPr>
              <a:t>plethora</a:t>
            </a:r>
            <a:r>
              <a:rPr lang="en-US" b="1" dirty="0" smtClean="0"/>
              <a:t> [</a:t>
            </a:r>
            <a:r>
              <a:rPr lang="en-US" b="1" dirty="0" err="1"/>
              <a:t>pleth</a:t>
            </a:r>
            <a:r>
              <a:rPr lang="en-US" dirty="0"/>
              <a:t>-</a:t>
            </a:r>
            <a:r>
              <a:rPr lang="en-US" dirty="0" err="1"/>
              <a:t>er</a:t>
            </a:r>
            <a:r>
              <a:rPr lang="en-US" dirty="0"/>
              <a:t>-uh]</a:t>
            </a:r>
            <a:r>
              <a:rPr lang="en-US" b="1" dirty="0" smtClean="0"/>
              <a:t>?</a:t>
            </a:r>
            <a:endParaRPr lang="en-US" dirty="0"/>
          </a:p>
          <a:p>
            <a:r>
              <a:rPr lang="en-US" dirty="0" smtClean="0"/>
              <a:t>What part of speech is plethora?</a:t>
            </a:r>
            <a:endParaRPr lang="en-US" dirty="0"/>
          </a:p>
          <a:p>
            <a:r>
              <a:rPr lang="en-US" dirty="0"/>
              <a:t> From the Greek  </a:t>
            </a:r>
            <a:r>
              <a:rPr lang="en-US" b="1" dirty="0" err="1"/>
              <a:t>plethore</a:t>
            </a:r>
            <a:r>
              <a:rPr lang="en-US" b="1" dirty="0"/>
              <a:t> </a:t>
            </a:r>
            <a:r>
              <a:rPr lang="en-US" dirty="0"/>
              <a:t> (</a:t>
            </a:r>
            <a:r>
              <a:rPr lang="en-US" i="1" dirty="0"/>
              <a:t>fullness</a:t>
            </a:r>
            <a:r>
              <a:rPr lang="en-US" dirty="0"/>
              <a:t>) </a:t>
            </a:r>
            <a:endParaRPr lang="en-US" dirty="0" smtClean="0"/>
          </a:p>
          <a:p>
            <a:r>
              <a:rPr lang="en-US" dirty="0" smtClean="0"/>
              <a:t>Other forms: </a:t>
            </a:r>
            <a:r>
              <a:rPr lang="en-US" b="1" dirty="0">
                <a:solidFill>
                  <a:srgbClr val="006600"/>
                </a:solidFill>
              </a:rPr>
              <a:t>plethoric </a:t>
            </a:r>
            <a:r>
              <a:rPr lang="en-US" dirty="0"/>
              <a:t>(</a:t>
            </a:r>
            <a:r>
              <a:rPr lang="en-US" dirty="0" err="1"/>
              <a:t>adj</a:t>
            </a:r>
            <a:r>
              <a:rPr lang="en-US" dirty="0" smtClean="0"/>
              <a:t>),</a:t>
            </a:r>
            <a:r>
              <a:rPr lang="en-US" b="1" dirty="0" err="1" smtClean="0">
                <a:solidFill>
                  <a:srgbClr val="0070C0"/>
                </a:solidFill>
              </a:rPr>
              <a:t>plethorically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adv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4" name="plethora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0" y="2057400"/>
            <a:ext cx="3048000" cy="228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4724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(Click video to play)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156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90" y="304800"/>
            <a:ext cx="7998310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Friday, February 3</a:t>
            </a:r>
            <a:r>
              <a:rPr lang="en-US" baseline="30000" dirty="0" smtClean="0"/>
              <a:t>rd</a:t>
            </a:r>
            <a:r>
              <a:rPr lang="en-US" dirty="0" smtClean="0"/>
              <a:t> – 3</a:t>
            </a:r>
            <a:r>
              <a:rPr lang="en-US" baseline="30000" dirty="0" smtClean="0"/>
              <a:t>rd</a:t>
            </a:r>
            <a:r>
              <a:rPr lang="en-US" dirty="0" smtClean="0"/>
              <a:t> Block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3962400" cy="4648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How does this diagram relate to the word acoustics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?</a:t>
            </a:r>
          </a:p>
          <a:p>
            <a:r>
              <a:rPr lang="en-US" b="1" u="sng" dirty="0" smtClean="0">
                <a:solidFill>
                  <a:srgbClr val="7030A0"/>
                </a:solidFill>
              </a:rPr>
              <a:t>Example</a:t>
            </a:r>
            <a:r>
              <a:rPr lang="en-US" b="1" dirty="0" smtClean="0">
                <a:solidFill>
                  <a:srgbClr val="7030A0"/>
                </a:solidFill>
              </a:rPr>
              <a:t>:  To create the perfect home theater system, Todd meticulously considered the </a:t>
            </a:r>
            <a:r>
              <a:rPr lang="en-US" b="1" i="1" dirty="0" smtClean="0">
                <a:solidFill>
                  <a:srgbClr val="006600"/>
                </a:solidFill>
              </a:rPr>
              <a:t>acoustics</a:t>
            </a:r>
            <a:r>
              <a:rPr lang="en-US" b="1" dirty="0" smtClean="0">
                <a:solidFill>
                  <a:srgbClr val="7030A0"/>
                </a:solidFill>
              </a:rPr>
              <a:t> of his room.</a:t>
            </a:r>
          </a:p>
          <a:p>
            <a:r>
              <a:rPr lang="en-US" dirty="0" smtClean="0"/>
              <a:t>What does it mean when a musical performance is done </a:t>
            </a:r>
            <a:r>
              <a:rPr lang="en-US" b="1" dirty="0" smtClean="0"/>
              <a:t>acoustically</a:t>
            </a:r>
            <a:r>
              <a:rPr lang="en-US" dirty="0" smtClean="0"/>
              <a:t>?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70945"/>
            <a:ext cx="3238500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658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56263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Friday, February 3</a:t>
            </a:r>
            <a:r>
              <a:rPr lang="en-US" baseline="30000" dirty="0" smtClean="0"/>
              <a:t>rd</a:t>
            </a:r>
            <a:r>
              <a:rPr lang="en-US" dirty="0" smtClean="0"/>
              <a:t> – 4</a:t>
            </a:r>
            <a:r>
              <a:rPr lang="en-US" baseline="30000" dirty="0" smtClean="0"/>
              <a:t>th</a:t>
            </a:r>
            <a:r>
              <a:rPr lang="en-US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24000"/>
            <a:ext cx="4572000" cy="1569720"/>
          </a:xfrm>
        </p:spPr>
        <p:txBody>
          <a:bodyPr>
            <a:normAutofit/>
          </a:bodyPr>
          <a:lstStyle/>
          <a:p>
            <a:r>
              <a:rPr lang="en-US" dirty="0"/>
              <a:t>What does it mean when a musical performance is done </a:t>
            </a:r>
            <a:r>
              <a:rPr lang="en-US" b="1" dirty="0"/>
              <a:t>acoustically</a:t>
            </a:r>
            <a:r>
              <a:rPr lang="en-US" dirty="0"/>
              <a:t>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524000"/>
            <a:ext cx="3886199" cy="4593336"/>
          </a:xfrm>
        </p:spPr>
        <p:txBody>
          <a:bodyPr>
            <a:normAutofit/>
          </a:bodyPr>
          <a:lstStyle/>
          <a:p>
            <a:r>
              <a:rPr lang="en-US" dirty="0" smtClean="0"/>
              <a:t>Complete the analogy: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C00000"/>
                </a:solidFill>
              </a:rPr>
              <a:t>Acoustics is to hearing, as optics is to _____.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7030A0"/>
                </a:solidFill>
              </a:rPr>
              <a:t>Seeing, vision, etc. [Related fields]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62484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Video Clip</a:t>
            </a:r>
            <a:endParaRPr lang="en-US" sz="1400" dirty="0"/>
          </a:p>
        </p:txBody>
      </p:sp>
      <p:pic>
        <p:nvPicPr>
          <p:cNvPr id="6" name="acoustic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686" y="3200400"/>
            <a:ext cx="3048000" cy="228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040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355463"/>
          </a:xfrm>
        </p:spPr>
        <p:txBody>
          <a:bodyPr>
            <a:normAutofit fontScale="90000"/>
          </a:bodyPr>
          <a:lstStyle/>
          <a:p>
            <a:r>
              <a:rPr lang="en-US" sz="6600" dirty="0" smtClean="0">
                <a:solidFill>
                  <a:srgbClr val="00B0F0"/>
                </a:solidFill>
              </a:rPr>
              <a:t>Word of the Day</a:t>
            </a:r>
            <a:endParaRPr lang="en-US" sz="6600" dirty="0">
              <a:solidFill>
                <a:srgbClr val="00B0F0"/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533400" y="3886200"/>
            <a:ext cx="8229600" cy="1524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B0F0"/>
                </a:solidFill>
              </a:rPr>
              <a:t>Have a safe and fun-filled weekend Hurricanes!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050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MONDAY, January </a:t>
            </a:r>
            <a:r>
              <a:rPr lang="en-US" dirty="0" smtClean="0"/>
              <a:t>30</a:t>
            </a:r>
            <a:r>
              <a:rPr lang="en-US" baseline="30000" dirty="0" smtClean="0"/>
              <a:t>th</a:t>
            </a:r>
            <a:r>
              <a:rPr lang="en-US" dirty="0" smtClean="0"/>
              <a:t>  </a:t>
            </a:r>
            <a:r>
              <a:rPr lang="en-US" dirty="0"/>
              <a:t>– </a:t>
            </a: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Block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676400"/>
            <a:ext cx="7745505" cy="387781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plethora </a:t>
            </a:r>
            <a:r>
              <a:rPr lang="en-US" dirty="0">
                <a:solidFill>
                  <a:srgbClr val="002060"/>
                </a:solidFill>
              </a:rPr>
              <a:t> – </a:t>
            </a:r>
            <a:r>
              <a:rPr lang="en-US" dirty="0" smtClean="0">
                <a:solidFill>
                  <a:srgbClr val="002060"/>
                </a:solidFill>
              </a:rPr>
              <a:t>noun. Excess</a:t>
            </a:r>
            <a:r>
              <a:rPr lang="en-US" dirty="0">
                <a:solidFill>
                  <a:srgbClr val="002060"/>
                </a:solidFill>
              </a:rPr>
              <a:t>; </a:t>
            </a:r>
            <a:r>
              <a:rPr lang="en-US" dirty="0" smtClean="0">
                <a:solidFill>
                  <a:srgbClr val="002060"/>
                </a:solidFill>
              </a:rPr>
              <a:t>abundance</a:t>
            </a:r>
          </a:p>
          <a:p>
            <a:r>
              <a:rPr lang="en-US" dirty="0" smtClean="0"/>
              <a:t>What is another word for plethora (synonym)?</a:t>
            </a:r>
          </a:p>
          <a:p>
            <a:r>
              <a:rPr lang="en-US" dirty="0">
                <a:solidFill>
                  <a:srgbClr val="006600"/>
                </a:solidFill>
              </a:rPr>
              <a:t>D</a:t>
            </a:r>
            <a:r>
              <a:rPr lang="en-US" dirty="0" smtClean="0">
                <a:solidFill>
                  <a:srgbClr val="006600"/>
                </a:solidFill>
              </a:rPr>
              <a:t>eluge</a:t>
            </a:r>
            <a:r>
              <a:rPr lang="en-US" dirty="0">
                <a:solidFill>
                  <a:srgbClr val="006600"/>
                </a:solidFill>
              </a:rPr>
              <a:t>; glut; profusion; surfeit; barrage; surplus</a:t>
            </a:r>
            <a:endParaRPr lang="en-US" dirty="0" smtClean="0">
              <a:solidFill>
                <a:srgbClr val="006600"/>
              </a:solidFill>
            </a:endParaRPr>
          </a:p>
          <a:p>
            <a:r>
              <a:rPr lang="en-US" dirty="0" smtClean="0"/>
              <a:t>What word means the opposite of plethora  (antonym)?</a:t>
            </a:r>
          </a:p>
          <a:p>
            <a:r>
              <a:rPr lang="en-US" dirty="0">
                <a:solidFill>
                  <a:srgbClr val="C00000"/>
                </a:solidFill>
              </a:rPr>
              <a:t>F</a:t>
            </a:r>
            <a:r>
              <a:rPr lang="en-US" dirty="0" smtClean="0">
                <a:solidFill>
                  <a:srgbClr val="C00000"/>
                </a:solidFill>
              </a:rPr>
              <a:t>ew</a:t>
            </a:r>
            <a:r>
              <a:rPr lang="en-US" dirty="0">
                <a:solidFill>
                  <a:srgbClr val="C00000"/>
                </a:solidFill>
              </a:rPr>
              <a:t>; lack; scarcity; dearth</a:t>
            </a:r>
            <a:endParaRPr lang="en-US" dirty="0" smtClean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25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MONDAY, January </a:t>
            </a:r>
            <a:r>
              <a:rPr lang="en-US" dirty="0" smtClean="0"/>
              <a:t>30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Can you use the word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plethora </a:t>
            </a:r>
            <a:r>
              <a:rPr lang="en-US" dirty="0" smtClean="0"/>
              <a:t>to </a:t>
            </a:r>
            <a:r>
              <a:rPr lang="en-US" dirty="0"/>
              <a:t>describe </a:t>
            </a:r>
            <a:r>
              <a:rPr lang="en-US" dirty="0" smtClean="0"/>
              <a:t>the picture to the right?</a:t>
            </a:r>
          </a:p>
          <a:p>
            <a:r>
              <a:rPr lang="en-US" b="1" u="sng" dirty="0" smtClean="0">
                <a:solidFill>
                  <a:srgbClr val="7030A0"/>
                </a:solidFill>
              </a:rPr>
              <a:t>Example</a:t>
            </a:r>
            <a:r>
              <a:rPr lang="en-US" b="1" dirty="0" smtClean="0">
                <a:solidFill>
                  <a:srgbClr val="7030A0"/>
                </a:solidFill>
              </a:rPr>
              <a:t>:  The carnival game relied on the statistical unlikelihood that a person would select a winner from the </a:t>
            </a:r>
            <a:r>
              <a:rPr lang="en-US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plethora</a:t>
            </a:r>
            <a:r>
              <a:rPr lang="en-US" b="1" dirty="0" smtClean="0">
                <a:solidFill>
                  <a:srgbClr val="7030A0"/>
                </a:solidFill>
              </a:rPr>
              <a:t> of rubber ducks floating in the pool.</a:t>
            </a:r>
            <a:endParaRPr lang="en-US" b="1" u="sng" dirty="0" smtClean="0">
              <a:solidFill>
                <a:srgbClr val="7030A0"/>
              </a:solidFill>
            </a:endParaRPr>
          </a:p>
          <a:p>
            <a:r>
              <a:rPr lang="en-US" i="1" dirty="0" smtClean="0"/>
              <a:t>Now </a:t>
            </a:r>
            <a:r>
              <a:rPr lang="en-US" i="1" dirty="0"/>
              <a:t>write your own sentence using the word </a:t>
            </a:r>
            <a:r>
              <a:rPr lang="en-US" i="1" dirty="0" smtClean="0"/>
              <a:t>plethora.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3600"/>
            <a:ext cx="432435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647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56263" cy="990600"/>
          </a:xfrm>
        </p:spPr>
        <p:txBody>
          <a:bodyPr>
            <a:normAutofit/>
          </a:bodyPr>
          <a:lstStyle/>
          <a:p>
            <a:r>
              <a:rPr lang="en-US" dirty="0"/>
              <a:t>MONDAY, January </a:t>
            </a:r>
            <a:r>
              <a:rPr lang="en-US" dirty="0" smtClean="0"/>
              <a:t>30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038600" cy="172212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What other images illustrate the term plethora?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6133" y="1600200"/>
            <a:ext cx="3733799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What’s wrong with the  following analogy?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Plethora is to overabundance, as institution is to Citrus High School.</a:t>
            </a:r>
          </a:p>
          <a:p>
            <a:endParaRPr lang="en-US" dirty="0" smtClean="0"/>
          </a:p>
          <a:p>
            <a:r>
              <a:rPr lang="en-US" dirty="0" smtClean="0"/>
              <a:t>Plethora and overabundance are synonyms, but Citrus High School is an example of an institution.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786743"/>
            <a:ext cx="428625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582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Tuesday, January </a:t>
            </a:r>
            <a:r>
              <a:rPr lang="en-US" dirty="0" smtClean="0"/>
              <a:t>31</a:t>
            </a:r>
            <a:r>
              <a:rPr lang="en-US" baseline="30000" dirty="0" smtClean="0"/>
              <a:t>st</a:t>
            </a:r>
            <a:r>
              <a:rPr lang="en-US" sz="3600" dirty="0" smtClean="0"/>
              <a:t> – 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noFill/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What is the definition of the word </a:t>
            </a:r>
            <a:r>
              <a:rPr lang="en-US" b="1" dirty="0" smtClean="0">
                <a:hlinkClick r:id="rId3"/>
              </a:rPr>
              <a:t>copious</a:t>
            </a:r>
            <a:r>
              <a:rPr lang="en-US" b="1" dirty="0" smtClean="0"/>
              <a:t> </a:t>
            </a:r>
            <a:r>
              <a:rPr lang="en-US" dirty="0"/>
              <a:t>[</a:t>
            </a:r>
            <a:r>
              <a:rPr lang="en-US" b="1" dirty="0" err="1"/>
              <a:t>koh</a:t>
            </a:r>
            <a:r>
              <a:rPr lang="en-US" dirty="0"/>
              <a:t>-pee-</a:t>
            </a:r>
            <a:r>
              <a:rPr lang="en-US" dirty="0" err="1"/>
              <a:t>uhs</a:t>
            </a:r>
            <a:r>
              <a:rPr lang="en-US" dirty="0"/>
              <a:t>]</a:t>
            </a:r>
            <a:r>
              <a:rPr lang="en-US" b="1" dirty="0" smtClean="0"/>
              <a:t>?</a:t>
            </a:r>
            <a:endParaRPr lang="en-US" dirty="0"/>
          </a:p>
          <a:p>
            <a:r>
              <a:rPr lang="en-US" dirty="0" smtClean="0"/>
              <a:t>What part of speech is copious?</a:t>
            </a:r>
            <a:endParaRPr lang="en-US" dirty="0"/>
          </a:p>
          <a:p>
            <a:r>
              <a:rPr lang="en-US" dirty="0" smtClean="0"/>
              <a:t>From </a:t>
            </a:r>
            <a:r>
              <a:rPr lang="en-US" dirty="0"/>
              <a:t>the Latin  </a:t>
            </a:r>
            <a:r>
              <a:rPr lang="en-US" b="1" dirty="0"/>
              <a:t>com-</a:t>
            </a:r>
            <a:r>
              <a:rPr lang="en-US" dirty="0"/>
              <a:t> (</a:t>
            </a:r>
            <a:r>
              <a:rPr lang="en-US" i="1" dirty="0"/>
              <a:t>with</a:t>
            </a:r>
            <a:r>
              <a:rPr lang="en-US" dirty="0"/>
              <a:t>)  </a:t>
            </a:r>
            <a:r>
              <a:rPr lang="en-US" dirty="0" smtClean="0"/>
              <a:t>and </a:t>
            </a:r>
            <a:r>
              <a:rPr lang="en-US" b="1" dirty="0" smtClean="0"/>
              <a:t> </a:t>
            </a:r>
            <a:r>
              <a:rPr lang="en-US" b="1" dirty="0"/>
              <a:t>ops</a:t>
            </a:r>
            <a:r>
              <a:rPr lang="en-US" dirty="0"/>
              <a:t> (</a:t>
            </a:r>
            <a:r>
              <a:rPr lang="en-US" i="1" dirty="0"/>
              <a:t>power, wealth, resources</a:t>
            </a:r>
            <a:r>
              <a:rPr lang="en-US" dirty="0"/>
              <a:t>)</a:t>
            </a:r>
          </a:p>
          <a:p>
            <a:r>
              <a:rPr lang="en-US" i="1" dirty="0" smtClean="0"/>
              <a:t>Other forms of the word include:</a:t>
            </a:r>
            <a:r>
              <a:rPr lang="en-US" dirty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copiously </a:t>
            </a:r>
            <a:r>
              <a:rPr lang="en-US" dirty="0"/>
              <a:t>(</a:t>
            </a:r>
            <a:r>
              <a:rPr lang="en-US" dirty="0" err="1"/>
              <a:t>adv</a:t>
            </a:r>
            <a:r>
              <a:rPr lang="en-US" dirty="0"/>
              <a:t>), </a:t>
            </a:r>
            <a:r>
              <a:rPr lang="en-US" b="1" dirty="0" smtClean="0">
                <a:solidFill>
                  <a:srgbClr val="7030A0"/>
                </a:solidFill>
              </a:rPr>
              <a:t>copiousness</a:t>
            </a:r>
            <a:r>
              <a:rPr lang="en-US" dirty="0" smtClean="0"/>
              <a:t> </a:t>
            </a:r>
            <a:r>
              <a:rPr lang="en-US" dirty="0"/>
              <a:t>(noun), </a:t>
            </a:r>
            <a:r>
              <a:rPr lang="en-US" b="1" dirty="0" err="1">
                <a:solidFill>
                  <a:srgbClr val="006600"/>
                </a:solidFill>
              </a:rPr>
              <a:t>copiosity</a:t>
            </a:r>
            <a:r>
              <a:rPr lang="en-US" dirty="0"/>
              <a:t> (noun)</a:t>
            </a:r>
          </a:p>
          <a:p>
            <a:endParaRPr lang="en-US" i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648200" y="5029200"/>
            <a:ext cx="434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/>
              <a:t>“EMOTION, n. A prostrating disease caused by a determination of the heart to the head. It is sometimes accompanied by a </a:t>
            </a:r>
            <a:r>
              <a:rPr lang="en-US" b="1" dirty="0"/>
              <a:t>copious</a:t>
            </a:r>
            <a:r>
              <a:rPr lang="en-US" dirty="0"/>
              <a:t> discharge of hydrated chloride of sodium from the eyes</a:t>
            </a:r>
            <a:r>
              <a:rPr lang="en-US" dirty="0" smtClean="0"/>
              <a:t>.”   -- Ambrose Bierce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38862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632" y="1143000"/>
            <a:ext cx="4485736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018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304800"/>
            <a:ext cx="7922110" cy="990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Tuesday, January </a:t>
            </a:r>
            <a:r>
              <a:rPr lang="en-US" dirty="0" smtClean="0"/>
              <a:t>31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Block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copious </a:t>
            </a:r>
            <a:r>
              <a:rPr lang="en-US" dirty="0">
                <a:solidFill>
                  <a:srgbClr val="002060"/>
                </a:solidFill>
              </a:rPr>
              <a:t> – </a:t>
            </a:r>
            <a:r>
              <a:rPr lang="en-US" dirty="0" smtClean="0">
                <a:solidFill>
                  <a:srgbClr val="002060"/>
                </a:solidFill>
              </a:rPr>
              <a:t>adjective. Much</a:t>
            </a:r>
            <a:r>
              <a:rPr lang="en-US" dirty="0">
                <a:solidFill>
                  <a:srgbClr val="002060"/>
                </a:solidFill>
              </a:rPr>
              <a:t>; plentiful; </a:t>
            </a:r>
            <a:r>
              <a:rPr lang="en-US" dirty="0" smtClean="0">
                <a:solidFill>
                  <a:srgbClr val="002060"/>
                </a:solidFill>
              </a:rPr>
              <a:t>abundant</a:t>
            </a:r>
          </a:p>
          <a:p>
            <a:r>
              <a:rPr lang="en-US" dirty="0" smtClean="0"/>
              <a:t>What is another word for copious (synonym)?</a:t>
            </a:r>
          </a:p>
          <a:p>
            <a:r>
              <a:rPr lang="en-US" dirty="0">
                <a:solidFill>
                  <a:srgbClr val="006600"/>
                </a:solidFill>
              </a:rPr>
              <a:t>A</a:t>
            </a:r>
            <a:r>
              <a:rPr lang="en-US" dirty="0" smtClean="0">
                <a:solidFill>
                  <a:srgbClr val="006600"/>
                </a:solidFill>
              </a:rPr>
              <a:t>mple</a:t>
            </a:r>
            <a:r>
              <a:rPr lang="en-US" dirty="0">
                <a:solidFill>
                  <a:srgbClr val="006600"/>
                </a:solidFill>
              </a:rPr>
              <a:t>; exuberant; profuse</a:t>
            </a:r>
            <a:endParaRPr lang="en-US" dirty="0" smtClean="0">
              <a:solidFill>
                <a:srgbClr val="006600"/>
              </a:solidFill>
            </a:endParaRPr>
          </a:p>
          <a:p>
            <a:r>
              <a:rPr lang="en-US" dirty="0" smtClean="0"/>
              <a:t>What word or phrase means the opposite of copious (antonym)?</a:t>
            </a:r>
          </a:p>
          <a:p>
            <a:r>
              <a:rPr lang="en-US" dirty="0">
                <a:solidFill>
                  <a:srgbClr val="C00000"/>
                </a:solidFill>
              </a:rPr>
              <a:t>M</a:t>
            </a:r>
            <a:r>
              <a:rPr lang="en-US" dirty="0" smtClean="0">
                <a:solidFill>
                  <a:srgbClr val="C00000"/>
                </a:solidFill>
              </a:rPr>
              <a:t>eager</a:t>
            </a:r>
            <a:r>
              <a:rPr lang="en-US" dirty="0">
                <a:solidFill>
                  <a:srgbClr val="C00000"/>
                </a:solidFill>
              </a:rPr>
              <a:t>, lacking, </a:t>
            </a:r>
            <a:r>
              <a:rPr lang="en-US" dirty="0" smtClean="0">
                <a:solidFill>
                  <a:srgbClr val="C00000"/>
                </a:solidFill>
              </a:rPr>
              <a:t>scarce, </a:t>
            </a:r>
            <a:r>
              <a:rPr lang="en-US" dirty="0">
                <a:solidFill>
                  <a:srgbClr val="C00000"/>
                </a:solidFill>
              </a:rPr>
              <a:t>wanting, needy</a:t>
            </a:r>
            <a:endParaRPr lang="en-US" dirty="0" smtClean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740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Tuesday, January </a:t>
            </a:r>
            <a:r>
              <a:rPr lang="en-US" sz="4000" dirty="0" smtClean="0"/>
              <a:t>31</a:t>
            </a:r>
            <a:r>
              <a:rPr lang="en-US" sz="4000" baseline="30000" dirty="0" smtClean="0"/>
              <a:t>st</a:t>
            </a:r>
            <a:r>
              <a:rPr lang="en-US" sz="4000" dirty="0" smtClean="0"/>
              <a:t> – 3</a:t>
            </a:r>
            <a:r>
              <a:rPr lang="en-US" sz="4000" baseline="30000" dirty="0" smtClean="0"/>
              <a:t>rd</a:t>
            </a:r>
            <a:r>
              <a:rPr lang="en-US" sz="4000" dirty="0" smtClean="0"/>
              <a:t> Block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Can you use the word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copious </a:t>
            </a:r>
            <a:r>
              <a:rPr lang="en-US" dirty="0" smtClean="0"/>
              <a:t>to </a:t>
            </a:r>
            <a:r>
              <a:rPr lang="en-US" dirty="0"/>
              <a:t>describe the </a:t>
            </a:r>
            <a:r>
              <a:rPr lang="en-US" dirty="0" smtClean="0"/>
              <a:t>picture at right?</a:t>
            </a:r>
          </a:p>
          <a:p>
            <a:r>
              <a:rPr lang="en-US" b="1" u="sng" dirty="0" smtClean="0">
                <a:solidFill>
                  <a:srgbClr val="7030A0"/>
                </a:solidFill>
              </a:rPr>
              <a:t>Example</a:t>
            </a:r>
            <a:r>
              <a:rPr lang="en-US" b="1" dirty="0" smtClean="0">
                <a:solidFill>
                  <a:srgbClr val="7030A0"/>
                </a:solidFill>
              </a:rPr>
              <a:t>:  Winning on the road is difficult in athletics due to the </a:t>
            </a:r>
            <a:r>
              <a:rPr lang="en-US" b="1" i="1" dirty="0" smtClean="0">
                <a:solidFill>
                  <a:srgbClr val="006600"/>
                </a:solidFill>
              </a:rPr>
              <a:t>copious</a:t>
            </a:r>
            <a:r>
              <a:rPr lang="en-US" b="1" dirty="0" smtClean="0">
                <a:solidFill>
                  <a:srgbClr val="7030A0"/>
                </a:solidFill>
              </a:rPr>
              <a:t> amount of support given by the home crowd.</a:t>
            </a:r>
            <a:endParaRPr lang="en-US" b="1" u="sng" dirty="0" smtClean="0">
              <a:solidFill>
                <a:srgbClr val="7030A0"/>
              </a:solidFill>
            </a:endParaRPr>
          </a:p>
          <a:p>
            <a:r>
              <a:rPr lang="en-US" dirty="0"/>
              <a:t> </a:t>
            </a:r>
            <a:r>
              <a:rPr lang="en-US" i="1" dirty="0" smtClean="0"/>
              <a:t>Now </a:t>
            </a:r>
            <a:r>
              <a:rPr lang="en-US" i="1" dirty="0"/>
              <a:t>write your own sentence using the word </a:t>
            </a:r>
            <a:r>
              <a:rPr lang="en-US" i="1" dirty="0" smtClean="0"/>
              <a:t>copious</a:t>
            </a:r>
            <a:r>
              <a:rPr lang="en-US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i="1" dirty="0" smtClean="0"/>
              <a:t>in </a:t>
            </a:r>
            <a:r>
              <a:rPr lang="en-US" i="1" dirty="0"/>
              <a:t>a manner that illustrates your understanding of the word.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139" y="1905000"/>
            <a:ext cx="4371975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5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56263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Tuesday, </a:t>
            </a:r>
            <a:r>
              <a:rPr lang="en-US" dirty="0"/>
              <a:t>January </a:t>
            </a:r>
            <a:r>
              <a:rPr lang="en-US" dirty="0" smtClean="0"/>
              <a:t>31</a:t>
            </a:r>
            <a:r>
              <a:rPr lang="en-US" baseline="30000" dirty="0" smtClean="0"/>
              <a:t>st</a:t>
            </a:r>
            <a:r>
              <a:rPr lang="en-US" dirty="0" smtClean="0"/>
              <a:t> – 4</a:t>
            </a:r>
            <a:r>
              <a:rPr lang="en-US" baseline="30000" dirty="0" smtClean="0"/>
              <a:t>th</a:t>
            </a:r>
            <a:r>
              <a:rPr lang="en-US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76400"/>
            <a:ext cx="4572000" cy="1569720"/>
          </a:xfrm>
        </p:spPr>
        <p:txBody>
          <a:bodyPr>
            <a:normAutofit/>
          </a:bodyPr>
          <a:lstStyle/>
          <a:p>
            <a:r>
              <a:rPr lang="en-US" dirty="0" smtClean="0"/>
              <a:t>Can you think of an image that epitomizes the “word of the day”, copious?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1676400"/>
            <a:ext cx="3962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000" dirty="0"/>
              <a:t>Complete the analogy:  </a:t>
            </a:r>
            <a:endParaRPr lang="en-US" sz="30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3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3000" b="1" dirty="0" smtClean="0">
                <a:solidFill>
                  <a:srgbClr val="7030A0"/>
                </a:solidFill>
              </a:rPr>
              <a:t>Copious is to rare, as defiant is to _____.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3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3000" b="1" dirty="0" smtClean="0">
                <a:solidFill>
                  <a:srgbClr val="C00000"/>
                </a:solidFill>
              </a:rPr>
              <a:t>Respectful, obedient, etc.  [Antonyms] </a:t>
            </a:r>
            <a:endParaRPr lang="en-US" sz="3000" b="1" dirty="0">
              <a:solidFill>
                <a:srgbClr val="C00000"/>
              </a:solidFill>
            </a:endParaRPr>
          </a:p>
          <a:p>
            <a:pPr algn="ctr"/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9" y="3352800"/>
            <a:ext cx="35052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101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BARVISIBLE" val="True"/>
  <p:tag name="CSVFORMAT" val="0"/>
  <p:tag name="COUNTDOWNSTYLE" val="-1"/>
  <p:tag name="COUNTDOWNSECONDS" val="10"/>
  <p:tag name="BACKUPSESSIONS" val="True"/>
  <p:tag name="REVIEWONLY" val="False"/>
  <p:tag name="RACEENDPOINTS" val="100"/>
  <p:tag name="PARTICIPANTSINLEADERBOARD" val="5"/>
  <p:tag name="BUBBLESIZEVISIBLE" val="True"/>
  <p:tag name="CUSTOMGRIDBACKCOLOR" val="-722948"/>
  <p:tag name="CUSTOMCELLBACKCOLOR3" val="-268652"/>
  <p:tag name="DISPLAYDEVICENUMBER" val="True"/>
  <p:tag name="AUTOSIZEGRID" val="True"/>
  <p:tag name="POLLINGCYCLE" val="2"/>
  <p:tag name="INCLUDENONRESPONDERS" val="False"/>
  <p:tag name="CORRECTPOINTVALUE" val="1"/>
  <p:tag name="ZEROBASED" val="False"/>
  <p:tag name="FIBDISPLAYRESULTS" val="True"/>
  <p:tag name="PRRESPONSE1" val="10"/>
  <p:tag name="PRRESPONSE5" val="6"/>
  <p:tag name="PRRESPONSE9" val="2"/>
  <p:tag name="USESECONDARYMONITOR" val="True"/>
  <p:tag name="ANSWERNOWTEXT" val="Answer Now"/>
  <p:tag name="INPUTSOURCE" val="1"/>
  <p:tag name="CHARTVALUEFORMAT" val="0%"/>
  <p:tag name="STDCHART" val="1"/>
  <p:tag name="TEAMSINLEADERBOARD" val="5"/>
  <p:tag name="BUBBLEGROUPING" val="3"/>
  <p:tag name="CUSTOMCELLBACKCOLOR2" val="-13395457"/>
  <p:tag name="DISPLAYDEVICEID" val="False"/>
  <p:tag name="GRIDPOSITION" val="1"/>
  <p:tag name="RESETCHARTS" val="True"/>
  <p:tag name="INCORRECTPOINTVALUE" val="0"/>
  <p:tag name="CHARTSCALE" val="True"/>
  <p:tag name="FIBDISPLAYKEYWORDS" val="True"/>
  <p:tag name="PRRESPONSE6" val="5"/>
  <p:tag name="SHOWFLASHWARNING" val="True"/>
  <p:tag name="EXPANDSHOWBAR" val="True"/>
  <p:tag name="RESPCOUNTERSTYLE" val="-1"/>
  <p:tag name="ALLOWDUPLICATES" val="False"/>
  <p:tag name="AUTOUPDATEALIASES" val="True"/>
  <p:tag name="MAXRESPONDERS" val="5"/>
  <p:tag name="CUSTOMCELLFORECOLOR" val="-16777216"/>
  <p:tag name="DISPLAYNAME" val="True"/>
  <p:tag name="GRIDFONTSIZE" val="12"/>
  <p:tag name="INCLUDEPPT" val="True"/>
  <p:tag name="AUTOADJUSTPARTRANGE" val="True"/>
  <p:tag name="PRRESPONSE2" val="9"/>
  <p:tag name="PRRESPONSE8" val="3"/>
  <p:tag name="POWERPOINTVERSION" val="14.0"/>
  <p:tag name="RESPCOUNTERFORMAT" val="0"/>
  <p:tag name="AUTOADVANCE" val="False"/>
  <p:tag name="SKIPREMAININGRACESLIDES" val="True"/>
  <p:tag name="CUSTOMCELLBACKCOLOR1" val="-657956"/>
  <p:tag name="GRIDROTATIONINTERVAL" val="2"/>
  <p:tag name="MULTIRESPDIVISOR" val="1"/>
  <p:tag name="ADVANCEDSETTINGSVIEW" val="True"/>
  <p:tag name="PRRESPONSE4" val="7"/>
  <p:tag name="TPVERSION" val="2008"/>
  <p:tag name="RESPTABLESTYLE" val="-1"/>
  <p:tag name="RACERSMAXDISPLAYED" val="5"/>
  <p:tag name="DEFAULTNUMTEAMS" val="5"/>
  <p:tag name="GRIDSIZE" val="{Width=800, Height=600}"/>
  <p:tag name="REALTIMEBACKUP" val="False"/>
  <p:tag name="PRRESPONSE3" val="8"/>
  <p:tag name="SAVECSVWITHSESSION" val="True"/>
  <p:tag name="BACKUPMAINTENANCE" val="7"/>
  <p:tag name="BUBBLEVALUEFORMAT" val="0.0"/>
  <p:tag name="CHARTCOLORS" val="0"/>
  <p:tag name="FIBNUMRESULTS" val="5"/>
  <p:tag name="ALWAYSOPENPOLL" val="False"/>
  <p:tag name="ROTATIONINTERVAL" val="2"/>
  <p:tag name="USESCHEMECOLORS" val="True"/>
  <p:tag name="REALTIMEBACKUPPATH" val="(None)"/>
  <p:tag name="BULLETTYPE" val="3"/>
  <p:tag name="BUBBLENAMEVISIBLE" val="True"/>
  <p:tag name="ALLOWUSERFEEDBACK" val="True"/>
  <p:tag name="ANSWERNOWSTYLE" val="-1"/>
  <p:tag name="GRIDOPACITY" val="90"/>
  <p:tag name="PRRESPONSE10" val="1"/>
  <p:tag name="CHARTLABELS" val="1"/>
  <p:tag name="RACEANIMATIONSPEED" val="3"/>
  <p:tag name="NUMRESPONSES" val="1"/>
  <p:tag name="CUSTOMCELLBACKCOLOR4" val="-8355712"/>
  <p:tag name="PRRESPONSE7" val="4"/>
  <p:tag name="FIBINCLUDEOTHER" val="True"/>
  <p:tag name="DELIMITERS" val="3.1"/>
  <p:tag name="TASKPANEKEY" val="ff50002d-e1d2-411b-b71f-44ff3caa86ae"/>
  <p:tag name="TPFULLVERSION" val="4.3.2.117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4101</TotalTime>
  <Words>1212</Words>
  <Application>Microsoft Office PowerPoint</Application>
  <PresentationFormat>On-screen Show (4:3)</PresentationFormat>
  <Paragraphs>126</Paragraphs>
  <Slides>22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Trek</vt:lpstr>
      <vt:lpstr>Word of the Day</vt:lpstr>
      <vt:lpstr>MONDAY, January 30th  – 1st Block</vt:lpstr>
      <vt:lpstr>MONDAY, January 30th  – 2nd Block</vt:lpstr>
      <vt:lpstr>MONDAY, January 30th – 3rd Block</vt:lpstr>
      <vt:lpstr>MONDAY, January 30th – 4th Block</vt:lpstr>
      <vt:lpstr>Tuesday, January 31st – 1st Block</vt:lpstr>
      <vt:lpstr>Tuesday, January 31st – 2nd Block</vt:lpstr>
      <vt:lpstr>Tuesday, January 31st – 3rd Block</vt:lpstr>
      <vt:lpstr>Tuesday, January 31st – 4th Block</vt:lpstr>
      <vt:lpstr>Wednesday, February 1st - 1st Block</vt:lpstr>
      <vt:lpstr>Wednesday, February 1st – 2nd Block</vt:lpstr>
      <vt:lpstr>Wednesday, February 1st – 3rd Block</vt:lpstr>
      <vt:lpstr>Wednesday, February 1st – 4th Block</vt:lpstr>
      <vt:lpstr>Thursday, February 2nd - 1st Block</vt:lpstr>
      <vt:lpstr>Thursday, February 2nd – 2nd Block</vt:lpstr>
      <vt:lpstr>Thursday, February 2nd – 3rd Block</vt:lpstr>
      <vt:lpstr>Thursday, February 2nd – 4th Block</vt:lpstr>
      <vt:lpstr>Friday, February 3rd - 1st Block</vt:lpstr>
      <vt:lpstr>Friday, February 3rd – 2nd Block</vt:lpstr>
      <vt:lpstr>Friday, February 3rd – 3rd Block</vt:lpstr>
      <vt:lpstr>Friday, February 3rd – 4th Block</vt:lpstr>
      <vt:lpstr>Word of the Day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cit-sysop</dc:creator>
  <cp:lastModifiedBy>cit-sysop</cp:lastModifiedBy>
  <cp:revision>255</cp:revision>
  <dcterms:created xsi:type="dcterms:W3CDTF">2011-08-14T13:16:45Z</dcterms:created>
  <dcterms:modified xsi:type="dcterms:W3CDTF">2012-01-30T13:14:58Z</dcterms:modified>
</cp:coreProperties>
</file>