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265" r:id="rId3"/>
    <p:sldId id="266" r:id="rId4"/>
    <p:sldId id="267" r:id="rId5"/>
    <p:sldId id="268" r:id="rId6"/>
    <p:sldId id="269" r:id="rId7"/>
    <p:sldId id="272" r:id="rId8"/>
    <p:sldId id="283" r:id="rId9"/>
    <p:sldId id="293" r:id="rId10"/>
    <p:sldId id="279" r:id="rId11"/>
    <p:sldId id="280" r:id="rId12"/>
    <p:sldId id="281" r:id="rId13"/>
    <p:sldId id="282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84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CD625-69EB-4D15-A46E-EF254F77F4B2}" type="datetimeFigureOut">
              <a:rPr lang="en-US" smtClean="0"/>
              <a:t>1/24/2012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93B08-572C-4240-9D76-B5E3F41BC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59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93B08-572C-4240-9D76-B5E3F41BC9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00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93B08-572C-4240-9D76-B5E3F41BC9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00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93B08-572C-4240-9D76-B5E3F41BC9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00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93B08-572C-4240-9D76-B5E3F41BC96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00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93B08-572C-4240-9D76-B5E3F41BC96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00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1/24/2012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1/24/2012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1/24/2012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1/24/2012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1/24/2012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1/24/2012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1/24/2012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C518515-C1C1-42EF-A8E2-052F68F6A74A}" type="datetimeFigureOut">
              <a:rPr lang="en-US" smtClean="0"/>
              <a:t>1/24/2012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howjsay.com/index.php?word=myriad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://howjsay.com/index.php?word=prolific" TargetMode="Externa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6" Type="http://schemas.openxmlformats.org/officeDocument/2006/relationships/hyperlink" Target="http://www.toptenz.net/wp-content/uploads/2008/09/printing-press.jpg" TargetMode="Externa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howjsay.com/index.php?word=superfluous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howjsay.com/index.php?word=ample" TargetMode="Externa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bmp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video" Target="../media/media2.mp4"/><Relationship Id="rId2" Type="http://schemas.microsoft.com/office/2007/relationships/media" Target="../media/media2.mp4"/><Relationship Id="rId1" Type="http://schemas.openxmlformats.org/officeDocument/2006/relationships/tags" Target="../tags/tag22.xml"/><Relationship Id="rId5" Type="http://schemas.openxmlformats.org/officeDocument/2006/relationships/image" Target="../media/image27.png"/><Relationship Id="rId4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hyperlink" Target="http://vocabahead.com/GRESATVocabularyVideos/TabId/59/VideoId/91/Ample.asp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6.xml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howjsay.com/index.php?word=lavish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hyperlink" Target="http://www.vocabahead.com/GRESATVocabularyVideos/TabId/59/VideoId/586/Lavish.asp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143000" y="1351520"/>
            <a:ext cx="6777318" cy="1355463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solidFill>
                  <a:srgbClr val="00B0F0"/>
                </a:solidFill>
              </a:rPr>
              <a:t>Word of the Day</a:t>
            </a:r>
            <a:endParaRPr lang="en-US" sz="6600" dirty="0">
              <a:solidFill>
                <a:srgbClr val="00B0F0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381000" y="3403983"/>
            <a:ext cx="4495800" cy="17526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Monday, January 23 through Friday, January 27, 2012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content.internetvideoarchive.com/content/photos/6780/28479834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295" y="3733800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6572250" y="2895601"/>
            <a:ext cx="1866900" cy="146072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38925" y="3066894"/>
            <a:ext cx="173355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 smtClean="0">
                <a:solidFill>
                  <a:schemeClr val="bg1"/>
                </a:solidFill>
              </a:rPr>
              <a:t>Knowledge </a:t>
            </a:r>
          </a:p>
          <a:p>
            <a:pPr algn="ctr"/>
            <a:r>
              <a:rPr lang="en-US" sz="1900" b="1" dirty="0" smtClean="0">
                <a:solidFill>
                  <a:schemeClr val="bg1"/>
                </a:solidFill>
              </a:rPr>
              <a:t>is </a:t>
            </a:r>
          </a:p>
          <a:p>
            <a:pPr algn="ctr"/>
            <a:r>
              <a:rPr lang="en-US" sz="1900" b="1" dirty="0" smtClean="0">
                <a:solidFill>
                  <a:schemeClr val="bg1"/>
                </a:solidFill>
              </a:rPr>
              <a:t>POWERFUL Stuff</a:t>
            </a:r>
            <a:endParaRPr lang="en-US" sz="19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801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Wednesday, January 25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- 1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Block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724400"/>
          </a:xfrm>
          <a:noFill/>
        </p:spPr>
        <p:txBody>
          <a:bodyPr>
            <a:normAutofit/>
          </a:bodyPr>
          <a:lstStyle/>
          <a:p>
            <a:r>
              <a:rPr lang="en-US" dirty="0" smtClean="0"/>
              <a:t>What is the definition of the word </a:t>
            </a:r>
            <a:r>
              <a:rPr lang="en-US" b="1" dirty="0" smtClean="0">
                <a:hlinkClick r:id="rId3"/>
              </a:rPr>
              <a:t>myriad</a:t>
            </a:r>
            <a:r>
              <a:rPr lang="en-US" b="1" dirty="0" smtClean="0"/>
              <a:t> </a:t>
            </a:r>
            <a:r>
              <a:rPr lang="en-US" dirty="0" smtClean="0"/>
              <a:t>[</a:t>
            </a:r>
            <a:r>
              <a:rPr lang="en-US" b="1" dirty="0" err="1"/>
              <a:t>mir</a:t>
            </a:r>
            <a:r>
              <a:rPr lang="en-US" dirty="0" err="1"/>
              <a:t>-ee-</a:t>
            </a:r>
            <a:r>
              <a:rPr lang="en-US" i="1" dirty="0" err="1"/>
              <a:t>uh</a:t>
            </a:r>
            <a:r>
              <a:rPr lang="en-US" dirty="0" err="1"/>
              <a:t>d</a:t>
            </a:r>
            <a:r>
              <a:rPr lang="en-US" dirty="0" smtClean="0"/>
              <a:t>]</a:t>
            </a:r>
            <a:r>
              <a:rPr lang="en-US" b="1" dirty="0" smtClean="0"/>
              <a:t>?</a:t>
            </a:r>
            <a:endParaRPr lang="en-US" dirty="0"/>
          </a:p>
          <a:p>
            <a:r>
              <a:rPr lang="en-US" dirty="0" smtClean="0"/>
              <a:t>What part of speech is myriad?</a:t>
            </a:r>
            <a:endParaRPr lang="en-US" dirty="0"/>
          </a:p>
          <a:p>
            <a:r>
              <a:rPr lang="en-US" dirty="0" smtClean="0"/>
              <a:t>From the </a:t>
            </a:r>
            <a:r>
              <a:rPr lang="en-US" dirty="0"/>
              <a:t>Greek</a:t>
            </a:r>
            <a:r>
              <a:rPr lang="en-US" b="1" dirty="0"/>
              <a:t> </a:t>
            </a:r>
            <a:r>
              <a:rPr lang="en-US" b="1" dirty="0" err="1" smtClean="0"/>
              <a:t>myrios</a:t>
            </a:r>
            <a:r>
              <a:rPr lang="en-US" b="1" dirty="0" smtClean="0"/>
              <a:t>  </a:t>
            </a:r>
            <a:r>
              <a:rPr lang="en-US" dirty="0"/>
              <a:t>(</a:t>
            </a:r>
            <a:r>
              <a:rPr lang="en-US" i="1" dirty="0"/>
              <a:t>innumerable; </a:t>
            </a:r>
            <a:r>
              <a:rPr lang="en-US" i="1" dirty="0" smtClean="0"/>
              <a:t>countless</a:t>
            </a:r>
            <a:r>
              <a:rPr lang="en-US" dirty="0" smtClean="0"/>
              <a:t>)</a:t>
            </a:r>
          </a:p>
          <a:p>
            <a:r>
              <a:rPr lang="en-US" dirty="0" smtClean="0"/>
              <a:t>Other forms of the word:  </a:t>
            </a:r>
            <a:r>
              <a:rPr lang="en-US" b="1" dirty="0" err="1" smtClean="0">
                <a:solidFill>
                  <a:srgbClr val="00B050"/>
                </a:solidFill>
              </a:rPr>
              <a:t>myriadly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err="1" smtClean="0"/>
              <a:t>adv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098" name="Picture 2" descr="http://images.sciencedaily.com/2006/04/0604190825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859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57800" y="4876800"/>
            <a:ext cx="3505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“I see myriad worlds of the universe as small seeds of fruit, and the greatest lake on Earth as a drop of oil on my foot.” </a:t>
            </a:r>
          </a:p>
          <a:p>
            <a:r>
              <a:rPr lang="en-US" dirty="0"/>
              <a:t>	- </a:t>
            </a:r>
            <a:r>
              <a:rPr lang="en-US" b="1" i="1" dirty="0"/>
              <a:t>the </a:t>
            </a:r>
            <a:r>
              <a:rPr lang="en-US" b="1" i="1" dirty="0" smtClean="0"/>
              <a:t>Buddha</a:t>
            </a:r>
          </a:p>
          <a:p>
            <a:r>
              <a:rPr lang="en-US" b="1" i="1" dirty="0"/>
              <a:t>	</a:t>
            </a:r>
            <a:r>
              <a:rPr lang="en-US" b="1" i="1" dirty="0" smtClean="0"/>
              <a:t>   </a:t>
            </a:r>
            <a:r>
              <a:rPr lang="en-US" sz="1600" i="1" dirty="0" smtClean="0"/>
              <a:t>5</a:t>
            </a:r>
            <a:r>
              <a:rPr lang="en-US" sz="1600" i="1" baseline="30000" dirty="0" smtClean="0"/>
              <a:t>th</a:t>
            </a:r>
            <a:r>
              <a:rPr lang="en-US" sz="1600" i="1" dirty="0" smtClean="0"/>
              <a:t> century B.C. </a:t>
            </a:r>
            <a:endParaRPr lang="en-US" sz="1600" i="1" dirty="0"/>
          </a:p>
          <a:p>
            <a:r>
              <a:rPr lang="en-US" dirty="0"/>
              <a:t>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21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304800"/>
            <a:ext cx="792211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Wednesday, January 25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smtClean="0"/>
              <a:t>– 2</a:t>
            </a:r>
            <a:r>
              <a:rPr lang="en-US" baseline="30000" dirty="0" smtClean="0"/>
              <a:t>nd</a:t>
            </a:r>
            <a:r>
              <a:rPr lang="en-US" dirty="0" smtClean="0"/>
              <a:t> Block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Myriad </a:t>
            </a:r>
            <a:r>
              <a:rPr lang="en-US" dirty="0" smtClean="0">
                <a:solidFill>
                  <a:srgbClr val="0070C0"/>
                </a:solidFill>
              </a:rPr>
              <a:t>– adjective or noun. Countless; a very large number.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/>
              <a:t>What is another word for myriad (synonym)?</a:t>
            </a:r>
          </a:p>
          <a:p>
            <a:r>
              <a:rPr lang="en-US" dirty="0">
                <a:solidFill>
                  <a:srgbClr val="00B050"/>
                </a:solidFill>
              </a:rPr>
              <a:t>I</a:t>
            </a:r>
            <a:r>
              <a:rPr lang="en-US" dirty="0" smtClean="0">
                <a:solidFill>
                  <a:srgbClr val="00B050"/>
                </a:solidFill>
              </a:rPr>
              <a:t>nfinite</a:t>
            </a:r>
            <a:r>
              <a:rPr lang="en-US" dirty="0">
                <a:solidFill>
                  <a:srgbClr val="00B050"/>
                </a:solidFill>
              </a:rPr>
              <a:t>, </a:t>
            </a:r>
            <a:r>
              <a:rPr lang="en-US" dirty="0" smtClean="0">
                <a:solidFill>
                  <a:srgbClr val="00B050"/>
                </a:solidFill>
              </a:rPr>
              <a:t>multitudinous, plethora, gobs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 smtClean="0"/>
              <a:t>What word means the opposite of myriad (antonym)?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Finite, dearth, calculable, </a:t>
            </a:r>
            <a:r>
              <a:rPr lang="en-US" dirty="0">
                <a:solidFill>
                  <a:srgbClr val="FF0000"/>
                </a:solidFill>
              </a:rPr>
              <a:t>limited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005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304800"/>
            <a:ext cx="799831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Wednesday, January 25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smtClean="0"/>
              <a:t>– 3</a:t>
            </a:r>
            <a:r>
              <a:rPr lang="en-US" baseline="30000" dirty="0" smtClean="0"/>
              <a:t>rd</a:t>
            </a:r>
            <a:r>
              <a:rPr lang="en-US" dirty="0" smtClean="0"/>
              <a:t> Block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4038600" cy="4419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Can you use the word </a:t>
            </a:r>
            <a:r>
              <a:rPr lang="en-US" b="1" dirty="0" smtClean="0"/>
              <a:t>myriad </a:t>
            </a:r>
            <a:r>
              <a:rPr lang="en-US" dirty="0" smtClean="0"/>
              <a:t> to describe this picture?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Example:  A city has a myriad number of people, from all walks of life.</a:t>
            </a:r>
          </a:p>
          <a:p>
            <a:r>
              <a:rPr lang="en-US" i="1" dirty="0" smtClean="0">
                <a:solidFill>
                  <a:srgbClr val="C00000"/>
                </a:solidFill>
              </a:rPr>
              <a:t>Now use your knowledge of the word to write your own sentence using </a:t>
            </a:r>
            <a:r>
              <a:rPr lang="en-US" b="1" i="1" dirty="0" smtClean="0">
                <a:solidFill>
                  <a:srgbClr val="C00000"/>
                </a:solidFill>
              </a:rPr>
              <a:t>myriad</a:t>
            </a:r>
            <a:r>
              <a:rPr lang="en-US" i="1" dirty="0" smtClean="0">
                <a:solidFill>
                  <a:srgbClr val="C00000"/>
                </a:solidFill>
              </a:rPr>
              <a:t>. 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endParaRPr lang="en-US" i="1" dirty="0"/>
          </a:p>
        </p:txBody>
      </p:sp>
      <p:pic>
        <p:nvPicPr>
          <p:cNvPr id="1026" name="Picture 2" descr="http://www.examiner.com/images/blog/wysiwyg/image/crowdedc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38400"/>
            <a:ext cx="409575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720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56263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Wednesday, January 25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smtClean="0"/>
              <a:t>– 4</a:t>
            </a:r>
            <a:r>
              <a:rPr lang="en-US" baseline="30000" dirty="0" smtClean="0"/>
              <a:t>th</a:t>
            </a:r>
            <a:r>
              <a:rPr lang="en-US" dirty="0" smtClean="0"/>
              <a:t> Block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572000" cy="156972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Can you think of an image that epitomizes the “word of the day”, </a:t>
            </a:r>
            <a:r>
              <a:rPr lang="en-US" b="1" dirty="0" smtClean="0"/>
              <a:t>myriad</a:t>
            </a:r>
            <a:r>
              <a:rPr lang="en-US" dirty="0" smtClean="0"/>
              <a:t>?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76400"/>
            <a:ext cx="4194049" cy="444093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What’s wrong with this analogy?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Myriad </a:t>
            </a:r>
            <a:r>
              <a:rPr lang="en-US" dirty="0" smtClean="0">
                <a:solidFill>
                  <a:srgbClr val="7030A0"/>
                </a:solidFill>
              </a:rPr>
              <a:t>is to stars in the night sky, as </a:t>
            </a:r>
            <a:r>
              <a:rPr lang="en-US" b="1" dirty="0" smtClean="0">
                <a:solidFill>
                  <a:srgbClr val="7030A0"/>
                </a:solidFill>
              </a:rPr>
              <a:t>lavish</a:t>
            </a:r>
            <a:r>
              <a:rPr lang="en-US" dirty="0" smtClean="0">
                <a:solidFill>
                  <a:srgbClr val="7030A0"/>
                </a:solidFill>
              </a:rPr>
              <a:t> is to mendicant friar.  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Myriad is an adjective for the stars in the night sky, whereas lavish does not describe the lifestyle of a mendicant friar.  </a:t>
            </a:r>
            <a:endParaRPr lang="en-US" dirty="0"/>
          </a:p>
        </p:txBody>
      </p:sp>
      <p:pic>
        <p:nvPicPr>
          <p:cNvPr id="2050" name="Picture 2" descr="http://www.crystalinks.com/galaxym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00400"/>
            <a:ext cx="4010025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418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Thursday, January 26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- 1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Block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724400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What is the definition of the word </a:t>
            </a:r>
            <a:r>
              <a:rPr lang="en-US" b="1" dirty="0" smtClean="0">
                <a:hlinkClick r:id="rId3"/>
              </a:rPr>
              <a:t>prolific</a:t>
            </a:r>
            <a:r>
              <a:rPr lang="en-US" b="1" dirty="0" smtClean="0"/>
              <a:t>  </a:t>
            </a:r>
            <a:r>
              <a:rPr lang="en-US" dirty="0" smtClean="0"/>
              <a:t>[</a:t>
            </a:r>
            <a:r>
              <a:rPr lang="en-US" i="1" dirty="0" err="1" smtClean="0"/>
              <a:t>pruh</a:t>
            </a:r>
            <a:r>
              <a:rPr lang="en-US" dirty="0" err="1" smtClean="0"/>
              <a:t>-</a:t>
            </a:r>
            <a:r>
              <a:rPr lang="en-US" b="1" dirty="0" err="1" smtClean="0"/>
              <a:t>lif</a:t>
            </a:r>
            <a:r>
              <a:rPr lang="en-US" dirty="0" err="1" smtClean="0"/>
              <a:t>-ic</a:t>
            </a:r>
            <a:r>
              <a:rPr lang="en-US" dirty="0" smtClean="0"/>
              <a:t>]</a:t>
            </a:r>
            <a:r>
              <a:rPr lang="en-US" b="1" dirty="0" smtClean="0"/>
              <a:t>?</a:t>
            </a:r>
            <a:endParaRPr lang="en-US" dirty="0"/>
          </a:p>
          <a:p>
            <a:r>
              <a:rPr lang="en-US" dirty="0" smtClean="0"/>
              <a:t>What part of speech is prolific?</a:t>
            </a:r>
            <a:endParaRPr lang="en-US" dirty="0"/>
          </a:p>
          <a:p>
            <a:r>
              <a:rPr lang="en-US" dirty="0" smtClean="0"/>
              <a:t>From the </a:t>
            </a:r>
            <a:r>
              <a:rPr lang="en-US" dirty="0"/>
              <a:t>Latin  </a:t>
            </a:r>
            <a:r>
              <a:rPr lang="en-US" b="1" dirty="0" err="1"/>
              <a:t>proles</a:t>
            </a:r>
            <a:r>
              <a:rPr lang="en-US" dirty="0"/>
              <a:t> (</a:t>
            </a:r>
            <a:r>
              <a:rPr lang="en-US" i="1" dirty="0"/>
              <a:t>offspring</a:t>
            </a:r>
            <a:r>
              <a:rPr lang="en-US" dirty="0"/>
              <a:t>)  + </a:t>
            </a:r>
            <a:r>
              <a:rPr lang="en-US" b="1" dirty="0" err="1" smtClean="0"/>
              <a:t>facere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i="1" dirty="0"/>
              <a:t>to make</a:t>
            </a:r>
            <a:r>
              <a:rPr lang="en-US" dirty="0"/>
              <a:t>) </a:t>
            </a:r>
            <a:endParaRPr lang="en-US" dirty="0" smtClean="0"/>
          </a:p>
          <a:p>
            <a:r>
              <a:rPr lang="en-US" dirty="0" smtClean="0"/>
              <a:t>Other forms of the word:  </a:t>
            </a:r>
            <a:r>
              <a:rPr lang="en-US" b="1" dirty="0">
                <a:solidFill>
                  <a:srgbClr val="C00000"/>
                </a:solidFill>
              </a:rPr>
              <a:t>prolifically</a:t>
            </a:r>
            <a:r>
              <a:rPr lang="en-US" dirty="0"/>
              <a:t> (</a:t>
            </a:r>
            <a:r>
              <a:rPr lang="en-US" dirty="0" err="1"/>
              <a:t>adv</a:t>
            </a:r>
            <a:r>
              <a:rPr lang="en-US" dirty="0"/>
              <a:t>); </a:t>
            </a:r>
            <a:r>
              <a:rPr lang="en-US" b="1" dirty="0">
                <a:solidFill>
                  <a:srgbClr val="00B050"/>
                </a:solidFill>
              </a:rPr>
              <a:t>prolificacy</a:t>
            </a:r>
            <a:r>
              <a:rPr lang="en-US" dirty="0"/>
              <a:t> (noun); </a:t>
            </a:r>
            <a:r>
              <a:rPr lang="en-US" b="1" dirty="0" err="1">
                <a:solidFill>
                  <a:srgbClr val="7030A0"/>
                </a:solidFill>
              </a:rPr>
              <a:t>prolificness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(noun); </a:t>
            </a:r>
            <a:r>
              <a:rPr lang="en-US" b="1" dirty="0" err="1">
                <a:solidFill>
                  <a:srgbClr val="0070C0"/>
                </a:solidFill>
              </a:rPr>
              <a:t>prolicicity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(noun)</a:t>
            </a:r>
          </a:p>
          <a:p>
            <a:endParaRPr lang="en-US" dirty="0"/>
          </a:p>
        </p:txBody>
      </p:sp>
      <p:pic>
        <p:nvPicPr>
          <p:cNvPr id="1032" name="Picture 8" descr="http://www.theglobalplanet.net/art/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543" y="1989807"/>
            <a:ext cx="2555957" cy="256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The_5_Most_Important_Inventions_of_Humanity_-_Historical_Ideas_and_Inventions_Seri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721" y="2230322"/>
            <a:ext cx="2895600" cy="208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toptenz.net/wp-content/uploads/2008/09/printing-press-200x300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1698171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aeytimes.com/files/13cbfe6f540c4c4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258" y="1968036"/>
            <a:ext cx="3276600" cy="245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29200" y="4724400"/>
            <a:ext cx="3962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“Periods of tranquility are seldom </a:t>
            </a:r>
            <a:r>
              <a:rPr lang="en-US" b="1" dirty="0"/>
              <a:t>prolific</a:t>
            </a:r>
            <a:r>
              <a:rPr lang="en-US" dirty="0"/>
              <a:t> of creative achievement.  Mankind has to be stirred up.”	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	- </a:t>
            </a:r>
            <a:r>
              <a:rPr lang="en-US" b="1" i="1" dirty="0"/>
              <a:t>Alfred North Whitehead 	  	   </a:t>
            </a:r>
            <a:r>
              <a:rPr lang="en-US" sz="1600" b="1" i="1" dirty="0"/>
              <a:t>British Mathematician and 	   	   Philosopher, 1861-1947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208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304800"/>
            <a:ext cx="792211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Thursday, </a:t>
            </a:r>
            <a:r>
              <a:rPr lang="en-US" dirty="0"/>
              <a:t>January </a:t>
            </a:r>
            <a:r>
              <a:rPr lang="en-US" dirty="0" smtClean="0"/>
              <a:t>26</a:t>
            </a:r>
            <a:r>
              <a:rPr lang="en-US" baseline="30000" dirty="0" smtClean="0"/>
              <a:t>th</a:t>
            </a:r>
            <a:r>
              <a:rPr lang="en-US" dirty="0" smtClean="0"/>
              <a:t> – 2</a:t>
            </a:r>
            <a:r>
              <a:rPr lang="en-US" baseline="30000" dirty="0" smtClean="0"/>
              <a:t>nd</a:t>
            </a:r>
            <a:r>
              <a:rPr lang="en-US" dirty="0" smtClean="0"/>
              <a:t> Block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Prolific -</a:t>
            </a:r>
            <a:r>
              <a:rPr lang="en-US" dirty="0" smtClean="0">
                <a:solidFill>
                  <a:srgbClr val="0070C0"/>
                </a:solidFill>
              </a:rPr>
              <a:t> adj. Producing a great deal; fertile; abundant.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/>
              <a:t>What is another word for prolific (synonym)?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Fecund, teeming, copious, bountiful, productive</a:t>
            </a:r>
          </a:p>
          <a:p>
            <a:r>
              <a:rPr lang="en-US" dirty="0" smtClean="0"/>
              <a:t>What word means the opposite of prolific (antonym)?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Barren, fruitless, unproductive</a:t>
            </a:r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683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304800"/>
            <a:ext cx="799831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Thursday, </a:t>
            </a:r>
            <a:r>
              <a:rPr lang="en-US" dirty="0"/>
              <a:t>January </a:t>
            </a:r>
            <a:r>
              <a:rPr lang="en-US" dirty="0" smtClean="0"/>
              <a:t>26</a:t>
            </a:r>
            <a:r>
              <a:rPr lang="en-US" baseline="30000" dirty="0" smtClean="0"/>
              <a:t>th</a:t>
            </a:r>
            <a:r>
              <a:rPr lang="en-US" dirty="0" smtClean="0"/>
              <a:t> – 3</a:t>
            </a:r>
            <a:r>
              <a:rPr lang="en-US" baseline="30000" dirty="0" smtClean="0"/>
              <a:t>rd</a:t>
            </a:r>
            <a:r>
              <a:rPr lang="en-US" dirty="0" smtClean="0"/>
              <a:t> Block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581400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Can you create dialogue relating to the word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prolific </a:t>
            </a:r>
            <a:r>
              <a:rPr lang="en-US" dirty="0" smtClean="0"/>
              <a:t>for this cartoon?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Example:  “If only you could have frozen some ideas from your </a:t>
            </a:r>
            <a:r>
              <a:rPr lang="en-US" b="1" dirty="0" smtClean="0">
                <a:solidFill>
                  <a:srgbClr val="0070C0"/>
                </a:solidFill>
              </a:rPr>
              <a:t>prolific</a:t>
            </a:r>
            <a:r>
              <a:rPr lang="en-US" dirty="0" smtClean="0">
                <a:solidFill>
                  <a:srgbClr val="0070C0"/>
                </a:solidFill>
              </a:rPr>
              <a:t> youth, dear.”</a:t>
            </a:r>
            <a:endParaRPr lang="en-US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9600" y="2139012"/>
            <a:ext cx="4505325" cy="337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898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56263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Thursday, </a:t>
            </a:r>
            <a:r>
              <a:rPr lang="en-US" dirty="0"/>
              <a:t>January </a:t>
            </a:r>
            <a:r>
              <a:rPr lang="en-US" dirty="0" smtClean="0"/>
              <a:t>26</a:t>
            </a:r>
            <a:r>
              <a:rPr lang="en-US" baseline="30000" dirty="0" smtClean="0"/>
              <a:t>th</a:t>
            </a:r>
            <a:r>
              <a:rPr lang="en-US" dirty="0" smtClean="0"/>
              <a:t> – 4</a:t>
            </a:r>
            <a:r>
              <a:rPr lang="en-US" baseline="30000" dirty="0" smtClean="0"/>
              <a:t>th</a:t>
            </a:r>
            <a:r>
              <a:rPr lang="en-US" dirty="0" smtClean="0"/>
              <a:t> Block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4572000" cy="1569720"/>
          </a:xfrm>
        </p:spPr>
        <p:txBody>
          <a:bodyPr>
            <a:normAutofit/>
          </a:bodyPr>
          <a:lstStyle/>
          <a:p>
            <a:r>
              <a:rPr lang="en-US" dirty="0" smtClean="0"/>
              <a:t>How does this picture relate to the word of the day, </a:t>
            </a:r>
            <a:r>
              <a:rPr lang="en-US" b="1" dirty="0" smtClean="0"/>
              <a:t>prolific</a:t>
            </a:r>
            <a:r>
              <a:rPr lang="en-US" dirty="0" smtClean="0"/>
              <a:t>?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0" y="2240280"/>
            <a:ext cx="4194049" cy="3877056"/>
          </a:xfrm>
        </p:spPr>
        <p:txBody>
          <a:bodyPr>
            <a:normAutofit/>
          </a:bodyPr>
          <a:lstStyle/>
          <a:p>
            <a:r>
              <a:rPr lang="en-US" dirty="0" smtClean="0"/>
              <a:t>Complete the analogy: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Prolific </a:t>
            </a:r>
            <a:r>
              <a:rPr lang="en-US" dirty="0" smtClean="0">
                <a:solidFill>
                  <a:srgbClr val="7030A0"/>
                </a:solidFill>
              </a:rPr>
              <a:t>is to productive, as _________ is to myriad.  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Infinite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multitudinous, plethora, etc.  </a:t>
            </a:r>
          </a:p>
          <a:p>
            <a:pPr marL="0" indent="0">
              <a:buNone/>
            </a:pPr>
            <a:r>
              <a:rPr lang="en-US" dirty="0" smtClean="0"/>
              <a:t>       	[Synonyms]</a:t>
            </a:r>
            <a:endParaRPr lang="en-US" dirty="0">
              <a:solidFill>
                <a:srgbClr val="7030A0"/>
              </a:solidFill>
            </a:endParaRPr>
          </a:p>
          <a:p>
            <a:endParaRPr lang="en-US" dirty="0"/>
          </a:p>
        </p:txBody>
      </p:sp>
      <p:pic>
        <p:nvPicPr>
          <p:cNvPr id="1026" name="Picture 2" descr="http://rds.yahoo.com/_ylt=A0PDoYDuMhpP4xYAbS.jzbkF;_ylu=X3oDMTBtdXFkOWthBHNlYwNmcC1hdHRyaWIEc2xrA2ZpbWc-/SIG=12qbdc646/EXP=1327145838/**http%3a/www.moviegoods.com/Assets/product_images/1020/222804.1020.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95600"/>
            <a:ext cx="1965158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3124200"/>
            <a:ext cx="2133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John Wayne played the starring role in 142 movies, making him the most </a:t>
            </a:r>
            <a:r>
              <a:rPr lang="en-US" sz="2000" b="1" dirty="0" smtClean="0"/>
              <a:t>prolific</a:t>
            </a:r>
            <a:r>
              <a:rPr lang="en-US" sz="2000" dirty="0" smtClean="0"/>
              <a:t> leading man in American cinema.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1000" dirty="0" smtClean="0"/>
              <a:t>Source:  IMDB.com,  2012</a:t>
            </a:r>
            <a:endParaRPr lang="en-US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909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err="1" smtClean="0"/>
              <a:t>friday</a:t>
            </a:r>
            <a:r>
              <a:rPr lang="en-US" sz="3600" dirty="0" smtClean="0"/>
              <a:t>, January 27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- 1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Block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 smtClean="0"/>
              <a:t>What is the definition of the word </a:t>
            </a:r>
            <a:r>
              <a:rPr lang="en-US" b="1" dirty="0" smtClean="0">
                <a:hlinkClick r:id="rId3"/>
              </a:rPr>
              <a:t>superfluous </a:t>
            </a:r>
            <a:r>
              <a:rPr lang="en-US" dirty="0" smtClean="0"/>
              <a:t>[</a:t>
            </a:r>
            <a:r>
              <a:rPr lang="en-US" dirty="0" err="1" smtClean="0"/>
              <a:t>soo-</a:t>
            </a:r>
            <a:r>
              <a:rPr lang="en-US" b="1" dirty="0" err="1" smtClean="0"/>
              <a:t>pur</a:t>
            </a:r>
            <a:r>
              <a:rPr lang="en-US" dirty="0" err="1" smtClean="0"/>
              <a:t>-floo-uhs</a:t>
            </a:r>
            <a:r>
              <a:rPr lang="en-US" dirty="0" smtClean="0"/>
              <a:t>]</a:t>
            </a:r>
            <a:r>
              <a:rPr lang="en-US" b="1" dirty="0" smtClean="0"/>
              <a:t>?</a:t>
            </a:r>
            <a:endParaRPr lang="en-US" dirty="0"/>
          </a:p>
          <a:p>
            <a:r>
              <a:rPr lang="en-US" dirty="0" smtClean="0"/>
              <a:t>What part of speech is superfluous?</a:t>
            </a:r>
            <a:endParaRPr lang="en-US" dirty="0"/>
          </a:p>
          <a:p>
            <a:r>
              <a:rPr lang="en-US" dirty="0" smtClean="0"/>
              <a:t>From the Latin </a:t>
            </a:r>
            <a:r>
              <a:rPr lang="en-US" b="1" dirty="0" smtClean="0"/>
              <a:t>super</a:t>
            </a:r>
            <a:r>
              <a:rPr lang="en-US" dirty="0" smtClean="0"/>
              <a:t> (over)  </a:t>
            </a:r>
            <a:r>
              <a:rPr lang="en-US" b="1" dirty="0" smtClean="0"/>
              <a:t>+ </a:t>
            </a:r>
            <a:r>
              <a:rPr lang="en-US" b="1" dirty="0" err="1" smtClean="0"/>
              <a:t>fluere</a:t>
            </a:r>
            <a:r>
              <a:rPr lang="en-US" b="1" dirty="0" smtClean="0"/>
              <a:t> </a:t>
            </a:r>
            <a:r>
              <a:rPr lang="en-US" dirty="0" smtClean="0"/>
              <a:t>(to flow)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/>
              <a:t>Other forms of the word: </a:t>
            </a:r>
            <a:r>
              <a:rPr lang="en-US" b="1" dirty="0" smtClean="0">
                <a:solidFill>
                  <a:srgbClr val="C00000"/>
                </a:solidFill>
              </a:rPr>
              <a:t>superfluously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adv</a:t>
            </a:r>
            <a:r>
              <a:rPr lang="en-US" dirty="0" smtClean="0"/>
              <a:t>); </a:t>
            </a:r>
            <a:r>
              <a:rPr lang="en-US" b="1" dirty="0" err="1" smtClean="0">
                <a:solidFill>
                  <a:srgbClr val="7030A0"/>
                </a:solidFill>
              </a:rPr>
              <a:t>superfluousness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/>
              <a:t>(noun)</a:t>
            </a:r>
          </a:p>
          <a:p>
            <a:endParaRPr lang="en-US" dirty="0"/>
          </a:p>
        </p:txBody>
      </p:sp>
      <p:pic>
        <p:nvPicPr>
          <p:cNvPr id="2050" name="Picture 2" descr="http://makingmusicfun.net/images/thumbs/brahms-lullaby-viol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266" y="1371601"/>
            <a:ext cx="2526534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24400" y="4800600"/>
            <a:ext cx="3962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“It is not hard to compose, but what is fabulously hard is to leave the </a:t>
            </a:r>
            <a:r>
              <a:rPr lang="en-US" b="1" dirty="0"/>
              <a:t>superfluous</a:t>
            </a:r>
            <a:r>
              <a:rPr lang="en-US" dirty="0"/>
              <a:t>  notes under the table.”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	- Johannes Brahms</a:t>
            </a:r>
          </a:p>
          <a:p>
            <a:r>
              <a:rPr lang="en-US" dirty="0"/>
              <a:t> 	   Composer (1833-1897)</a:t>
            </a:r>
            <a:br>
              <a:rPr lang="en-US" dirty="0"/>
            </a:b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858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304800"/>
            <a:ext cx="792211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friday</a:t>
            </a:r>
            <a:r>
              <a:rPr lang="en-US" dirty="0" smtClean="0"/>
              <a:t>, </a:t>
            </a:r>
            <a:r>
              <a:rPr lang="en-US" dirty="0"/>
              <a:t>January </a:t>
            </a:r>
            <a:r>
              <a:rPr lang="en-US" dirty="0" smtClean="0"/>
              <a:t>27</a:t>
            </a:r>
            <a:r>
              <a:rPr lang="en-US" baseline="30000" dirty="0" smtClean="0"/>
              <a:t>th</a:t>
            </a:r>
            <a:r>
              <a:rPr lang="en-US" dirty="0" smtClean="0"/>
              <a:t> – 2</a:t>
            </a:r>
            <a:r>
              <a:rPr lang="en-US" baseline="30000" dirty="0" smtClean="0"/>
              <a:t>nd</a:t>
            </a:r>
            <a:r>
              <a:rPr lang="en-US" dirty="0" smtClean="0"/>
              <a:t> Block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Superfluous</a:t>
            </a:r>
            <a:r>
              <a:rPr lang="en-US" dirty="0" smtClean="0">
                <a:solidFill>
                  <a:srgbClr val="0070C0"/>
                </a:solidFill>
              </a:rPr>
              <a:t>– adj. Overabundant; more than is needed; unnecessary.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/>
              <a:t>What is another word for superfluous (synonym)?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Gratuitous, expendable, needless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 smtClean="0"/>
              <a:t>What word means the opposite of superfluous (antonym)?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Important, necessary, needed</a:t>
            </a:r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943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MONDAY, January 23</a:t>
            </a:r>
            <a:r>
              <a:rPr lang="en-US" sz="3600" baseline="30000" dirty="0" smtClean="0"/>
              <a:t>rd</a:t>
            </a:r>
            <a:r>
              <a:rPr lang="en-US" sz="3600" dirty="0" smtClean="0"/>
              <a:t> – 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Block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definition of the word </a:t>
            </a:r>
            <a:r>
              <a:rPr lang="en-US" b="1" dirty="0" smtClean="0">
                <a:hlinkClick r:id="rId3"/>
              </a:rPr>
              <a:t>ample</a:t>
            </a:r>
            <a:r>
              <a:rPr lang="en-US" b="1" dirty="0" smtClean="0"/>
              <a:t> </a:t>
            </a:r>
            <a:r>
              <a:rPr lang="en-US" dirty="0" smtClean="0"/>
              <a:t>[</a:t>
            </a:r>
            <a:r>
              <a:rPr lang="en-US" b="1" dirty="0"/>
              <a:t>am</a:t>
            </a:r>
            <a:r>
              <a:rPr lang="en-US" dirty="0"/>
              <a:t>-</a:t>
            </a:r>
            <a:r>
              <a:rPr lang="en-US" dirty="0" err="1"/>
              <a:t>p</a:t>
            </a:r>
            <a:r>
              <a:rPr lang="en-US" i="1" dirty="0" err="1"/>
              <a:t>uh</a:t>
            </a:r>
            <a:r>
              <a:rPr lang="en-US" dirty="0" err="1"/>
              <a:t>l</a:t>
            </a:r>
            <a:r>
              <a:rPr lang="en-US" dirty="0" smtClean="0"/>
              <a:t>]</a:t>
            </a:r>
            <a:r>
              <a:rPr lang="en-US" b="1" dirty="0" smtClean="0"/>
              <a:t>?</a:t>
            </a:r>
            <a:endParaRPr lang="en-US" dirty="0"/>
          </a:p>
          <a:p>
            <a:r>
              <a:rPr lang="en-US" dirty="0" smtClean="0"/>
              <a:t>What part of speech is ample?</a:t>
            </a:r>
            <a:endParaRPr lang="en-US" dirty="0"/>
          </a:p>
          <a:p>
            <a:r>
              <a:rPr lang="en-US" dirty="0"/>
              <a:t> From the Latin </a:t>
            </a:r>
            <a:r>
              <a:rPr lang="en-US" b="1" dirty="0" err="1"/>
              <a:t>amphis</a:t>
            </a:r>
            <a:r>
              <a:rPr lang="en-US" b="1" dirty="0"/>
              <a:t> </a:t>
            </a:r>
            <a:r>
              <a:rPr lang="en-US" dirty="0"/>
              <a:t> (</a:t>
            </a:r>
            <a:r>
              <a:rPr lang="en-US" i="1" dirty="0"/>
              <a:t>large, spacious</a:t>
            </a:r>
            <a:r>
              <a:rPr lang="en-US" dirty="0" smtClean="0"/>
              <a:t>); from which the word  </a:t>
            </a:r>
            <a:r>
              <a:rPr lang="en-US" b="1" dirty="0" smtClean="0">
                <a:solidFill>
                  <a:srgbClr val="C00000"/>
                </a:solidFill>
              </a:rPr>
              <a:t>amphitheater </a:t>
            </a:r>
            <a:r>
              <a:rPr lang="en-US" dirty="0" smtClean="0">
                <a:solidFill>
                  <a:schemeClr val="tx1"/>
                </a:solidFill>
              </a:rPr>
              <a:t>comes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52257" y="5717141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“We have </a:t>
            </a:r>
            <a:r>
              <a:rPr lang="en-US" b="1" dirty="0" smtClean="0"/>
              <a:t>ample</a:t>
            </a:r>
            <a:r>
              <a:rPr lang="en-US" dirty="0" smtClean="0"/>
              <a:t> resources to meet whatever comes.” Jeb Bush, former Florida governor</a:t>
            </a:r>
            <a:endParaRPr lang="en-US" sz="1600" dirty="0" smtClean="0"/>
          </a:p>
        </p:txBody>
      </p:sp>
      <p:pic>
        <p:nvPicPr>
          <p:cNvPr id="1026" name="Picture 2" descr="http://www.freac.fsu.edu/images/florida_inde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098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eartlandagcoalition.com/photos/cowfiel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679594"/>
            <a:ext cx="3429000" cy="180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2.hubimg.com/u/199593_f26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1981200"/>
            <a:ext cx="24765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florida-citrus.com/g%26sphotos/Honeybell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873387"/>
            <a:ext cx="3352800" cy="314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156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304800"/>
            <a:ext cx="799831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Friday, </a:t>
            </a:r>
            <a:r>
              <a:rPr lang="en-US" dirty="0"/>
              <a:t>January </a:t>
            </a:r>
            <a:r>
              <a:rPr lang="en-US" dirty="0" smtClean="0"/>
              <a:t>27</a:t>
            </a:r>
            <a:r>
              <a:rPr lang="en-US" baseline="30000" dirty="0" smtClean="0"/>
              <a:t>th</a:t>
            </a:r>
            <a:r>
              <a:rPr lang="en-US" dirty="0" smtClean="0"/>
              <a:t> – 3</a:t>
            </a:r>
            <a:r>
              <a:rPr lang="en-US" baseline="30000" dirty="0" smtClean="0"/>
              <a:t>rd</a:t>
            </a:r>
            <a:r>
              <a:rPr lang="en-US" dirty="0" smtClean="0"/>
              <a:t> Block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3962400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How does this cartoon relate to the word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superfluous?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What might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Superfluousman’s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super-power be? </a:t>
            </a:r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One possibility:  The super ability to always show up when everything is under control.  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1905000"/>
            <a:ext cx="4025189" cy="43752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658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56263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Friday, </a:t>
            </a:r>
            <a:r>
              <a:rPr lang="en-US" dirty="0"/>
              <a:t>January </a:t>
            </a:r>
            <a:r>
              <a:rPr lang="en-US" dirty="0" smtClean="0"/>
              <a:t>27</a:t>
            </a:r>
            <a:r>
              <a:rPr lang="en-US" baseline="30000" dirty="0" smtClean="0"/>
              <a:t>th</a:t>
            </a:r>
            <a:r>
              <a:rPr lang="en-US" dirty="0" smtClean="0"/>
              <a:t> – 4</a:t>
            </a:r>
            <a:r>
              <a:rPr lang="en-US" baseline="30000" dirty="0" smtClean="0"/>
              <a:t>th</a:t>
            </a:r>
            <a:r>
              <a:rPr lang="en-US" dirty="0" smtClean="0"/>
              <a:t> Block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4572000" cy="1569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The title of this clip is </a:t>
            </a:r>
            <a:r>
              <a:rPr lang="en-US" b="1" i="1" dirty="0" smtClean="0"/>
              <a:t>Charger’s Superfluous Jump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524000"/>
            <a:ext cx="3886199" cy="4593336"/>
          </a:xfrm>
        </p:spPr>
        <p:txBody>
          <a:bodyPr>
            <a:normAutofit/>
          </a:bodyPr>
          <a:lstStyle/>
          <a:p>
            <a:r>
              <a:rPr lang="en-US" dirty="0" smtClean="0"/>
              <a:t>Complete the analogy: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Superfluous </a:t>
            </a:r>
            <a:r>
              <a:rPr lang="en-US" dirty="0" smtClean="0">
                <a:solidFill>
                  <a:srgbClr val="7030A0"/>
                </a:solidFill>
              </a:rPr>
              <a:t>is to expendable, as  ______________ is to revere.  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Honor, pay homage, venerate, etc.  </a:t>
            </a:r>
          </a:p>
          <a:p>
            <a:pPr marL="0" indent="0">
              <a:buNone/>
            </a:pPr>
            <a:r>
              <a:rPr lang="en-US" dirty="0" smtClean="0"/>
              <a:t>       	[Synonyms]</a:t>
            </a:r>
            <a:endParaRPr lang="en-US" dirty="0">
              <a:solidFill>
                <a:srgbClr val="7030A0"/>
              </a:solidFill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62484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Video Clip</a:t>
            </a:r>
            <a:endParaRPr lang="en-US" sz="1400" dirty="0"/>
          </a:p>
        </p:txBody>
      </p:sp>
      <p:pic>
        <p:nvPicPr>
          <p:cNvPr id="5" name="Chargers_Superfluous_Jump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" y="3124200"/>
            <a:ext cx="3962400" cy="2971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040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355463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solidFill>
                  <a:srgbClr val="00B0F0"/>
                </a:solidFill>
              </a:rPr>
              <a:t>Word of the Day</a:t>
            </a:r>
            <a:endParaRPr lang="en-US" sz="6600" dirty="0">
              <a:solidFill>
                <a:srgbClr val="00B0F0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8229600" cy="15240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rgbClr val="00B0F0"/>
                </a:solidFill>
              </a:rPr>
              <a:t>Have a safe and fun-filled weekend Hurricanes!</a:t>
            </a:r>
          </a:p>
          <a:p>
            <a:endParaRPr lang="en-US" dirty="0">
              <a:solidFill>
                <a:srgbClr val="FFC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050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MONDAY, January 23</a:t>
            </a:r>
            <a:r>
              <a:rPr lang="en-US" baseline="30000" dirty="0"/>
              <a:t>rd</a:t>
            </a:r>
            <a:r>
              <a:rPr lang="en-US" dirty="0"/>
              <a:t> – 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Block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676400"/>
            <a:ext cx="7745505" cy="3877815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Ample</a:t>
            </a:r>
            <a:r>
              <a:rPr lang="en-US" dirty="0" smtClean="0">
                <a:solidFill>
                  <a:srgbClr val="0070C0"/>
                </a:solidFill>
              </a:rPr>
              <a:t>– noun. </a:t>
            </a:r>
            <a:r>
              <a:rPr lang="en-US" dirty="0" smtClean="0">
                <a:solidFill>
                  <a:srgbClr val="7030A0"/>
                </a:solidFill>
              </a:rPr>
              <a:t>Plenty; abundant; more than enough.</a:t>
            </a:r>
          </a:p>
          <a:p>
            <a:r>
              <a:rPr lang="en-US" dirty="0" smtClean="0"/>
              <a:t>What is another word for ample (synonym)?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Sufficient</a:t>
            </a:r>
            <a:r>
              <a:rPr lang="en-US" b="1" dirty="0">
                <a:solidFill>
                  <a:srgbClr val="00B050"/>
                </a:solidFill>
              </a:rPr>
              <a:t>, plentiful, bountiful, </a:t>
            </a:r>
            <a:r>
              <a:rPr lang="en-US" b="1" dirty="0" smtClean="0">
                <a:solidFill>
                  <a:srgbClr val="00B050"/>
                </a:solidFill>
              </a:rPr>
              <a:t>voluminous, lavish, plenteous, overflowing, liberal</a:t>
            </a:r>
          </a:p>
          <a:p>
            <a:pPr lvl="1"/>
            <a:r>
              <a:rPr lang="en-US" b="1" dirty="0" smtClean="0">
                <a:solidFill>
                  <a:srgbClr val="7030A0"/>
                </a:solidFill>
              </a:rPr>
              <a:t>Is that an ample number of synonyms for you?   </a:t>
            </a:r>
            <a:endParaRPr lang="en-US" b="1" dirty="0">
              <a:solidFill>
                <a:srgbClr val="7030A0"/>
              </a:solidFill>
            </a:endParaRPr>
          </a:p>
          <a:p>
            <a:r>
              <a:rPr lang="en-US" dirty="0" smtClean="0"/>
              <a:t>What word means the opposite of ample (antonym)?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Scanty, meager, lacking, sparse, insufficient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59436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this link – </a:t>
            </a:r>
            <a:r>
              <a:rPr lang="en-US" dirty="0" smtClean="0">
                <a:hlinkClick r:id="rId4"/>
              </a:rPr>
              <a:t>ample </a:t>
            </a:r>
            <a:r>
              <a:rPr lang="en-US" dirty="0" smtClean="0"/>
              <a:t>– for the VOCABAHEAD audio/visual tutorial.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625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MONDAY, January 23</a:t>
            </a:r>
            <a:r>
              <a:rPr lang="en-US" baseline="30000" dirty="0"/>
              <a:t>rd</a:t>
            </a:r>
            <a:r>
              <a:rPr lang="en-US" dirty="0"/>
              <a:t> – </a:t>
            </a: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Block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you use the word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ample </a:t>
            </a:r>
            <a:r>
              <a:rPr lang="en-US" dirty="0" smtClean="0"/>
              <a:t>to </a:t>
            </a:r>
            <a:r>
              <a:rPr lang="en-US" dirty="0"/>
              <a:t>describe </a:t>
            </a:r>
            <a:r>
              <a:rPr lang="en-US" dirty="0" smtClean="0"/>
              <a:t>the picture to the right?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ample</a:t>
            </a:r>
            <a:r>
              <a:rPr lang="en-US" dirty="0" smtClean="0"/>
              <a:t> banana harvest brought much needed money to the farmers.   </a:t>
            </a:r>
          </a:p>
          <a:p>
            <a:r>
              <a:rPr lang="en-US" i="1" dirty="0" smtClean="0"/>
              <a:t>Now </a:t>
            </a:r>
            <a:r>
              <a:rPr lang="en-US" i="1" dirty="0"/>
              <a:t>write your own sentence using the word </a:t>
            </a:r>
            <a:r>
              <a:rPr lang="en-US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ample</a:t>
            </a:r>
            <a:r>
              <a:rPr lang="en-US" i="1" dirty="0" smtClean="0"/>
              <a:t>. </a:t>
            </a:r>
            <a:endParaRPr lang="en-US" dirty="0"/>
          </a:p>
        </p:txBody>
      </p:sp>
      <p:pic>
        <p:nvPicPr>
          <p:cNvPr id="2050" name="Picture 2" descr="http://neitherusenorornament.files.wordpress.com/2010/12/20-12-2010-001-e1292984257327.jpg?w=620&amp;h=3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33600"/>
            <a:ext cx="4150634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647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56263" cy="990600"/>
          </a:xfrm>
        </p:spPr>
        <p:txBody>
          <a:bodyPr>
            <a:normAutofit/>
          </a:bodyPr>
          <a:lstStyle/>
          <a:p>
            <a:r>
              <a:rPr lang="en-US" dirty="0"/>
              <a:t>MONDAY, January 23</a:t>
            </a:r>
            <a:r>
              <a:rPr lang="en-US" baseline="30000" dirty="0"/>
              <a:t>rd</a:t>
            </a:r>
            <a:r>
              <a:rPr lang="en-US" dirty="0"/>
              <a:t> – </a:t>
            </a: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Block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038600" cy="172212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/>
              <a:t>Use “</a:t>
            </a:r>
            <a:r>
              <a:rPr lang="en-US" b="1" dirty="0" smtClean="0"/>
              <a:t>ample”</a:t>
            </a:r>
            <a:r>
              <a:rPr lang="en-US" dirty="0" smtClean="0"/>
              <a:t> to describe Christine Girard’s successful “clean and jerk” lift in 2011, British Columbia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6133" y="1600200"/>
            <a:ext cx="3733799" cy="387705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What’s wrong with the  following analogy?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7030A0"/>
                </a:solidFill>
              </a:rPr>
              <a:t>Ample is to lacking, as revere is to honor.  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Ample and lacking are antonyms.  Revere and honor are synonyms.</a:t>
            </a:r>
          </a:p>
          <a:p>
            <a:endParaRPr lang="en-US" dirty="0"/>
          </a:p>
        </p:txBody>
      </p:sp>
      <p:pic>
        <p:nvPicPr>
          <p:cNvPr id="5" name="Christine_Girard_Clean__Jerk_131kg_Ogopogo_2011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3276600"/>
            <a:ext cx="4741333" cy="266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79571" y="4987613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Math students:  Christine lifted 131 kilograms.  Can you convert that to pounds?  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6096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288.805563 pounds!  Wow!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582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Tuesday, January 24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– 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Block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noFill/>
        </p:spPr>
        <p:txBody>
          <a:bodyPr>
            <a:normAutofit fontScale="92500"/>
          </a:bodyPr>
          <a:lstStyle/>
          <a:p>
            <a:r>
              <a:rPr lang="en-US" dirty="0" smtClean="0"/>
              <a:t>What is the definition of the word </a:t>
            </a:r>
            <a:r>
              <a:rPr lang="en-US" b="1" dirty="0" smtClean="0">
                <a:hlinkClick r:id="rId3"/>
              </a:rPr>
              <a:t>lavish</a:t>
            </a:r>
            <a:r>
              <a:rPr lang="en-US" b="1" dirty="0" smtClean="0"/>
              <a:t> </a:t>
            </a:r>
            <a:r>
              <a:rPr lang="en-US" dirty="0" smtClean="0"/>
              <a:t>[</a:t>
            </a:r>
            <a:r>
              <a:rPr lang="en-US" b="1" dirty="0" err="1" smtClean="0"/>
              <a:t>lav</a:t>
            </a:r>
            <a:r>
              <a:rPr lang="en-US" dirty="0" err="1" smtClean="0"/>
              <a:t>-ish</a:t>
            </a:r>
            <a:r>
              <a:rPr lang="en-US" dirty="0" smtClean="0"/>
              <a:t>]</a:t>
            </a:r>
            <a:r>
              <a:rPr lang="en-US" b="1" dirty="0" smtClean="0"/>
              <a:t>?</a:t>
            </a:r>
            <a:endParaRPr lang="en-US" dirty="0"/>
          </a:p>
          <a:p>
            <a:r>
              <a:rPr lang="en-US" dirty="0" smtClean="0"/>
              <a:t>What part of speech is lavish?</a:t>
            </a:r>
            <a:endParaRPr lang="en-US" dirty="0"/>
          </a:p>
          <a:p>
            <a:r>
              <a:rPr lang="en-US" dirty="0"/>
              <a:t>From the </a:t>
            </a:r>
            <a:r>
              <a:rPr lang="en-US" dirty="0" smtClean="0"/>
              <a:t>French </a:t>
            </a:r>
            <a:r>
              <a:rPr lang="en-US" b="1" i="1" dirty="0" err="1"/>
              <a:t>lavache</a:t>
            </a:r>
            <a:r>
              <a:rPr lang="en-US" dirty="0"/>
              <a:t> (</a:t>
            </a:r>
            <a:r>
              <a:rPr lang="en-US" i="1" dirty="0"/>
              <a:t>torrent of rain, deluge</a:t>
            </a:r>
            <a:r>
              <a:rPr lang="en-US" dirty="0"/>
              <a:t>) </a:t>
            </a:r>
          </a:p>
          <a:p>
            <a:r>
              <a:rPr lang="en-US" dirty="0" smtClean="0"/>
              <a:t> </a:t>
            </a:r>
            <a:r>
              <a:rPr lang="en-US" i="1" dirty="0" smtClean="0"/>
              <a:t>Other forms of the word include:</a:t>
            </a:r>
            <a:r>
              <a:rPr lang="en-US" i="1" dirty="0" smtClean="0">
                <a:solidFill>
                  <a:srgbClr val="7030A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lavishly</a:t>
            </a:r>
            <a:r>
              <a:rPr lang="en-US" dirty="0"/>
              <a:t> (</a:t>
            </a:r>
            <a:r>
              <a:rPr lang="en-US" dirty="0" err="1"/>
              <a:t>adv</a:t>
            </a:r>
            <a:r>
              <a:rPr lang="en-US" dirty="0"/>
              <a:t>), </a:t>
            </a:r>
            <a:r>
              <a:rPr lang="en-US" b="1" dirty="0" smtClean="0">
                <a:solidFill>
                  <a:srgbClr val="00B050"/>
                </a:solidFill>
              </a:rPr>
              <a:t>lavishness</a:t>
            </a:r>
            <a:r>
              <a:rPr lang="en-US" dirty="0" smtClean="0"/>
              <a:t> </a:t>
            </a:r>
            <a:r>
              <a:rPr lang="en-US" dirty="0"/>
              <a:t>(noun), </a:t>
            </a:r>
            <a:r>
              <a:rPr lang="en-US" b="1" dirty="0" err="1">
                <a:solidFill>
                  <a:srgbClr val="7030A0"/>
                </a:solidFill>
              </a:rPr>
              <a:t>lavishment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(noun)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8200" y="5029200"/>
            <a:ext cx="4343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“We [Americans] are the </a:t>
            </a:r>
            <a:r>
              <a:rPr lang="en-US" dirty="0" err="1" smtClean="0"/>
              <a:t>lavishest</a:t>
            </a:r>
            <a:r>
              <a:rPr lang="en-US" dirty="0" smtClean="0"/>
              <a:t> and showiest and most luxury-loving people on earth;..”  </a:t>
            </a:r>
          </a:p>
          <a:p>
            <a:r>
              <a:rPr lang="en-US" dirty="0"/>
              <a:t>	</a:t>
            </a:r>
            <a:r>
              <a:rPr lang="en-US" dirty="0" smtClean="0"/>
              <a:t>- Mark Twain, American author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1026" name="Picture 2" descr="http://screencrave.frsucrave.netdna-cdn.com/wp-content/uploads/2009/07/barnum-and-bailey-the-greatest-show-on-eart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81200"/>
            <a:ext cx="3516086" cy="254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pyhunter007.com/Images/buffalo_bill_cody_wild_west_sho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669" y="1859156"/>
            <a:ext cx="4295931" cy="278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018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304800"/>
            <a:ext cx="7922110" cy="990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Tuesday, January 24</a:t>
            </a:r>
            <a:r>
              <a:rPr lang="en-US" baseline="30000" dirty="0"/>
              <a:t>th</a:t>
            </a:r>
            <a:r>
              <a:rPr lang="en-US" dirty="0"/>
              <a:t> – 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Block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Lavish</a:t>
            </a:r>
            <a:r>
              <a:rPr lang="en-US" dirty="0" smtClean="0">
                <a:solidFill>
                  <a:srgbClr val="0070C0"/>
                </a:solidFill>
              </a:rPr>
              <a:t>– adj. </a:t>
            </a:r>
            <a:r>
              <a:rPr lang="en-US" b="1" dirty="0" smtClean="0">
                <a:solidFill>
                  <a:srgbClr val="00B0F0"/>
                </a:solidFill>
              </a:rPr>
              <a:t>In </a:t>
            </a:r>
            <a:r>
              <a:rPr lang="en-US" b="1" dirty="0">
                <a:solidFill>
                  <a:srgbClr val="00B0F0"/>
                </a:solidFill>
              </a:rPr>
              <a:t>excess; using or giving in great amounts; </a:t>
            </a:r>
            <a:r>
              <a:rPr lang="en-US" b="1" dirty="0" smtClean="0">
                <a:solidFill>
                  <a:srgbClr val="00B0F0"/>
                </a:solidFill>
              </a:rPr>
              <a:t>abundant.</a:t>
            </a:r>
            <a:endParaRPr lang="en-US" b="1" dirty="0">
              <a:solidFill>
                <a:srgbClr val="00B0F0"/>
              </a:solidFill>
            </a:endParaRPr>
          </a:p>
          <a:p>
            <a:r>
              <a:rPr lang="en-US" dirty="0" smtClean="0"/>
              <a:t>What is another word for lavish (synonym)?</a:t>
            </a:r>
          </a:p>
          <a:p>
            <a:r>
              <a:rPr lang="en-US" b="1" dirty="0">
                <a:solidFill>
                  <a:srgbClr val="00B050"/>
                </a:solidFill>
              </a:rPr>
              <a:t>P</a:t>
            </a:r>
            <a:r>
              <a:rPr lang="en-US" b="1" dirty="0" smtClean="0">
                <a:solidFill>
                  <a:srgbClr val="00B050"/>
                </a:solidFill>
              </a:rPr>
              <a:t>rofuse</a:t>
            </a:r>
            <a:r>
              <a:rPr lang="en-US" b="1" dirty="0">
                <a:solidFill>
                  <a:srgbClr val="00B050"/>
                </a:solidFill>
              </a:rPr>
              <a:t>, ample, teeming</a:t>
            </a:r>
            <a:r>
              <a:rPr lang="en-US" b="1" dirty="0" smtClean="0">
                <a:solidFill>
                  <a:srgbClr val="00B050"/>
                </a:solidFill>
              </a:rPr>
              <a:t>, abounding</a:t>
            </a:r>
            <a:r>
              <a:rPr lang="en-US" b="1" dirty="0">
                <a:solidFill>
                  <a:srgbClr val="00B050"/>
                </a:solidFill>
              </a:rPr>
              <a:t>,  </a:t>
            </a:r>
            <a:r>
              <a:rPr lang="en-US" b="1" dirty="0" smtClean="0">
                <a:solidFill>
                  <a:srgbClr val="00B050"/>
                </a:solidFill>
              </a:rPr>
              <a:t>bounteous.</a:t>
            </a:r>
          </a:p>
          <a:p>
            <a:r>
              <a:rPr lang="en-US" dirty="0" smtClean="0"/>
              <a:t>What word or phrase means the opposite of lavish (antonym)?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Lacking</a:t>
            </a:r>
            <a:r>
              <a:rPr lang="en-US" b="1" dirty="0">
                <a:solidFill>
                  <a:srgbClr val="FF0000"/>
                </a:solidFill>
              </a:rPr>
              <a:t>, economical, sparse, </a:t>
            </a:r>
            <a:r>
              <a:rPr lang="en-US" b="1" dirty="0" smtClean="0">
                <a:solidFill>
                  <a:srgbClr val="FF0000"/>
                </a:solidFill>
              </a:rPr>
              <a:t>scanty.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61722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view the </a:t>
            </a:r>
            <a:r>
              <a:rPr lang="en-US" b="1" dirty="0" smtClean="0"/>
              <a:t>VOCABAHEAD</a:t>
            </a:r>
            <a:r>
              <a:rPr lang="en-US" dirty="0" smtClean="0"/>
              <a:t> video on </a:t>
            </a:r>
            <a:r>
              <a:rPr lang="en-US" b="1" dirty="0" smtClean="0"/>
              <a:t>lavish</a:t>
            </a:r>
            <a:r>
              <a:rPr lang="en-US" dirty="0" smtClean="0"/>
              <a:t>, click </a:t>
            </a:r>
            <a:r>
              <a:rPr lang="en-US" dirty="0" smtClean="0">
                <a:hlinkClick r:id="rId4"/>
              </a:rPr>
              <a:t>here</a:t>
            </a:r>
            <a:r>
              <a:rPr lang="en-US" dirty="0" smtClean="0"/>
              <a:t>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740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Tuesday, January 24</a:t>
            </a:r>
            <a:r>
              <a:rPr lang="en-US" sz="4000" baseline="30000" dirty="0"/>
              <a:t>th</a:t>
            </a:r>
            <a:r>
              <a:rPr lang="en-US" sz="4000" dirty="0"/>
              <a:t> – </a:t>
            </a:r>
            <a:r>
              <a:rPr lang="en-US" sz="4000" dirty="0" smtClean="0"/>
              <a:t>3</a:t>
            </a:r>
            <a:r>
              <a:rPr lang="en-US" sz="4000" baseline="30000" dirty="0" smtClean="0"/>
              <a:t>rd</a:t>
            </a:r>
            <a:r>
              <a:rPr lang="en-US" sz="4000" dirty="0" smtClean="0"/>
              <a:t> Block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Can you use the word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lavish </a:t>
            </a:r>
            <a:r>
              <a:rPr lang="en-US" dirty="0" smtClean="0"/>
              <a:t>to </a:t>
            </a:r>
            <a:r>
              <a:rPr lang="en-US" dirty="0"/>
              <a:t>describe the </a:t>
            </a:r>
            <a:r>
              <a:rPr lang="en-US" dirty="0" smtClean="0"/>
              <a:t>picture at right?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Example:  </a:t>
            </a:r>
            <a:r>
              <a:rPr lang="en-US" dirty="0" smtClean="0">
                <a:solidFill>
                  <a:srgbClr val="0070C0"/>
                </a:solidFill>
              </a:rPr>
              <a:t>Royal weddings are </a:t>
            </a:r>
            <a:r>
              <a:rPr lang="en-US" b="1" dirty="0" smtClean="0">
                <a:solidFill>
                  <a:srgbClr val="0070C0"/>
                </a:solidFill>
              </a:rPr>
              <a:t>lavish</a:t>
            </a:r>
            <a:r>
              <a:rPr lang="en-US" dirty="0" smtClean="0">
                <a:solidFill>
                  <a:srgbClr val="0070C0"/>
                </a:solidFill>
              </a:rPr>
              <a:t> affairs.   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 </a:t>
            </a:r>
            <a:r>
              <a:rPr lang="en-US" i="1" dirty="0" smtClean="0"/>
              <a:t>Now </a:t>
            </a:r>
            <a:r>
              <a:rPr lang="en-US" i="1" dirty="0"/>
              <a:t>write your own sentence using the word </a:t>
            </a:r>
            <a:r>
              <a:rPr lang="en-US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lavish </a:t>
            </a:r>
            <a:r>
              <a:rPr lang="en-US" i="1" dirty="0" smtClean="0"/>
              <a:t>in </a:t>
            </a:r>
            <a:r>
              <a:rPr lang="en-US" i="1" dirty="0"/>
              <a:t>a manner that illustrates your understanding of the word.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Prince William, Duke of Cambridge, Catherine, Duchess of Cambridge, Kate Middle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457" y="2133600"/>
            <a:ext cx="3581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75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56263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Tuesday, </a:t>
            </a:r>
            <a:r>
              <a:rPr lang="en-US" dirty="0"/>
              <a:t>January </a:t>
            </a:r>
            <a:r>
              <a:rPr lang="en-US" dirty="0" smtClean="0"/>
              <a:t>24</a:t>
            </a:r>
            <a:r>
              <a:rPr lang="en-US" baseline="30000" dirty="0" smtClean="0"/>
              <a:t>th</a:t>
            </a:r>
            <a:r>
              <a:rPr lang="en-US" dirty="0" smtClean="0"/>
              <a:t> – 4</a:t>
            </a:r>
            <a:r>
              <a:rPr lang="en-US" baseline="30000" dirty="0" smtClean="0"/>
              <a:t>th</a:t>
            </a:r>
            <a:r>
              <a:rPr lang="en-US" dirty="0" smtClean="0"/>
              <a:t> Block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572000" cy="1569720"/>
          </a:xfrm>
        </p:spPr>
        <p:txBody>
          <a:bodyPr>
            <a:normAutofit/>
          </a:bodyPr>
          <a:lstStyle/>
          <a:p>
            <a:r>
              <a:rPr lang="en-US" dirty="0" smtClean="0"/>
              <a:t>Can you think of an image that epitomizes the “word of the day”, </a:t>
            </a:r>
            <a:r>
              <a:rPr lang="en-US" b="1" dirty="0" smtClean="0"/>
              <a:t>lavish</a:t>
            </a:r>
            <a:r>
              <a:rPr lang="en-US" dirty="0" smtClean="0"/>
              <a:t>?  </a:t>
            </a:r>
            <a:endParaRPr lang="en-US" dirty="0"/>
          </a:p>
        </p:txBody>
      </p:sp>
      <p:pic>
        <p:nvPicPr>
          <p:cNvPr id="3074" name="Picture 2" descr="http://graphics8.nytimes.com/images/2005/01/06/sports/07holyfield.larg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3352800"/>
            <a:ext cx="4117901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blogcdn.com/www.luxist.com/media/2010/08/aspicewood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36" y="3314529"/>
            <a:ext cx="3806825" cy="285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reelance-zone.com/blog/wp-content/uploads/2011/05/bentley-300x2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22" y="3500662"/>
            <a:ext cx="3810001" cy="254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29200" y="1676400"/>
            <a:ext cx="3962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000" dirty="0"/>
              <a:t>Complete the analogy: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000" b="1" dirty="0">
                <a:solidFill>
                  <a:srgbClr val="7030A0"/>
                </a:solidFill>
              </a:rPr>
              <a:t>Lavish </a:t>
            </a:r>
            <a:r>
              <a:rPr lang="en-US" sz="3000" dirty="0">
                <a:solidFill>
                  <a:srgbClr val="7030A0"/>
                </a:solidFill>
              </a:rPr>
              <a:t>is to bounteous, as </a:t>
            </a:r>
            <a:r>
              <a:rPr lang="en-US" sz="3000" b="1" dirty="0">
                <a:solidFill>
                  <a:srgbClr val="7030A0"/>
                </a:solidFill>
              </a:rPr>
              <a:t>accolade </a:t>
            </a:r>
            <a:r>
              <a:rPr lang="en-US" sz="3000" dirty="0">
                <a:solidFill>
                  <a:srgbClr val="7030A0"/>
                </a:solidFill>
              </a:rPr>
              <a:t>is to _____.   </a:t>
            </a:r>
          </a:p>
          <a:p>
            <a:endParaRPr lang="en-US" sz="30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3000" dirty="0">
                <a:solidFill>
                  <a:srgbClr val="FF0000"/>
                </a:solidFill>
              </a:rPr>
              <a:t>laurels, kudos, distinction, honor, etc.</a:t>
            </a:r>
          </a:p>
          <a:p>
            <a:pPr algn="ctr"/>
            <a:r>
              <a:rPr lang="en-US" sz="3000" dirty="0">
                <a:solidFill>
                  <a:srgbClr val="FF0000"/>
                </a:solidFill>
              </a:rPr>
              <a:t>[synonyms]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101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Fals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Tru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Tru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ASKPANEKEY" val="5b1af8f7-5c6e-465e-b598-856b2d0746db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3908</TotalTime>
  <Words>1187</Words>
  <Application>Microsoft Office PowerPoint</Application>
  <PresentationFormat>On-screen Show (4:3)</PresentationFormat>
  <Paragraphs>139</Paragraphs>
  <Slides>22</Slides>
  <Notes>5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Trek</vt:lpstr>
      <vt:lpstr>Word of the Day</vt:lpstr>
      <vt:lpstr>MONDAY, January 23rd – 1st Block</vt:lpstr>
      <vt:lpstr>MONDAY, January 23rd – 2nd Block</vt:lpstr>
      <vt:lpstr>MONDAY, January 23rd – 3rd Block</vt:lpstr>
      <vt:lpstr>MONDAY, January 23rd – 4th Block</vt:lpstr>
      <vt:lpstr>Tuesday, January 24th – 1st Block</vt:lpstr>
      <vt:lpstr>Tuesday, January 24th – 2nd Block</vt:lpstr>
      <vt:lpstr>Tuesday, January 24th – 3rd Block</vt:lpstr>
      <vt:lpstr>Tuesday, January 24th – 4th Block</vt:lpstr>
      <vt:lpstr>Wednesday, January 25th - 1st Block</vt:lpstr>
      <vt:lpstr>Wednesday, January 25th – 2nd Block</vt:lpstr>
      <vt:lpstr>Wednesday, January 25th – 3rd Block</vt:lpstr>
      <vt:lpstr>Wednesday, January 25th – 4th Block</vt:lpstr>
      <vt:lpstr>Thursday, January 26th - 1st Block</vt:lpstr>
      <vt:lpstr>Thursday, January 26th – 2nd Block</vt:lpstr>
      <vt:lpstr>Thursday, January 26th – 3rd Block</vt:lpstr>
      <vt:lpstr>Thursday, January 26th – 4th Block</vt:lpstr>
      <vt:lpstr>friday, January 27th - 1st Block</vt:lpstr>
      <vt:lpstr>friday, January 27th – 2nd Block</vt:lpstr>
      <vt:lpstr>Friday, January 27th – 3rd Block</vt:lpstr>
      <vt:lpstr>Friday, January 27th – 4th Block</vt:lpstr>
      <vt:lpstr>Word of the Day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cit-sysop</dc:creator>
  <cp:lastModifiedBy>cit-sysop</cp:lastModifiedBy>
  <cp:revision>240</cp:revision>
  <dcterms:created xsi:type="dcterms:W3CDTF">2011-08-14T13:16:45Z</dcterms:created>
  <dcterms:modified xsi:type="dcterms:W3CDTF">2012-01-24T14:17:33Z</dcterms:modified>
</cp:coreProperties>
</file>