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media/image7.jpg" ContentType="image/png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CD625-69EB-4D15-A46E-EF254F77F4B2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93B08-572C-4240-9D76-B5E3F41BC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59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93B08-572C-4240-9D76-B5E3F41BC9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0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93B08-572C-4240-9D76-B5E3F41BC9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C518515-C1C1-42EF-A8E2-052F68F6A74A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5579901-1DBC-410F-80C3-891638D5A3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wav"/><Relationship Id="rId7" Type="http://schemas.openxmlformats.org/officeDocument/2006/relationships/image" Target="../media/image13.png"/><Relationship Id="rId2" Type="http://schemas.microsoft.com/office/2007/relationships/media" Target="../media/media1.wav"/><Relationship Id="rId1" Type="http://schemas.openxmlformats.org/officeDocument/2006/relationships/tags" Target="../tags/tag1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riam-webster.com/audio.php?file=precar01&amp;word=precarious&amp;text=\pri-%3cSPAN%20class=unicode%3e%CB%88%3c/SPAN%3eker-%C4%93-%C9%99s\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5.jpg"/><Relationship Id="rId4" Type="http://schemas.openxmlformats.org/officeDocument/2006/relationships/hyperlink" Target="%3cobject%20width=%2224%22%20height=%2224%22%20class=%22hark_player%22%3e%3cparam%20name=%22movie%22%20value=%22http:/ecdn0.hark.com/swfs/player_24x24.swf?pid=rsbzldsksk%22\%3e%3cparam%20name=%22allowscriptaccess%22%20value=%22always%22\%3e%3cparam%20name=%22allownetworking%22%20value=%22all%22\%3e%3cparam%20name=%22wmode%22%20value=%22transparent%22\%3e%3cembed%20src=%22http:\\ecdn0.hark.com\swfs\player_24x24.swf?pid=rsbzldsksk%22%20type=%22application\x-shockwave-flash%22%20allowscriptaccess=%22always%22%20width=%2224%22%20height=%2224%22%20wmode=%22transparent%22%3e%3c\embed%3e%3c\object%3e%3cbr\%3e%3ca%20href=%22http:\\www.hark.com\clips\rsbzldsksk-address-before-a-joint-session-of-the-congress-november-27-1963%22%20style=%22font-size:%209px;%20color:%20#ddd;&quot; title=&quot;Listen to Address Before a Joint Session of the Congress November 27, 1963 on Hark.com&quot;&gt;Address Before a Joint Session of the Congress November 27, 1963&lt;/a&gt;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riam-webster.com/audio.php?file=ominou01&amp;word=ominous&amp;text=\%3cSPAN%20class=unicode%3e%CB%88%3c/SPAN%3e%C3%A4-m%C9%99-n%C9%99s\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355463"/>
          </a:xfrm>
        </p:spPr>
        <p:txBody>
          <a:bodyPr/>
          <a:lstStyle/>
          <a:p>
            <a:r>
              <a:rPr lang="en-US" sz="6600" dirty="0" smtClean="0">
                <a:solidFill>
                  <a:srgbClr val="00FFFF"/>
                </a:solidFill>
              </a:rPr>
              <a:t>Word of the Day</a:t>
            </a:r>
            <a:endParaRPr lang="en-US" sz="6600" dirty="0">
              <a:solidFill>
                <a:srgbClr val="00FFFF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838200" y="4191000"/>
            <a:ext cx="4114800" cy="1447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Monday, October 24</a:t>
            </a:r>
            <a:r>
              <a:rPr lang="en-US" baseline="30000" dirty="0" smtClean="0">
                <a:solidFill>
                  <a:srgbClr val="FFC000"/>
                </a:solidFill>
              </a:rPr>
              <a:t>th       </a:t>
            </a:r>
            <a:r>
              <a:rPr lang="en-US" dirty="0" smtClean="0">
                <a:solidFill>
                  <a:srgbClr val="FFC000"/>
                </a:solidFill>
              </a:rPr>
              <a:t>                and Tuesday, October 25</a:t>
            </a:r>
            <a:r>
              <a:rPr lang="en-US" baseline="30000" dirty="0" smtClean="0">
                <a:solidFill>
                  <a:srgbClr val="FFC000"/>
                </a:solidFill>
              </a:rPr>
              <a:t>th</a:t>
            </a:r>
            <a:r>
              <a:rPr lang="en-US" dirty="0" smtClean="0">
                <a:solidFill>
                  <a:srgbClr val="FFC000"/>
                </a:solidFill>
              </a:rPr>
              <a:t>  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716110"/>
            <a:ext cx="1905000" cy="2748643"/>
          </a:xfrm>
          <a:prstGeom prst="rect">
            <a:avLst/>
          </a:prstGeom>
        </p:spPr>
      </p:pic>
      <p:sp>
        <p:nvSpPr>
          <p:cNvPr id="3" name="Oval Callout 2"/>
          <p:cNvSpPr/>
          <p:nvPr/>
        </p:nvSpPr>
        <p:spPr>
          <a:xfrm>
            <a:off x="5845505" y="2449286"/>
            <a:ext cx="1866900" cy="124505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05500" y="2706983"/>
            <a:ext cx="18069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Knowledge is </a:t>
            </a:r>
          </a:p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Power!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0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56263" cy="1054250"/>
          </a:xfrm>
        </p:spPr>
        <p:txBody>
          <a:bodyPr/>
          <a:lstStyle/>
          <a:p>
            <a:r>
              <a:rPr lang="en-US" sz="4000" dirty="0" smtClean="0"/>
              <a:t>Tuesday, October 25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- 4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Block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057400"/>
            <a:ext cx="4032504" cy="3810000"/>
          </a:xfrm>
        </p:spPr>
        <p:txBody>
          <a:bodyPr/>
          <a:lstStyle/>
          <a:p>
            <a:r>
              <a:rPr lang="en-US" dirty="0"/>
              <a:t>Can you think of another </a:t>
            </a:r>
            <a:r>
              <a:rPr lang="en-US" dirty="0" smtClean="0"/>
              <a:t>example from film or literature that </a:t>
            </a:r>
            <a:r>
              <a:rPr lang="en-US" dirty="0"/>
              <a:t>relates to the term </a:t>
            </a:r>
            <a:r>
              <a:rPr lang="en-US" b="1" i="1" dirty="0" smtClean="0"/>
              <a:t>ominous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0" y="2240280"/>
            <a:ext cx="4194049" cy="3877056"/>
          </a:xfrm>
        </p:spPr>
        <p:txBody>
          <a:bodyPr>
            <a:normAutofit/>
          </a:bodyPr>
          <a:lstStyle/>
          <a:p>
            <a:r>
              <a:rPr lang="en-US" dirty="0" smtClean="0"/>
              <a:t>Complete </a:t>
            </a:r>
            <a:r>
              <a:rPr lang="en-US" dirty="0"/>
              <a:t>the following analogy</a:t>
            </a:r>
            <a:r>
              <a:rPr lang="en-US" dirty="0" smtClean="0"/>
              <a:t>:</a:t>
            </a:r>
          </a:p>
          <a:p>
            <a:r>
              <a:rPr lang="en-US" sz="2600" dirty="0" smtClean="0">
                <a:solidFill>
                  <a:srgbClr val="7030A0"/>
                </a:solidFill>
              </a:rPr>
              <a:t>Ominous is to dire warning, as fondness is to  ___________.  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Affection, love</a:t>
            </a:r>
            <a:r>
              <a:rPr lang="en-US" smtClean="0">
                <a:solidFill>
                  <a:srgbClr val="FF0000"/>
                </a:solidFill>
              </a:rPr>
              <a:t>, admiration, </a:t>
            </a:r>
            <a:r>
              <a:rPr lang="en-US" dirty="0" smtClean="0">
                <a:solidFill>
                  <a:srgbClr val="FF0000"/>
                </a:solidFill>
              </a:rPr>
              <a:t>etc. </a:t>
            </a:r>
          </a:p>
          <a:p>
            <a:pPr marL="41148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	[Synonyms]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702" y="3697061"/>
            <a:ext cx="4049789" cy="2232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96" y="3686175"/>
            <a:ext cx="3810000" cy="2533650"/>
          </a:xfrm>
          <a:prstGeom prst="rect">
            <a:avLst/>
          </a:prstGeom>
        </p:spPr>
      </p:pic>
      <p:pic>
        <p:nvPicPr>
          <p:cNvPr id="6" name="big_pointed_teeth.wav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518377" y="5610225"/>
            <a:ext cx="609600" cy="609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69971" y="6324600"/>
            <a:ext cx="1905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Audio Link</a:t>
            </a:r>
            <a:endParaRPr lang="en-US" sz="1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18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54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183341" y="914401"/>
            <a:ext cx="6777318" cy="1295400"/>
          </a:xfrm>
        </p:spPr>
        <p:txBody>
          <a:bodyPr/>
          <a:lstStyle/>
          <a:p>
            <a:r>
              <a:rPr lang="en-US" sz="6600" dirty="0" smtClean="0">
                <a:solidFill>
                  <a:srgbClr val="00FFFF"/>
                </a:solidFill>
              </a:rPr>
              <a:t>Word of the Day</a:t>
            </a:r>
            <a:endParaRPr lang="en-US" sz="6600" dirty="0">
              <a:solidFill>
                <a:srgbClr val="00FFFF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7924800" cy="243840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solidFill>
                  <a:srgbClr val="FFC000"/>
                </a:solidFill>
              </a:rPr>
              <a:t>Be sure to look for: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FFC000"/>
                </a:solidFill>
              </a:rPr>
              <a:t>The Audio Links in each Block 1 slide - to help with word pronunciation; 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FFC000"/>
                </a:solidFill>
              </a:rPr>
              <a:t>Embedded Video &amp; Audio links throughout.</a:t>
            </a:r>
            <a:endParaRPr lang="en-US" sz="2600" dirty="0">
              <a:solidFill>
                <a:srgbClr val="FFC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7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523" y="533400"/>
            <a:ext cx="7911353" cy="1054250"/>
          </a:xfrm>
        </p:spPr>
        <p:txBody>
          <a:bodyPr/>
          <a:lstStyle/>
          <a:p>
            <a:r>
              <a:rPr lang="en-US" sz="3900" dirty="0" smtClean="0"/>
              <a:t>Monday, October 24</a:t>
            </a:r>
            <a:r>
              <a:rPr lang="en-US" sz="3900" baseline="30000" dirty="0" smtClean="0"/>
              <a:t>th</a:t>
            </a:r>
            <a:r>
              <a:rPr lang="en-US" sz="3900" dirty="0" smtClean="0"/>
              <a:t> – 1</a:t>
            </a:r>
            <a:r>
              <a:rPr lang="en-US" sz="3900" baseline="30000" dirty="0" smtClean="0"/>
              <a:t>st</a:t>
            </a:r>
            <a:r>
              <a:rPr lang="en-US" sz="3900" dirty="0" smtClean="0"/>
              <a:t> Block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57400"/>
            <a:ext cx="3803904" cy="40599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the definition of the word </a:t>
            </a:r>
            <a:r>
              <a:rPr lang="en-US" b="1" dirty="0" smtClean="0">
                <a:solidFill>
                  <a:srgbClr val="FFC000"/>
                </a:solidFill>
                <a:hlinkClick r:id="rId3"/>
              </a:rPr>
              <a:t>precarious</a:t>
            </a:r>
            <a:r>
              <a:rPr lang="en-US" dirty="0" smtClean="0">
                <a:solidFill>
                  <a:srgbClr val="FFC000"/>
                </a:solidFill>
              </a:rPr>
              <a:t>         </a:t>
            </a:r>
            <a:r>
              <a:rPr lang="en-US" b="1" dirty="0" smtClean="0"/>
              <a:t>[</a:t>
            </a:r>
            <a:r>
              <a:rPr lang="en-US" dirty="0" err="1"/>
              <a:t>pri-</a:t>
            </a:r>
            <a:r>
              <a:rPr lang="en-US" b="1" dirty="0" err="1"/>
              <a:t>kair</a:t>
            </a:r>
            <a:r>
              <a:rPr lang="en-US" dirty="0" err="1"/>
              <a:t>-ee-uhs</a:t>
            </a:r>
            <a:r>
              <a:rPr lang="en-US" dirty="0" smtClean="0"/>
              <a:t>] </a:t>
            </a:r>
            <a:r>
              <a:rPr lang="en-US" b="1" dirty="0" smtClean="0"/>
              <a:t>?</a:t>
            </a:r>
            <a:endParaRPr lang="en-US" dirty="0"/>
          </a:p>
          <a:p>
            <a:r>
              <a:rPr lang="en-US" dirty="0" smtClean="0"/>
              <a:t>What part of speech is precarious?</a:t>
            </a:r>
            <a:endParaRPr lang="en-US" dirty="0"/>
          </a:p>
          <a:p>
            <a:r>
              <a:rPr lang="en-US" dirty="0"/>
              <a:t> From the Latin  </a:t>
            </a:r>
            <a:r>
              <a:rPr lang="en-US" b="1" dirty="0" err="1" smtClean="0"/>
              <a:t>precarius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obtained by asking or praying</a:t>
            </a:r>
            <a:r>
              <a:rPr lang="en-US" i="1" dirty="0" smtClean="0"/>
              <a:t>).</a:t>
            </a:r>
            <a:endParaRPr lang="en-US" dirty="0"/>
          </a:p>
          <a:p>
            <a:r>
              <a:rPr lang="en-US" i="1" dirty="0" smtClean="0"/>
              <a:t>Word variations include: </a:t>
            </a:r>
            <a:r>
              <a:rPr lang="en-US" b="1" dirty="0">
                <a:solidFill>
                  <a:srgbClr val="7030A0"/>
                </a:solidFill>
              </a:rPr>
              <a:t>precariousness</a:t>
            </a:r>
            <a:r>
              <a:rPr lang="en-US" dirty="0"/>
              <a:t> (noun), </a:t>
            </a:r>
            <a:r>
              <a:rPr lang="en-US" b="1" dirty="0" smtClean="0">
                <a:solidFill>
                  <a:srgbClr val="FF0000"/>
                </a:solidFill>
              </a:rPr>
              <a:t>precariously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adv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46170" y="5103674"/>
            <a:ext cx="41692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“What I do is put my characters into situations that are so </a:t>
            </a:r>
            <a:r>
              <a:rPr lang="en-US" b="1" dirty="0" smtClean="0"/>
              <a:t>precarious</a:t>
            </a:r>
            <a:r>
              <a:rPr lang="en-US" dirty="0" smtClean="0"/>
              <a:t> there is no way to get them out.  And then I figure how to get them out.” </a:t>
            </a:r>
          </a:p>
          <a:p>
            <a:r>
              <a:rPr lang="en-US" dirty="0"/>
              <a:t>	</a:t>
            </a:r>
            <a:r>
              <a:rPr lang="en-US" dirty="0" smtClean="0"/>
              <a:t> Sidney Sheldon, author</a:t>
            </a:r>
            <a:endParaRPr lang="en-US" dirty="0"/>
          </a:p>
        </p:txBody>
      </p:sp>
      <p:pic>
        <p:nvPicPr>
          <p:cNvPr id="1026" name="Picture 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38800" y="1600200"/>
            <a:ext cx="2590800" cy="3455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4689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Precarious </a:t>
            </a:r>
            <a:r>
              <a:rPr lang="en-US" dirty="0" smtClean="0">
                <a:solidFill>
                  <a:srgbClr val="0070C0"/>
                </a:solidFill>
              </a:rPr>
              <a:t>– adjective. </a:t>
            </a:r>
            <a:r>
              <a:rPr lang="en-US" dirty="0" smtClean="0">
                <a:solidFill>
                  <a:srgbClr val="00B0F0"/>
                </a:solidFill>
              </a:rPr>
              <a:t>Dangerous or risky; uncertain.  Dependent on circumstances beyond one’s control. 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What is another word for precarious (synonym)?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Unsure, unsteady, unreliable, hazardous, baseless, perilous, dicey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What word means the opposite of precarious (antonym)?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Certain, careful, safe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secure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Monday, </a:t>
            </a:r>
            <a:r>
              <a:rPr lang="en-US" sz="4000" dirty="0" smtClean="0"/>
              <a:t>October 24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- 2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 </a:t>
            </a:r>
            <a:r>
              <a:rPr lang="en-US" sz="4000" dirty="0"/>
              <a:t>Block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204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/>
              <a:t>Monday, </a:t>
            </a:r>
            <a:r>
              <a:rPr lang="en-US" sz="3900" dirty="0" smtClean="0"/>
              <a:t>October 24</a:t>
            </a:r>
            <a:r>
              <a:rPr lang="en-US" sz="3900" baseline="30000" dirty="0" smtClean="0"/>
              <a:t>th</a:t>
            </a:r>
            <a:r>
              <a:rPr lang="en-US" sz="3900" dirty="0" smtClean="0"/>
              <a:t> – 3</a:t>
            </a:r>
            <a:r>
              <a:rPr lang="en-US" sz="3900" baseline="30000" dirty="0" smtClean="0"/>
              <a:t>rd</a:t>
            </a:r>
            <a:r>
              <a:rPr lang="en-US" sz="3900" dirty="0" smtClean="0"/>
              <a:t>   </a:t>
            </a:r>
            <a:r>
              <a:rPr lang="en-US" sz="3900" dirty="0"/>
              <a:t>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2238791"/>
            <a:ext cx="3803904" cy="387705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Can you use the word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precarious </a:t>
            </a:r>
            <a:r>
              <a:rPr lang="en-US" dirty="0" smtClean="0"/>
              <a:t>to </a:t>
            </a:r>
            <a:r>
              <a:rPr lang="en-US" dirty="0"/>
              <a:t>describe the </a:t>
            </a:r>
            <a:r>
              <a:rPr lang="en-US" dirty="0" smtClean="0"/>
              <a:t>picture at right?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Example:  </a:t>
            </a:r>
            <a:r>
              <a:rPr lang="en-US" dirty="0" smtClean="0">
                <a:solidFill>
                  <a:srgbClr val="0070C0"/>
                </a:solidFill>
              </a:rPr>
              <a:t>A bomb disposal expert must remain calm in even the most </a:t>
            </a:r>
            <a:r>
              <a:rPr lang="en-US" b="1" dirty="0" smtClean="0">
                <a:solidFill>
                  <a:srgbClr val="0070C0"/>
                </a:solidFill>
              </a:rPr>
              <a:t>precarious</a:t>
            </a:r>
            <a:r>
              <a:rPr lang="en-US" dirty="0" smtClean="0">
                <a:solidFill>
                  <a:srgbClr val="0070C0"/>
                </a:solidFill>
              </a:rPr>
              <a:t> situation.     </a:t>
            </a:r>
          </a:p>
          <a:p>
            <a:r>
              <a:rPr lang="en-US" i="1" dirty="0" smtClean="0"/>
              <a:t>Now </a:t>
            </a:r>
            <a:r>
              <a:rPr lang="en-US" i="1" dirty="0"/>
              <a:t>write your own sentence using the word 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precarious </a:t>
            </a:r>
            <a:r>
              <a:rPr lang="en-US" i="1" dirty="0" smtClean="0"/>
              <a:t>in </a:t>
            </a:r>
            <a:r>
              <a:rPr lang="en-US" i="1" dirty="0"/>
              <a:t>a manner that illustrates your understanding of the word.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199" y="2744867"/>
            <a:ext cx="4316801" cy="30047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3486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56263" cy="1054250"/>
          </a:xfrm>
        </p:spPr>
        <p:txBody>
          <a:bodyPr/>
          <a:lstStyle/>
          <a:p>
            <a:r>
              <a:rPr lang="en-US" sz="4000" dirty="0" smtClean="0"/>
              <a:t>Monday, October 24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- 4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Block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057400"/>
            <a:ext cx="4184904" cy="4059936"/>
          </a:xfrm>
        </p:spPr>
        <p:txBody>
          <a:bodyPr/>
          <a:lstStyle/>
          <a:p>
            <a:r>
              <a:rPr lang="en-US" dirty="0" smtClean="0"/>
              <a:t>Draw a cartoon that expresses the adjective, </a:t>
            </a:r>
            <a:r>
              <a:rPr lang="en-US" b="1" dirty="0" smtClean="0"/>
              <a:t>precarious</a:t>
            </a:r>
            <a:r>
              <a:rPr lang="en-US" dirty="0" smtClean="0"/>
              <a:t>.       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0" y="2240280"/>
            <a:ext cx="4194049" cy="3877056"/>
          </a:xfrm>
        </p:spPr>
        <p:txBody>
          <a:bodyPr>
            <a:normAutofit/>
          </a:bodyPr>
          <a:lstStyle/>
          <a:p>
            <a:r>
              <a:rPr lang="en-US" dirty="0" smtClean="0"/>
              <a:t>Complete the analogy below:</a:t>
            </a:r>
          </a:p>
          <a:p>
            <a:endParaRPr lang="en-US" dirty="0" smtClean="0"/>
          </a:p>
          <a:p>
            <a:r>
              <a:rPr lang="en-US" dirty="0" smtClean="0"/>
              <a:t>Frightful is to ___________, as precarious is to perilous.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Scary, horrible, terrifying.  </a:t>
            </a:r>
            <a:r>
              <a:rPr lang="en-US" dirty="0"/>
              <a:t>	</a:t>
            </a:r>
            <a:r>
              <a:rPr lang="en-US" dirty="0" smtClean="0"/>
              <a:t>[Synonyms]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437507"/>
            <a:ext cx="3200400" cy="3200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582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Tuesday, October 25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– 1</a:t>
            </a:r>
            <a:r>
              <a:rPr lang="en-US" sz="4000" baseline="30000" dirty="0" smtClean="0"/>
              <a:t>st</a:t>
            </a:r>
            <a:r>
              <a:rPr lang="en-US" sz="4000" dirty="0" smtClean="0"/>
              <a:t> Block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240280"/>
            <a:ext cx="3956304" cy="416052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What is the definition of the word </a:t>
            </a:r>
            <a:r>
              <a:rPr lang="en-US" b="1" dirty="0" smtClean="0">
                <a:hlinkClick r:id="rId3"/>
              </a:rPr>
              <a:t>ominous</a:t>
            </a:r>
            <a:r>
              <a:rPr lang="en-US" b="1" dirty="0" smtClean="0"/>
              <a:t>        </a:t>
            </a:r>
            <a:r>
              <a:rPr lang="en-US" dirty="0" smtClean="0"/>
              <a:t>[</a:t>
            </a:r>
            <a:r>
              <a:rPr lang="en-US" b="1" dirty="0" err="1"/>
              <a:t>om</a:t>
            </a:r>
            <a:r>
              <a:rPr lang="en-US" dirty="0"/>
              <a:t>-uh-</a:t>
            </a:r>
            <a:r>
              <a:rPr lang="en-US" dirty="0" err="1"/>
              <a:t>nuhs</a:t>
            </a:r>
            <a:r>
              <a:rPr lang="en-US" dirty="0" smtClean="0"/>
              <a:t>]</a:t>
            </a:r>
            <a:r>
              <a:rPr lang="en-US" b="1" dirty="0" smtClean="0"/>
              <a:t>?</a:t>
            </a:r>
            <a:endParaRPr lang="en-US" dirty="0"/>
          </a:p>
          <a:p>
            <a:r>
              <a:rPr lang="en-US" dirty="0" smtClean="0"/>
              <a:t>What part of speech is </a:t>
            </a:r>
            <a:r>
              <a:rPr lang="en-US" b="1" dirty="0" smtClean="0"/>
              <a:t>ominous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From the </a:t>
            </a:r>
            <a:r>
              <a:rPr lang="en-US" dirty="0" smtClean="0"/>
              <a:t>Latin </a:t>
            </a:r>
            <a:r>
              <a:rPr lang="en-US" b="1" dirty="0" err="1"/>
              <a:t>ominosus</a:t>
            </a:r>
            <a:r>
              <a:rPr lang="en-US" dirty="0"/>
              <a:t>  (foreboding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i="1" dirty="0" smtClean="0"/>
              <a:t>Other forms of the word include: </a:t>
            </a:r>
            <a:r>
              <a:rPr lang="en-US" b="1" dirty="0">
                <a:solidFill>
                  <a:srgbClr val="0070C0"/>
                </a:solidFill>
              </a:rPr>
              <a:t>ominously</a:t>
            </a:r>
            <a:r>
              <a:rPr lang="en-US" dirty="0"/>
              <a:t> (</a:t>
            </a:r>
            <a:r>
              <a:rPr lang="en-US" dirty="0" err="1"/>
              <a:t>adv</a:t>
            </a:r>
            <a:r>
              <a:rPr lang="en-US" dirty="0"/>
              <a:t>), </a:t>
            </a:r>
            <a:r>
              <a:rPr lang="en-US" b="1" dirty="0" smtClean="0">
                <a:solidFill>
                  <a:srgbClr val="7030A0"/>
                </a:solidFill>
              </a:rPr>
              <a:t>ominousness</a:t>
            </a:r>
            <a:r>
              <a:rPr lang="en-US" dirty="0" smtClean="0"/>
              <a:t> </a:t>
            </a:r>
            <a:r>
              <a:rPr lang="en-US" dirty="0"/>
              <a:t>(noun), </a:t>
            </a:r>
            <a:r>
              <a:rPr lang="en-US" b="1" dirty="0" err="1">
                <a:solidFill>
                  <a:srgbClr val="00B050"/>
                </a:solidFill>
              </a:rPr>
              <a:t>unominous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adj</a:t>
            </a:r>
            <a:r>
              <a:rPr lang="en-US" dirty="0" smtClean="0"/>
              <a:t>).</a:t>
            </a:r>
            <a:r>
              <a:rPr lang="en-US" dirty="0"/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24400" y="5029200"/>
            <a:ext cx="4419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“The past is an old armchair in the attic, the present an </a:t>
            </a:r>
            <a:r>
              <a:rPr lang="en-US" b="1" dirty="0" smtClean="0"/>
              <a:t>ominous</a:t>
            </a:r>
            <a:r>
              <a:rPr lang="en-US" dirty="0" smtClean="0"/>
              <a:t> ticking sound, and the future is anybody’s guess.”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-  James Thurber, writer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53000" y="2286000"/>
            <a:ext cx="3719417" cy="2479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328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Ominous </a:t>
            </a:r>
            <a:r>
              <a:rPr lang="en-US" dirty="0" smtClean="0">
                <a:solidFill>
                  <a:srgbClr val="0070C0"/>
                </a:solidFill>
              </a:rPr>
              <a:t>– adjective. </a:t>
            </a:r>
            <a:r>
              <a:rPr lang="en-US" dirty="0" smtClean="0">
                <a:solidFill>
                  <a:srgbClr val="00B0F0"/>
                </a:solidFill>
              </a:rPr>
              <a:t>Pertaining </a:t>
            </a:r>
            <a:r>
              <a:rPr lang="en-US" dirty="0">
                <a:solidFill>
                  <a:srgbClr val="00B0F0"/>
                </a:solidFill>
              </a:rPr>
              <a:t>to an evil omen; foreboding; inauspicious; </a:t>
            </a:r>
            <a:r>
              <a:rPr lang="en-US" dirty="0" smtClean="0">
                <a:solidFill>
                  <a:srgbClr val="00B0F0"/>
                </a:solidFill>
              </a:rPr>
              <a:t>threatening.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 smtClean="0"/>
              <a:t>What is another word for ominous (synonym)?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Portentous</a:t>
            </a:r>
            <a:r>
              <a:rPr lang="en-US" b="1" dirty="0">
                <a:solidFill>
                  <a:srgbClr val="00B050"/>
                </a:solidFill>
              </a:rPr>
              <a:t>, menacing, baleful, </a:t>
            </a:r>
            <a:r>
              <a:rPr lang="en-US" b="1" dirty="0" smtClean="0">
                <a:solidFill>
                  <a:srgbClr val="00B050"/>
                </a:solidFill>
              </a:rPr>
              <a:t>dire, sinister</a:t>
            </a:r>
            <a:r>
              <a:rPr lang="en-US" dirty="0"/>
              <a:t> </a:t>
            </a:r>
          </a:p>
          <a:p>
            <a:r>
              <a:rPr lang="en-US" dirty="0" smtClean="0"/>
              <a:t>What word means the opposite of ominous (antonym)?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Auspicious, promising, unthreatening, propitious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smtClean="0"/>
              <a:t>Tuesday</a:t>
            </a:r>
            <a:r>
              <a:rPr lang="en-US" sz="3900" dirty="0"/>
              <a:t>, </a:t>
            </a:r>
            <a:r>
              <a:rPr lang="en-US" sz="3900" dirty="0" smtClean="0"/>
              <a:t>October 25</a:t>
            </a:r>
            <a:r>
              <a:rPr lang="en-US" sz="3900" baseline="30000" dirty="0" smtClean="0"/>
              <a:t>th</a:t>
            </a:r>
            <a:r>
              <a:rPr lang="en-US" sz="3900" dirty="0" smtClean="0"/>
              <a:t> – 2</a:t>
            </a:r>
            <a:r>
              <a:rPr lang="en-US" sz="3900" baseline="30000" dirty="0" smtClean="0"/>
              <a:t>nd</a:t>
            </a:r>
            <a:r>
              <a:rPr lang="en-US" sz="3900" dirty="0" smtClean="0"/>
              <a:t>  </a:t>
            </a:r>
            <a:r>
              <a:rPr lang="en-US" sz="3900" dirty="0"/>
              <a:t>Block</a:t>
            </a:r>
          </a:p>
        </p:txBody>
      </p:sp>
      <p:pic>
        <p:nvPicPr>
          <p:cNvPr id="1032" name="Picture 8" descr="Dutch fla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4102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876800" y="54102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Ominous </a:t>
            </a:r>
            <a:r>
              <a:rPr lang="en-US" dirty="0">
                <a:latin typeface="Arial" pitchFamily="34" charset="0"/>
                <a:cs typeface="Arial" pitchFamily="34" charset="0"/>
              </a:rPr>
              <a:t>in Dutch: 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onheilspellend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7200" y="209731"/>
            <a:ext cx="341389" cy="494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937" tIns="107916" rIns="80937" bIns="10791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01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smtClean="0"/>
              <a:t>Tuesday</a:t>
            </a:r>
            <a:r>
              <a:rPr lang="en-US" sz="3900" dirty="0"/>
              <a:t>, </a:t>
            </a:r>
            <a:r>
              <a:rPr lang="en-US" sz="3900" dirty="0" smtClean="0"/>
              <a:t>October 25</a:t>
            </a:r>
            <a:r>
              <a:rPr lang="en-US" sz="3900" baseline="30000" dirty="0" smtClean="0"/>
              <a:t>th</a:t>
            </a:r>
            <a:r>
              <a:rPr lang="en-US" sz="3900" dirty="0" smtClean="0"/>
              <a:t> – 3</a:t>
            </a:r>
            <a:r>
              <a:rPr lang="en-US" sz="3900" baseline="30000" dirty="0" smtClean="0"/>
              <a:t>rd</a:t>
            </a:r>
            <a:r>
              <a:rPr lang="en-US" sz="3900" dirty="0" smtClean="0"/>
              <a:t>   </a:t>
            </a:r>
            <a:r>
              <a:rPr lang="en-US" sz="3900" dirty="0"/>
              <a:t>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Can you use the word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ominous </a:t>
            </a:r>
            <a:r>
              <a:rPr lang="en-US" dirty="0" smtClean="0"/>
              <a:t>to </a:t>
            </a:r>
            <a:r>
              <a:rPr lang="en-US" dirty="0"/>
              <a:t>describe the </a:t>
            </a:r>
            <a:r>
              <a:rPr lang="en-US" dirty="0" smtClean="0"/>
              <a:t>picture </a:t>
            </a:r>
            <a:r>
              <a:rPr lang="en-US" dirty="0"/>
              <a:t>to the right</a:t>
            </a:r>
            <a:r>
              <a:rPr lang="en-US" dirty="0" smtClean="0"/>
              <a:t>?</a:t>
            </a:r>
          </a:p>
          <a:p>
            <a:r>
              <a:rPr lang="en-US" dirty="0" smtClean="0"/>
              <a:t>Microsoft has perfected the </a:t>
            </a:r>
            <a:r>
              <a:rPr lang="en-US" b="1" dirty="0" smtClean="0"/>
              <a:t>ominous</a:t>
            </a:r>
            <a:r>
              <a:rPr lang="en-US" dirty="0" smtClean="0"/>
              <a:t> dialogue box warning.    </a:t>
            </a:r>
          </a:p>
          <a:p>
            <a:r>
              <a:rPr lang="en-US" i="1" dirty="0" smtClean="0"/>
              <a:t>Now </a:t>
            </a:r>
            <a:r>
              <a:rPr lang="en-US" i="1" dirty="0"/>
              <a:t>write your own sentence using the word 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ominous </a:t>
            </a:r>
            <a:r>
              <a:rPr lang="en-US" i="1" dirty="0" smtClean="0"/>
              <a:t>in </a:t>
            </a:r>
            <a:r>
              <a:rPr lang="en-US" i="1" dirty="0"/>
              <a:t>a manner that illustrates your understanding of the word.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989" y="2300527"/>
            <a:ext cx="4484240" cy="33237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40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Fals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EXPANDSHOWBAR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Tru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None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ASKPANEKEY" val="86bef362-2650-4695-a516-5d272f370ba4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3074</TotalTime>
  <Words>489</Words>
  <Application>Microsoft Office PowerPoint</Application>
  <PresentationFormat>On-screen Show (4:3)</PresentationFormat>
  <Paragraphs>59</Paragraphs>
  <Slides>10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Hardcover</vt:lpstr>
      <vt:lpstr>Word of the Day</vt:lpstr>
      <vt:lpstr>Word of the Day</vt:lpstr>
      <vt:lpstr>Monday, October 24th – 1st Block</vt:lpstr>
      <vt:lpstr>Monday, October 24th - 2nd  Block</vt:lpstr>
      <vt:lpstr>Monday, October 24th – 3rd   Block</vt:lpstr>
      <vt:lpstr>Monday, October 24th - 4th Block</vt:lpstr>
      <vt:lpstr>Tuesday, October 25th – 1st Block</vt:lpstr>
      <vt:lpstr>Tuesday, October 25th – 2nd  Block</vt:lpstr>
      <vt:lpstr>Tuesday, October 25th – 3rd   Block</vt:lpstr>
      <vt:lpstr>Tuesday, October 25th - 4th Block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cit-sysop</dc:creator>
  <cp:lastModifiedBy>cit-sysop</cp:lastModifiedBy>
  <cp:revision>183</cp:revision>
  <dcterms:created xsi:type="dcterms:W3CDTF">2011-08-14T13:16:45Z</dcterms:created>
  <dcterms:modified xsi:type="dcterms:W3CDTF">2011-10-24T11:28:19Z</dcterms:modified>
</cp:coreProperties>
</file>