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handoutMasterIdLst>
    <p:handoutMasterId r:id="rId16"/>
  </p:handoutMasterIdLst>
  <p:sldIdLst>
    <p:sldId id="256" r:id="rId2"/>
    <p:sldId id="261" r:id="rId3"/>
    <p:sldId id="262" r:id="rId4"/>
    <p:sldId id="257" r:id="rId5"/>
    <p:sldId id="258" r:id="rId6"/>
    <p:sldId id="270" r:id="rId7"/>
    <p:sldId id="259" r:id="rId8"/>
    <p:sldId id="260" r:id="rId9"/>
    <p:sldId id="273" r:id="rId10"/>
    <p:sldId id="263" r:id="rId11"/>
    <p:sldId id="271" r:id="rId12"/>
    <p:sldId id="272" r:id="rId13"/>
    <p:sldId id="265" r:id="rId14"/>
    <p:sldId id="26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1DA1-72ED-5447-9257-669F42FA2D3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63F75-CE52-F541-9296-AE59B3DD3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148C-E4EA-714A-AEA2-C85D99D5F0E2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E89B-4443-A242-B6C7-F5038CF9C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5857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Forms </a:t>
            </a:r>
            <a:r>
              <a:rPr lang="en-US" dirty="0" smtClean="0"/>
              <a:t>and Transformation of Energy</a:t>
            </a:r>
            <a:br>
              <a:rPr lang="en-US" dirty="0" smtClean="0"/>
            </a:br>
            <a:r>
              <a:rPr lang="en-US" dirty="0" smtClean="0"/>
              <a:t>Chapter 13 Sections 3-4</a:t>
            </a:r>
            <a:br>
              <a:rPr lang="en-US" dirty="0" smtClean="0"/>
            </a:br>
            <a:r>
              <a:rPr lang="en-US" dirty="0" smtClean="0"/>
              <a:t>(pages 444-461)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Energy- the amount of work an object can do because of the object’s kinetic and potential energies</a:t>
            </a:r>
          </a:p>
          <a:p>
            <a:pPr lvl="1"/>
            <a:r>
              <a:rPr lang="en-US" dirty="0" smtClean="0"/>
              <a:t>Example: a person running</a:t>
            </a:r>
          </a:p>
          <a:p>
            <a:pPr lvl="2"/>
            <a:r>
              <a:rPr lang="en-US" dirty="0" smtClean="0"/>
              <a:t>Potential energy is the energy stored in the form of glycogen </a:t>
            </a:r>
          </a:p>
          <a:p>
            <a:pPr lvl="2"/>
            <a:r>
              <a:rPr lang="en-US" dirty="0" smtClean="0"/>
              <a:t>Kinetic is the energy being used to move the person as well as account for the heat they produce when running 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energy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energy- the energy stored in bonds between atoms</a:t>
            </a:r>
          </a:p>
          <a:p>
            <a:pPr lvl="1"/>
            <a:r>
              <a:rPr lang="en-US" dirty="0" smtClean="0"/>
              <a:t>Example: Energy stored inside the head of a match is released as light and heat</a:t>
            </a:r>
          </a:p>
          <a:p>
            <a:pPr lvl="1"/>
            <a:r>
              <a:rPr lang="en-US" dirty="0" smtClean="0"/>
              <a:t>Example: Energy stored in a molecule of glucose that is produced via photosynthesis</a:t>
            </a:r>
          </a:p>
          <a:p>
            <a:pPr lvl="1"/>
            <a:r>
              <a:rPr lang="en-US" b="1" dirty="0" smtClean="0"/>
              <a:t>Remember, you must break bonds to release energy!!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energy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Energy- the energy that we get from the sun; comes from nuclear fusion reactions in the sun</a:t>
            </a:r>
          </a:p>
          <a:p>
            <a:pPr lvl="1"/>
            <a:r>
              <a:rPr lang="en-US" dirty="0" smtClean="0"/>
              <a:t>Uses for solar energy include photosynthesis in plants (energy is converted into chemical energy stored in glucose molecules, heating the earth, and providing light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“First Law of Thermodynamics”</a:t>
            </a:r>
          </a:p>
          <a:p>
            <a:r>
              <a:rPr lang="en-US" dirty="0" smtClean="0"/>
              <a:t>Total energy remains </a:t>
            </a:r>
            <a:r>
              <a:rPr lang="en-US" u="sng" dirty="0" smtClean="0"/>
              <a:t>constant</a:t>
            </a:r>
            <a:r>
              <a:rPr lang="en-US" dirty="0" smtClean="0"/>
              <a:t> in a </a:t>
            </a:r>
            <a:r>
              <a:rPr lang="en-US" u="sng" dirty="0" smtClean="0"/>
              <a:t>closed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Energy cannot be </a:t>
            </a:r>
            <a:r>
              <a:rPr lang="en-US" u="sng" dirty="0" smtClean="0"/>
              <a:t>created</a:t>
            </a:r>
            <a:r>
              <a:rPr lang="en-US" dirty="0" smtClean="0"/>
              <a:t> or </a:t>
            </a:r>
            <a:r>
              <a:rPr lang="en-US" u="sng" dirty="0" smtClean="0"/>
              <a:t>destroyed</a:t>
            </a:r>
            <a:endParaRPr lang="en-US" dirty="0" smtClean="0"/>
          </a:p>
          <a:p>
            <a:pPr lvl="1"/>
            <a:r>
              <a:rPr lang="en-US" dirty="0" smtClean="0"/>
              <a:t>But it can be transformed!</a:t>
            </a:r>
          </a:p>
          <a:p>
            <a:pPr lvl="2"/>
            <a:r>
              <a:rPr lang="en-US" dirty="0" smtClean="0"/>
              <a:t>Recall Energy Flow in an Ecosystem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904875"/>
            <a:ext cx="896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10800000">
            <a:off x="4954018" y="5094215"/>
            <a:ext cx="1339678" cy="1186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86029" y="6095874"/>
            <a:ext cx="190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Exergonic</a:t>
            </a:r>
            <a:r>
              <a:rPr lang="en-US" dirty="0" smtClean="0"/>
              <a:t> reaction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414443" y="1242173"/>
            <a:ext cx="1409633" cy="348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7155" y="342462"/>
            <a:ext cx="205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Endergonic</a:t>
            </a:r>
            <a:r>
              <a:rPr lang="en-US" dirty="0" smtClean="0"/>
              <a:t> reaction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living organisms need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168" cy="2014599"/>
          </a:xfrm>
        </p:spPr>
        <p:txBody>
          <a:bodyPr/>
          <a:lstStyle/>
          <a:p>
            <a:r>
              <a:rPr lang="en-US" dirty="0" smtClean="0"/>
              <a:t>Movement</a:t>
            </a:r>
          </a:p>
          <a:p>
            <a:r>
              <a:rPr lang="en-US" dirty="0" smtClean="0"/>
              <a:t>Metabolism</a:t>
            </a:r>
          </a:p>
          <a:p>
            <a:r>
              <a:rPr lang="en-US" dirty="0" smtClean="0"/>
              <a:t>Response to stimuli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3522" y="4303455"/>
            <a:ext cx="4563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think of some examples of movement, metabolism, or response to stimuli in other organisms?</a:t>
            </a:r>
            <a:endParaRPr lang="en-US" sz="3200" dirty="0"/>
          </a:p>
        </p:txBody>
      </p:sp>
      <p:pic>
        <p:nvPicPr>
          <p:cNvPr id="7" name="Picture 6" descr="pup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1" y="3614799"/>
            <a:ext cx="2895600" cy="2806700"/>
          </a:xfrm>
          <a:prstGeom prst="rect">
            <a:avLst/>
          </a:prstGeom>
        </p:spPr>
      </p:pic>
      <p:pic>
        <p:nvPicPr>
          <p:cNvPr id="8" name="Picture 7" descr="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368" y="1417638"/>
            <a:ext cx="3754734" cy="2764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flows throughout an ecosystem</a:t>
            </a:r>
            <a:endParaRPr lang="en-US" dirty="0"/>
          </a:p>
        </p:txBody>
      </p:sp>
      <p:pic>
        <p:nvPicPr>
          <p:cNvPr id="4" name="Picture 3" descr="ecosyste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819"/>
            <a:ext cx="8967928" cy="50519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items have in common?</a:t>
            </a:r>
            <a:endParaRPr lang="en-US" dirty="0"/>
          </a:p>
        </p:txBody>
      </p:sp>
      <p:pic>
        <p:nvPicPr>
          <p:cNvPr id="4" name="Content Placeholder 3" descr="burger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3755" r="-23755"/>
          <a:stretch>
            <a:fillRect/>
          </a:stretch>
        </p:blipFill>
        <p:spPr>
          <a:xfrm>
            <a:off x="-459408" y="4019914"/>
            <a:ext cx="4341395" cy="2387600"/>
          </a:xfrm>
        </p:spPr>
      </p:pic>
      <p:pic>
        <p:nvPicPr>
          <p:cNvPr id="5" name="Picture 4" descr="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0" y="1801190"/>
            <a:ext cx="3111500" cy="2603500"/>
          </a:xfrm>
          <a:prstGeom prst="rect">
            <a:avLst/>
          </a:prstGeom>
        </p:spPr>
      </p:pic>
      <p:pic>
        <p:nvPicPr>
          <p:cNvPr id="7" name="Picture 6" descr="Biggest-Roller-Coa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934" y="3909601"/>
            <a:ext cx="3350065" cy="293689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>
            <a:off x="7709053" y="4017465"/>
            <a:ext cx="121765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93730" y="2763103"/>
            <a:ext cx="144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point on roller coaster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all contain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Potential Energy</a:t>
            </a:r>
            <a:r>
              <a:rPr lang="en-US" dirty="0" smtClean="0"/>
              <a:t> is the energy that an object has because of the position, shape, or condition of the object </a:t>
            </a:r>
          </a:p>
          <a:p>
            <a:pPr lvl="1"/>
            <a:r>
              <a:rPr lang="en-US" dirty="0" smtClean="0"/>
              <a:t>It can be stored in chemical bonds</a:t>
            </a:r>
          </a:p>
          <a:p>
            <a:pPr lvl="1"/>
            <a:r>
              <a:rPr lang="en-US" dirty="0" smtClean="0"/>
              <a:t>It can be gravitational potential energy between two objects that are a measured vertical distance apart</a:t>
            </a:r>
          </a:p>
          <a:p>
            <a:pPr lvl="2"/>
            <a:r>
              <a:rPr lang="en-US" b="1" i="1" dirty="0" smtClean="0"/>
              <a:t>Gravitational Potential Energy = mass </a:t>
            </a:r>
            <a:r>
              <a:rPr lang="en-US" b="1" i="1" dirty="0" err="1" smtClean="0"/>
              <a:t>x</a:t>
            </a:r>
            <a:r>
              <a:rPr lang="en-US" b="1" i="1" dirty="0" smtClean="0"/>
              <a:t> free-fall acceleration </a:t>
            </a:r>
            <a:r>
              <a:rPr lang="en-US" b="1" i="1" dirty="0" err="1" smtClean="0"/>
              <a:t>x</a:t>
            </a:r>
            <a:r>
              <a:rPr lang="en-US" b="1" i="1" dirty="0" smtClean="0"/>
              <a:t> height</a:t>
            </a:r>
            <a:r>
              <a:rPr lang="en-US" i="1" dirty="0" smtClean="0"/>
              <a:t> </a:t>
            </a:r>
            <a:r>
              <a:rPr lang="en-US" dirty="0" smtClean="0"/>
              <a:t>OR</a:t>
            </a:r>
          </a:p>
          <a:p>
            <a:pPr lvl="2">
              <a:buNone/>
            </a:pPr>
            <a:r>
              <a:rPr lang="en-US" b="1" i="1" dirty="0" smtClean="0"/>
              <a:t>   </a:t>
            </a:r>
            <a:r>
              <a:rPr lang="en-US" sz="3600" b="1" i="1" dirty="0" smtClean="0"/>
              <a:t>PE = </a:t>
            </a:r>
            <a:r>
              <a:rPr lang="en-US" sz="3600" b="1" i="1" dirty="0" err="1" smtClean="0"/>
              <a:t>mgh</a:t>
            </a:r>
            <a:endParaRPr lang="en-US" sz="3600" b="1" i="1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of gravitational potential energy</a:t>
            </a:r>
            <a:endParaRPr lang="en-US" sz="3600" dirty="0"/>
          </a:p>
        </p:txBody>
      </p:sp>
      <p:pic>
        <p:nvPicPr>
          <p:cNvPr id="4" name="Picture 3" descr="Biggest-Roller-Co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320"/>
            <a:ext cx="5744441" cy="47662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031990" y="2017824"/>
            <a:ext cx="1099933" cy="8523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1641" y="1502652"/>
            <a:ext cx="3012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Gravitational potential energy results from the gravitational attraction between the car and the Earth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items have in common?</a:t>
            </a:r>
            <a:endParaRPr lang="en-US" dirty="0"/>
          </a:p>
        </p:txBody>
      </p:sp>
      <p:pic>
        <p:nvPicPr>
          <p:cNvPr id="7" name="Picture 6" descr="cheet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00"/>
            <a:ext cx="3882101" cy="2777859"/>
          </a:xfrm>
          <a:prstGeom prst="rect">
            <a:avLst/>
          </a:prstGeom>
        </p:spPr>
      </p:pic>
      <p:pic>
        <p:nvPicPr>
          <p:cNvPr id="9" name="Content Placeholder 8" descr="car.jpg"/>
          <p:cNvPicPr>
            <a:picLocks noGrp="1" noChangeAspect="1"/>
          </p:cNvPicPr>
          <p:nvPr>
            <p:ph idx="1"/>
          </p:nvPr>
        </p:nvPicPr>
        <p:blipFill>
          <a:blip r:embed="rId4"/>
          <a:srcRect l="-18099" r="-18099"/>
          <a:stretch>
            <a:fillRect/>
          </a:stretch>
        </p:blipFill>
        <p:spPr>
          <a:xfrm>
            <a:off x="-597849" y="1600201"/>
            <a:ext cx="4479950" cy="2463800"/>
          </a:xfrm>
        </p:spPr>
      </p:pic>
      <p:pic>
        <p:nvPicPr>
          <p:cNvPr id="11" name="Picture 10" descr="Biggest-Roller-Coa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04" y="3071390"/>
            <a:ext cx="3810000" cy="3340100"/>
          </a:xfrm>
          <a:prstGeom prst="rect">
            <a:avLst/>
          </a:prstGeom>
        </p:spPr>
      </p:pic>
      <p:sp>
        <p:nvSpPr>
          <p:cNvPr id="8" name="Right Bracket 7"/>
          <p:cNvSpPr/>
          <p:nvPr/>
        </p:nvSpPr>
        <p:spPr>
          <a:xfrm>
            <a:off x="7842380" y="4064000"/>
            <a:ext cx="313447" cy="1828800"/>
          </a:xfrm>
          <a:prstGeom prst="rightBracke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502799" y="3567695"/>
            <a:ext cx="99261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4613" y="1871855"/>
            <a:ext cx="2102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energy that is exhibited during this part of the roller coaster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all exhibit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Kinetic energy</a:t>
            </a:r>
            <a:r>
              <a:rPr lang="en-US" dirty="0" smtClean="0"/>
              <a:t> is the energy of an object due to the object’s motion</a:t>
            </a:r>
          </a:p>
          <a:p>
            <a:pPr lvl="1"/>
            <a:r>
              <a:rPr lang="en-US" dirty="0" smtClean="0"/>
              <a:t>Includes light, heat, electricity, and movement of objects</a:t>
            </a:r>
          </a:p>
          <a:p>
            <a:pPr lvl="1"/>
            <a:r>
              <a:rPr lang="en-US" dirty="0" smtClean="0"/>
              <a:t>Kinetic energy can be calculated:</a:t>
            </a:r>
          </a:p>
          <a:p>
            <a:pPr lvl="2"/>
            <a:r>
              <a:rPr lang="en-US" b="1" i="1" dirty="0" smtClean="0"/>
              <a:t>Kinetic energy = ½ </a:t>
            </a:r>
            <a:r>
              <a:rPr lang="en-US" b="1" i="1" dirty="0" err="1" smtClean="0"/>
              <a:t>x</a:t>
            </a:r>
            <a:r>
              <a:rPr lang="en-US" b="1" i="1" dirty="0" smtClean="0"/>
              <a:t> mass </a:t>
            </a:r>
            <a:r>
              <a:rPr lang="en-US" b="1" i="1" dirty="0" err="1" smtClean="0"/>
              <a:t>x</a:t>
            </a:r>
            <a:r>
              <a:rPr lang="en-US" b="1" i="1" dirty="0" smtClean="0"/>
              <a:t> speed squared </a:t>
            </a:r>
            <a:r>
              <a:rPr lang="en-US" dirty="0" smtClean="0"/>
              <a:t>OR </a:t>
            </a:r>
          </a:p>
          <a:p>
            <a:pPr lvl="2">
              <a:buNone/>
            </a:pPr>
            <a:r>
              <a:rPr lang="en-US" i="1" dirty="0" smtClean="0"/>
              <a:t>   </a:t>
            </a:r>
            <a:r>
              <a:rPr lang="en-US" sz="4000" b="1" i="1" dirty="0" smtClean="0"/>
              <a:t>KE = ½mv</a:t>
            </a:r>
            <a:r>
              <a:rPr lang="en-US" sz="4000" b="1" i="1" baseline="30000" dirty="0" smtClean="0"/>
              <a:t>2</a:t>
            </a:r>
            <a:endParaRPr lang="en-US" sz="4000" b="1" i="1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08893" y="36896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kinetic energy</a:t>
            </a:r>
            <a:endParaRPr lang="en-US" dirty="0"/>
          </a:p>
        </p:txBody>
      </p:sp>
      <p:pic>
        <p:nvPicPr>
          <p:cNvPr id="5" name="Picture 4" descr="Biggest-Roller-Co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043"/>
            <a:ext cx="5335812" cy="4677729"/>
          </a:xfrm>
          <a:prstGeom prst="rect">
            <a:avLst/>
          </a:prstGeom>
        </p:spPr>
      </p:pic>
      <p:sp>
        <p:nvSpPr>
          <p:cNvPr id="6" name="Right Bracket 5"/>
          <p:cNvSpPr/>
          <p:nvPr/>
        </p:nvSpPr>
        <p:spPr>
          <a:xfrm>
            <a:off x="5349403" y="3078925"/>
            <a:ext cx="887218" cy="2991949"/>
          </a:xfrm>
          <a:prstGeom prst="rightBracke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236621" y="4226997"/>
            <a:ext cx="547988" cy="869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4609" y="3618171"/>
            <a:ext cx="2427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energy is </a:t>
            </a:r>
          </a:p>
          <a:p>
            <a:r>
              <a:rPr lang="en-US" dirty="0" smtClean="0"/>
              <a:t>exhibited by the motion </a:t>
            </a:r>
          </a:p>
          <a:p>
            <a:r>
              <a:rPr lang="en-US" dirty="0" smtClean="0"/>
              <a:t>of the roller coaster car </a:t>
            </a:r>
          </a:p>
          <a:p>
            <a:r>
              <a:rPr lang="en-US" dirty="0" smtClean="0"/>
              <a:t>as it travels down the</a:t>
            </a:r>
          </a:p>
          <a:p>
            <a:r>
              <a:rPr lang="en-US" dirty="0" smtClean="0"/>
              <a:t>hill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e22cba86-8452-41b1-85a3-e4d6c843148d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432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Forms and Transformation of Energy Chapter 13 Sections 3-4 (pages 444-461)</vt:lpstr>
      <vt:lpstr>Why do living organisms need energy?</vt:lpstr>
      <vt:lpstr>Energy flows throughout an ecosystem</vt:lpstr>
      <vt:lpstr>What do these items have in common?</vt:lpstr>
      <vt:lpstr>They all contain potential energy</vt:lpstr>
      <vt:lpstr>Example of gravitational potential energy</vt:lpstr>
      <vt:lpstr>What do these items have in common?</vt:lpstr>
      <vt:lpstr>They all exhibit kinetic energy</vt:lpstr>
      <vt:lpstr>Example of kinetic energy</vt:lpstr>
      <vt:lpstr>Other forms of energy</vt:lpstr>
      <vt:lpstr>Other forms of energy cont…</vt:lpstr>
      <vt:lpstr>Other forms of energy cont…</vt:lpstr>
      <vt:lpstr>Law of Conservation of Energy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Vanessa Byrnes</dc:creator>
  <cp:lastModifiedBy>cit-sysop</cp:lastModifiedBy>
  <cp:revision>44</cp:revision>
  <cp:lastPrinted>2010-11-10T01:04:04Z</cp:lastPrinted>
  <dcterms:created xsi:type="dcterms:W3CDTF">2011-10-24T17:43:45Z</dcterms:created>
  <dcterms:modified xsi:type="dcterms:W3CDTF">2011-10-25T11:40:55Z</dcterms:modified>
</cp:coreProperties>
</file>