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5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custDataLst>
    <p:tags r:id="rId10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-108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456FB-6F9D-2C41-BB32-98EE804895AB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F0E8-2024-7341-ADA9-754CE170ECC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456FB-6F9D-2C41-BB32-98EE804895AB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F0E8-2024-7341-ADA9-754CE170EC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456FB-6F9D-2C41-BB32-98EE804895AB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F0E8-2024-7341-ADA9-754CE170EC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456FB-6F9D-2C41-BB32-98EE804895AB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F0E8-2024-7341-ADA9-754CE170EC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456FB-6F9D-2C41-BB32-98EE804895AB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F0E8-2024-7341-ADA9-754CE170ECC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456FB-6F9D-2C41-BB32-98EE804895AB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F0E8-2024-7341-ADA9-754CE170EC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456FB-6F9D-2C41-BB32-98EE804895AB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F0E8-2024-7341-ADA9-754CE170EC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456FB-6F9D-2C41-BB32-98EE804895AB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F0E8-2024-7341-ADA9-754CE170EC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456FB-6F9D-2C41-BB32-98EE804895AB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F0E8-2024-7341-ADA9-754CE170EC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456FB-6F9D-2C41-BB32-98EE804895AB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F0E8-2024-7341-ADA9-754CE170ECC8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B456FB-6F9D-2C41-BB32-98EE804895AB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6E07F0E8-2024-7341-ADA9-754CE170ECC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5BB456FB-6F9D-2C41-BB32-98EE804895AB}" type="datetimeFigureOut">
              <a:rPr lang="en-US" smtClean="0"/>
              <a:t>10/27/2011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</a:lstStyle>
          <a:p>
            <a:fld id="{6E07F0E8-2024-7341-ADA9-754CE170EC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Energy Transfer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Chapter 14 Section 2 (pages 480 – 487)</a:t>
            </a:r>
            <a:endParaRPr lang="en-US" sz="2800" dirty="0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Methods of Energy Transfer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methods of energy transfer?</a:t>
            </a:r>
          </a:p>
          <a:p>
            <a:pPr lvl="1"/>
            <a:r>
              <a:rPr lang="en-US" dirty="0" smtClean="0"/>
              <a:t>Conduction</a:t>
            </a:r>
          </a:p>
          <a:p>
            <a:pPr lvl="1"/>
            <a:r>
              <a:rPr lang="en-US" dirty="0" smtClean="0"/>
              <a:t>Convection</a:t>
            </a:r>
          </a:p>
          <a:p>
            <a:pPr lvl="1"/>
            <a:r>
              <a:rPr lang="en-US" dirty="0" smtClean="0"/>
              <a:t>Radiation</a:t>
            </a:r>
          </a:p>
          <a:p>
            <a:r>
              <a:rPr lang="en-US" dirty="0" smtClean="0"/>
              <a:t>What is the difference between each of these methods of energy transfer?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Methods of Energy Transfer </a:t>
            </a:r>
            <a:r>
              <a:rPr lang="en-US" dirty="0" err="1" smtClean="0"/>
              <a:t>cont</a:t>
            </a:r>
            <a:r>
              <a:rPr lang="en-US" dirty="0" smtClean="0"/>
              <a:t>…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877" y="1596666"/>
            <a:ext cx="6518787" cy="5073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179191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Thermal conduction </a:t>
            </a:r>
            <a:r>
              <a:rPr lang="en-US" dirty="0" smtClean="0"/>
              <a:t>occurs when energy is transferred as heat through a material.</a:t>
            </a:r>
          </a:p>
          <a:p>
            <a:pPr lvl="1"/>
            <a:r>
              <a:rPr lang="en-US" dirty="0" smtClean="0"/>
              <a:t>Example: When heat travels up a metal wire as you are holding it while cooking marshmallows</a:t>
            </a:r>
          </a:p>
          <a:p>
            <a:pPr lvl="1"/>
            <a:r>
              <a:rPr lang="en-US" dirty="0" smtClean="0"/>
              <a:t>Can you think of any other examples?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Convection</a:t>
            </a:r>
            <a:r>
              <a:rPr lang="en-US" dirty="0" smtClean="0"/>
              <a:t> is the energy transfer resulting from the movement of warm fluids (includes liquids and gases, or any matter that flows).</a:t>
            </a:r>
          </a:p>
          <a:p>
            <a:r>
              <a:rPr lang="en-US" b="1" dirty="0" smtClean="0"/>
              <a:t>Convection currents </a:t>
            </a:r>
            <a:r>
              <a:rPr lang="en-US" dirty="0" smtClean="0"/>
              <a:t>occur from any movement of matter that results from differences in density; may be vertical, circular, or cyclical.</a:t>
            </a:r>
          </a:p>
          <a:p>
            <a:pPr lvl="1"/>
            <a:r>
              <a:rPr lang="en-US" dirty="0" smtClean="0"/>
              <a:t>Examples: wind, sparks swirling away from a fire</a:t>
            </a:r>
          </a:p>
          <a:p>
            <a:pPr lvl="1"/>
            <a:r>
              <a:rPr lang="en-US" dirty="0" smtClean="0"/>
              <a:t>Can you think of any other examples?</a:t>
            </a: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Radiation</a:t>
            </a:r>
            <a:r>
              <a:rPr lang="en-US" dirty="0" smtClean="0"/>
              <a:t> is energy that is transferred as electromagnetic waves.</a:t>
            </a:r>
          </a:p>
          <a:p>
            <a:pPr lvl="1"/>
            <a:r>
              <a:rPr lang="en-US" dirty="0" smtClean="0"/>
              <a:t>Radiation differs from conduction and convection in that it does not involve the movement of matter across space.</a:t>
            </a:r>
          </a:p>
          <a:p>
            <a:pPr lvl="1"/>
            <a:r>
              <a:rPr lang="en-US" dirty="0" smtClean="0"/>
              <a:t>The warmer something is, the more infrared radiation it gives off.</a:t>
            </a:r>
          </a:p>
          <a:p>
            <a:pPr lvl="1"/>
            <a:r>
              <a:rPr lang="en-US" dirty="0" smtClean="0"/>
              <a:t>Example: the warmth you experience when standing near a campfire or the energy that we receive that is transferred from the sun</a:t>
            </a:r>
          </a:p>
          <a:p>
            <a:pPr lvl="1"/>
            <a:r>
              <a:rPr lang="en-US" dirty="0" smtClean="0"/>
              <a:t>Can you think of any other examples?</a:t>
            </a:r>
          </a:p>
          <a:p>
            <a:pPr lvl="1"/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What is the difference between conductors and insulators?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b="1" dirty="0" smtClean="0"/>
              <a:t>conductor</a:t>
            </a:r>
            <a:r>
              <a:rPr lang="en-US" dirty="0" smtClean="0"/>
              <a:t> is a material through which energy can be easily transferred as heat whereas an</a:t>
            </a:r>
            <a:r>
              <a:rPr lang="en-US" b="1" dirty="0" smtClean="0"/>
              <a:t> insulator </a:t>
            </a:r>
            <a:r>
              <a:rPr lang="en-US" dirty="0" smtClean="0"/>
              <a:t>is a material that transfers heat poorly</a:t>
            </a:r>
          </a:p>
          <a:p>
            <a:pPr lvl="2"/>
            <a:r>
              <a:rPr lang="en-US" dirty="0" smtClean="0"/>
              <a:t>For example, a cooking pan is metal which allows for the energy to pass quickly between the particles but has an insulated handle so that you do not get burned by the pan.</a:t>
            </a:r>
          </a:p>
          <a:p>
            <a:pPr lvl="2"/>
            <a:r>
              <a:rPr lang="en-US" dirty="0" smtClean="0"/>
              <a:t>Can you think of other examples of conductors and insulators that we see in everyday life?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are the methods of energy transfer and what happens in each method?</a:t>
            </a:r>
          </a:p>
          <a:p>
            <a:r>
              <a:rPr lang="en-US" dirty="0" smtClean="0"/>
              <a:t>What are some of the real-life applications of the methods of energy transfer?</a:t>
            </a:r>
          </a:p>
          <a:p>
            <a:r>
              <a:rPr lang="en-US" dirty="0" smtClean="0"/>
              <a:t>What makes good conductors and insulators?</a:t>
            </a:r>
            <a:endParaRPr lang="en-US" dirty="0"/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OWBARVISIBLE" val="True"/>
  <p:tag name="CSVFORMAT" val="0"/>
  <p:tag name="COUNTDOWNSTYLE" val="-1"/>
  <p:tag name="COUNTDOWNSECONDS" val="10"/>
  <p:tag name="BACKUPSESSIONS" val="True"/>
  <p:tag name="REVIEWONLY" val="False"/>
  <p:tag name="RACEENDPOINTS" val="100"/>
  <p:tag name="PARTICIPANTSINLEADERBOARD" val="5"/>
  <p:tag name="BUBBLESIZEVISIBLE" val="True"/>
  <p:tag name="CUSTOMGRIDBACKCOLOR" val="-722948"/>
  <p:tag name="CUSTOMCELLBACKCOLOR3" val="-268652"/>
  <p:tag name="DISPLAYDEVICENUMBER" val="True"/>
  <p:tag name="AUTOSIZEGRID" val="True"/>
  <p:tag name="POLLINGCYCLE" val="2"/>
  <p:tag name="INCLUDENONRESPONDERS" val="False"/>
  <p:tag name="CORRECTPOINTVALUE" val="1"/>
  <p:tag name="ZEROBASED" val="False"/>
  <p:tag name="FIBDISPLAYRESULTS" val="True"/>
  <p:tag name="PRRESPONSE1" val="10"/>
  <p:tag name="PRRESPONSE5" val="6"/>
  <p:tag name="PRRESPONSE9" val="2"/>
  <p:tag name="TASKPANEKEY" val="7f72f8af-5da7-44fc-897b-93ba665b2f0d"/>
  <p:tag name="USESECONDARYMONITOR" val="True"/>
  <p:tag name="ANSWERNOWTEXT" val="Answer Now"/>
  <p:tag name="INPUTSOURCE" val="1"/>
  <p:tag name="CHARTVALUEFORMAT" val="0%"/>
  <p:tag name="STDCHART" val="1"/>
  <p:tag name="TEAMSINLEADERBOARD" val="5"/>
  <p:tag name="BUBBLEGROUPING" val="3"/>
  <p:tag name="CUSTOMCELLBACKCOLOR2" val="-13395457"/>
  <p:tag name="DISPLAYDEVICEID" val="False"/>
  <p:tag name="GRIDPOSITION" val="1"/>
  <p:tag name="RESETCHARTS" val="True"/>
  <p:tag name="INCORRECTPOINTVALUE" val="0"/>
  <p:tag name="CHARTSCALE" val="True"/>
  <p:tag name="FIBDISPLAYKEYWORDS" val="True"/>
  <p:tag name="PRRESPONSE6" val="5"/>
  <p:tag name="SHOWFLASHWARNING" val="True"/>
  <p:tag name="EXPANDSHOWBAR" val="True"/>
  <p:tag name="RESPCOUNTERSTYLE" val="-1"/>
  <p:tag name="ALLOWDUPLICATES" val="False"/>
  <p:tag name="AUTOUPDATEALIASES" val="True"/>
  <p:tag name="MAXRESPONDERS" val="5"/>
  <p:tag name="CUSTOMCELLFORECOLOR" val="-16777216"/>
  <p:tag name="DISPLAYNAME" val="True"/>
  <p:tag name="GRIDFONTSIZE" val="12"/>
  <p:tag name="INCLUDEPPT" val="True"/>
  <p:tag name="AUTOADJUSTPARTRANGE" val="True"/>
  <p:tag name="PRRESPONSE2" val="9"/>
  <p:tag name="PRRESPONSE8" val="3"/>
  <p:tag name="POWERPOINTVERSION" val="14.0"/>
  <p:tag name="RESPCOUNTERFORMAT" val="0"/>
  <p:tag name="AUTOADVANCE" val="False"/>
  <p:tag name="SKIPREMAININGRACESLIDES" val="True"/>
  <p:tag name="CUSTOMCELLBACKCOLOR1" val="-657956"/>
  <p:tag name="GRIDROTATIONINTERVAL" val="2"/>
  <p:tag name="MULTIRESPDIVISOR" val="1"/>
  <p:tag name="ADVANCEDSETTINGSVIEW" val="True"/>
  <p:tag name="PRRESPONSE4" val="7"/>
  <p:tag name="TPVERSION" val="2008"/>
  <p:tag name="RESPTABLESTYLE" val="-1"/>
  <p:tag name="RACERSMAXDISPLAYED" val="5"/>
  <p:tag name="DEFAULTNUMTEAMS" val="5"/>
  <p:tag name="GRIDSIZE" val="{Width=800, Height=600}"/>
  <p:tag name="REALTIMEBACKUP" val="False"/>
  <p:tag name="PRRESPONSE3" val="8"/>
  <p:tag name="SAVECSVWITHSESSION" val="True"/>
  <p:tag name="BACKUPMAINTENANCE" val="7"/>
  <p:tag name="BUBBLEVALUEFORMAT" val="0.0"/>
  <p:tag name="CHARTCOLORS" val="0"/>
  <p:tag name="FIBNUMRESULTS" val="5"/>
  <p:tag name="ALWAYSOPENPOLL" val="False"/>
  <p:tag name="ROTATIONINTERVAL" val="2"/>
  <p:tag name="USESCHEMECOLORS" val="True"/>
  <p:tag name="REALTIMEBACKUPPATH" val="(None)"/>
  <p:tag name="BULLETTYPE" val="3"/>
  <p:tag name="BUBBLENAMEVISIBLE" val="True"/>
  <p:tag name="ALLOWUSERFEEDBACK" val="True"/>
  <p:tag name="ANSWERNOWSTYLE" val="-1"/>
  <p:tag name="GRIDOPACITY" val="90"/>
  <p:tag name="PRRESPONSE10" val="1"/>
  <p:tag name="CHARTLABELS" val="1"/>
  <p:tag name="RACEANIMATIONSPEED" val="3"/>
  <p:tag name="NUMRESPONSES" val="1"/>
  <p:tag name="CUSTOMCELLBACKCOLOR4" val="-8355712"/>
  <p:tag name="PRRESPONSE7" val="4"/>
  <p:tag name="FIBINCLUDEOTHER" val="True"/>
  <p:tag name="DELIMITERS" val="3.1"/>
  <p:tag name="TPFULLVERSION" val="4.3.2.117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LIMITERS" val="3.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OPREFERENCE" val="Fals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Module.thmx</Template>
  <TotalTime>105</TotalTime>
  <Words>347</Words>
  <Application>Microsoft Office PowerPoint</Application>
  <PresentationFormat>On-screen Show (4:3)</PresentationFormat>
  <Paragraphs>32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Module</vt:lpstr>
      <vt:lpstr>Energy Transfer</vt:lpstr>
      <vt:lpstr>Methods of Energy Transfer</vt:lpstr>
      <vt:lpstr>Methods of Energy Transfer cont…</vt:lpstr>
      <vt:lpstr>Conduction</vt:lpstr>
      <vt:lpstr>Convection</vt:lpstr>
      <vt:lpstr>Radiation</vt:lpstr>
      <vt:lpstr>What is the difference between conductors and insulators?</vt:lpstr>
      <vt:lpstr>Review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Energy Transfer</dc:title>
  <dc:creator>Vanessa Byrnes</dc:creator>
  <cp:lastModifiedBy>cit-sysop</cp:lastModifiedBy>
  <cp:revision>12</cp:revision>
  <dcterms:created xsi:type="dcterms:W3CDTF">2011-10-27T16:20:56Z</dcterms:created>
  <dcterms:modified xsi:type="dcterms:W3CDTF">2011-10-27T18:24:06Z</dcterms:modified>
</cp:coreProperties>
</file>