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DAB1DE66-B9EB-9549-B7B6-368853E706E0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439170-238C-AF4F-B9DF-8AE9D393A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 Section 3 (pages 600-607)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seen these before?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809" y="2687776"/>
            <a:ext cx="4965700" cy="370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77" y="2037375"/>
            <a:ext cx="3236392" cy="2157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a table of Schematic Diagram Symbols like you see on page 602 of text</a:t>
            </a:r>
          </a:p>
          <a:p>
            <a:r>
              <a:rPr lang="en-US" dirty="0" smtClean="0"/>
              <a:t>Complete word problems #1-4 on page 606 and #8-9 on page </a:t>
            </a:r>
            <a:r>
              <a:rPr lang="en-US" dirty="0" smtClean="0"/>
              <a:t>607- WRITE ALL QUESTIONS!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next…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60138" y="1417638"/>
            <a:ext cx="4038600" cy="4755131"/>
          </a:xfrm>
        </p:spPr>
        <p:txBody>
          <a:bodyPr>
            <a:normAutofit fontScale="92500" lnSpcReduction="10000"/>
          </a:bodyPr>
          <a:lstStyle/>
          <a:p>
            <a:r>
              <a:rPr lang="en-US" sz="2595" b="1" u="sng" dirty="0" smtClean="0"/>
              <a:t>Electric circuits </a:t>
            </a:r>
            <a:r>
              <a:rPr lang="en-US" sz="2595" dirty="0" smtClean="0"/>
              <a:t>are formed by the set of electrical components that provide one or more complete paths for the movement of charges.</a:t>
            </a:r>
            <a:endParaRPr lang="en-US" sz="2595" u="sng" dirty="0" smtClean="0"/>
          </a:p>
          <a:p>
            <a:pPr lvl="1"/>
            <a:r>
              <a:rPr lang="en-US" sz="2378" u="sng" dirty="0" smtClean="0"/>
              <a:t>The conducting path produced when a load, such as a string of light bulbs, is connected across a source of voltage is called a </a:t>
            </a:r>
            <a:r>
              <a:rPr lang="en-US" sz="2378" i="1" u="sng" dirty="0" smtClean="0"/>
              <a:t>closed circuit.</a:t>
            </a:r>
            <a:endParaRPr lang="en-US" sz="2378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circuits?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38" y="1417638"/>
            <a:ext cx="4526970" cy="47551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Without a complete path, there is no charge flow and therefore, no current.</a:t>
            </a:r>
          </a:p>
          <a:p>
            <a:r>
              <a:rPr lang="en-US" dirty="0" smtClean="0"/>
              <a:t>When there is no complete path, the circuit is called an </a:t>
            </a:r>
            <a:r>
              <a:rPr lang="en-US" b="1" u="sng" dirty="0" smtClean="0"/>
              <a:t>open circuit</a:t>
            </a:r>
            <a:endParaRPr lang="en-US" b="1" u="sng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circuits cont…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173" y="1817039"/>
            <a:ext cx="3635627" cy="36517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80121" y="5468758"/>
            <a:ext cx="151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pen circuit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Schematic diagrams </a:t>
            </a:r>
            <a:r>
              <a:rPr lang="en-US" dirty="0" smtClean="0"/>
              <a:t>depict the construction of an electric circuit or apparatus.</a:t>
            </a:r>
          </a:p>
          <a:p>
            <a:r>
              <a:rPr lang="en-US" dirty="0" smtClean="0"/>
              <a:t>Components of a schematic diagram may include the following:</a:t>
            </a:r>
          </a:p>
          <a:p>
            <a:pPr lvl="1"/>
            <a:r>
              <a:rPr lang="en-US" dirty="0" smtClean="0"/>
              <a:t>Wires</a:t>
            </a:r>
          </a:p>
          <a:p>
            <a:pPr lvl="1"/>
            <a:r>
              <a:rPr lang="en-US" dirty="0" smtClean="0"/>
              <a:t>Conductors</a:t>
            </a:r>
          </a:p>
          <a:p>
            <a:pPr lvl="1"/>
            <a:r>
              <a:rPr lang="en-US" dirty="0" smtClean="0"/>
              <a:t>Resistors</a:t>
            </a:r>
          </a:p>
          <a:p>
            <a:pPr lvl="1"/>
            <a:r>
              <a:rPr lang="en-US" dirty="0" smtClean="0"/>
              <a:t>Light bulbs</a:t>
            </a:r>
          </a:p>
          <a:p>
            <a:pPr lvl="1"/>
            <a:r>
              <a:rPr lang="en-US" dirty="0" smtClean="0"/>
              <a:t>Battery or other current source</a:t>
            </a:r>
          </a:p>
          <a:p>
            <a:pPr lvl="1"/>
            <a:r>
              <a:rPr lang="en-US" dirty="0" smtClean="0"/>
              <a:t>Switches</a:t>
            </a:r>
          </a:p>
          <a:p>
            <a:r>
              <a:rPr lang="en-US" dirty="0" smtClean="0"/>
              <a:t>Draw a table representing each of the components as well as their symbols with explanations (see page 602)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Diagrams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883336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Series circuits </a:t>
            </a:r>
            <a:r>
              <a:rPr lang="en-US" dirty="0" smtClean="0"/>
              <a:t>are circuits in which the parts are joined one after another such that the current in each part is the same.</a:t>
            </a:r>
          </a:p>
          <a:p>
            <a:r>
              <a:rPr lang="en-US" dirty="0" smtClean="0"/>
              <a:t>If one of the light bulbs in a series circuit were removed, the other one would not glow.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800" y="1041633"/>
            <a:ext cx="4001000" cy="5168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Parallel circuits </a:t>
            </a:r>
            <a:r>
              <a:rPr lang="en-US" dirty="0" smtClean="0"/>
              <a:t>are circuits in which the parts are joined in branches such that the potential difference across each part is the same.</a:t>
            </a:r>
          </a:p>
          <a:p>
            <a:r>
              <a:rPr lang="en-US" dirty="0" smtClean="0"/>
              <a:t>If one of the light bulbs in a parallel circuit were removed, the charges would still move through the other loop.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88" y="1639571"/>
            <a:ext cx="4216400" cy="40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type of circuits are each of the following?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705" y="1752820"/>
            <a:ext cx="2082922" cy="4530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291" y="1752820"/>
            <a:ext cx="3799703" cy="2339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290" y="4304850"/>
            <a:ext cx="3799703" cy="223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57200" y="1752820"/>
            <a:ext cx="49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792543" y="1752820"/>
            <a:ext cx="669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92543" y="4304850"/>
            <a:ext cx="49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C.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28660"/>
          </a:xfrm>
        </p:spPr>
        <p:txBody>
          <a:bodyPr/>
          <a:lstStyle/>
          <a:p>
            <a:r>
              <a:rPr lang="en-US" dirty="0" smtClean="0"/>
              <a:t>When a charge moves in a circuit, the charge loses energy.</a:t>
            </a:r>
          </a:p>
          <a:p>
            <a:pPr lvl="1"/>
            <a:r>
              <a:rPr lang="en-US" dirty="0" smtClean="0"/>
              <a:t>Some of this energy is transformed into useful work, such as the turning of a motor, and some is lost as heat.</a:t>
            </a:r>
          </a:p>
          <a:p>
            <a:r>
              <a:rPr lang="en-US" b="1" u="sng" dirty="0" smtClean="0"/>
              <a:t>Electric power </a:t>
            </a:r>
            <a:r>
              <a:rPr lang="en-US" dirty="0" smtClean="0"/>
              <a:t>is the rate at which electrical energy is converted into other forms of energy.</a:t>
            </a:r>
          </a:p>
          <a:p>
            <a:r>
              <a:rPr lang="en-US" dirty="0" smtClean="0"/>
              <a:t>Electric power can be calculated: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Electrical Energy and Electric Power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9937" y="5063012"/>
            <a:ext cx="5962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smtClean="0">
                <a:latin typeface="Times New Roman"/>
                <a:cs typeface="Times New Roman"/>
              </a:rPr>
              <a:t>power</a:t>
            </a:r>
            <a:r>
              <a:rPr lang="en-US" sz="3200" b="1" dirty="0" smtClean="0">
                <a:latin typeface="Times New Roman"/>
                <a:cs typeface="Times New Roman"/>
              </a:rPr>
              <a:t>  = </a:t>
            </a:r>
            <a:r>
              <a:rPr lang="en-US" sz="3200" b="1" i="1" dirty="0" smtClean="0">
                <a:latin typeface="Times New Roman"/>
                <a:cs typeface="Times New Roman"/>
              </a:rPr>
              <a:t>current</a:t>
            </a:r>
            <a:r>
              <a:rPr lang="en-US" sz="3200" b="1" dirty="0" smtClean="0">
                <a:latin typeface="Times New Roman"/>
                <a:cs typeface="Times New Roman"/>
              </a:rPr>
              <a:t> × </a:t>
            </a:r>
            <a:r>
              <a:rPr lang="en-US" sz="3200" b="1" i="1" dirty="0" smtClean="0">
                <a:latin typeface="Times New Roman"/>
                <a:cs typeface="Times New Roman"/>
              </a:rPr>
              <a:t>voltage </a:t>
            </a:r>
            <a:r>
              <a:rPr lang="en-US" sz="3200" dirty="0" smtClean="0">
                <a:latin typeface="Times New Roman"/>
                <a:cs typeface="Times New Roman"/>
              </a:rPr>
              <a:t>or </a:t>
            </a:r>
          </a:p>
          <a:p>
            <a:pPr lvl="1" algn="ctr"/>
            <a:r>
              <a:rPr lang="en-US" sz="3200" b="1" dirty="0" smtClean="0">
                <a:latin typeface="Times New Roman"/>
                <a:cs typeface="Times New Roman"/>
              </a:rPr>
              <a:t>P = I × V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5649" y="6140230"/>
            <a:ext cx="345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SI unit for power?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currents in overloaded circuits can cause fires.</a:t>
            </a:r>
          </a:p>
          <a:p>
            <a:pPr lvl="1"/>
            <a:r>
              <a:rPr lang="en-US" dirty="0" smtClean="0"/>
              <a:t>A </a:t>
            </a:r>
            <a:r>
              <a:rPr lang="en-US" b="1" u="sng" dirty="0" smtClean="0"/>
              <a:t>fuse</a:t>
            </a:r>
            <a:r>
              <a:rPr lang="en-US" dirty="0" smtClean="0"/>
              <a:t> is an electrical device that contains a metal strip that melts when current in the circuit becomes too great.</a:t>
            </a:r>
          </a:p>
          <a:p>
            <a:pPr lvl="2"/>
            <a:r>
              <a:rPr lang="en-US" dirty="0" smtClean="0"/>
              <a:t>A blown fuse is a sign that a short circuit or a circuit overload may exist somewhere in your home.</a:t>
            </a:r>
          </a:p>
          <a:p>
            <a:pPr lvl="1"/>
            <a:r>
              <a:rPr lang="en-US" dirty="0" smtClean="0"/>
              <a:t>A </a:t>
            </a:r>
            <a:r>
              <a:rPr lang="en-US" b="1" u="sng" dirty="0" smtClean="0"/>
              <a:t>circuit breaker </a:t>
            </a:r>
            <a:r>
              <a:rPr lang="en-US" dirty="0" smtClean="0"/>
              <a:t>is a switch that opens a circuit automatically when the current exceeds a certain value.</a:t>
            </a:r>
          </a:p>
          <a:p>
            <a:pPr lvl="2"/>
            <a:r>
              <a:rPr lang="en-US" dirty="0" smtClean="0"/>
              <a:t>Circuit breakers can be reset by turning the switch back 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Fuses and Circuit Breakers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4c571117-2c50-4502-9df4-9d81656a2927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634</TotalTime>
  <Words>484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Circuits</vt:lpstr>
      <vt:lpstr>What are circuits?</vt:lpstr>
      <vt:lpstr>What are circuits cont…</vt:lpstr>
      <vt:lpstr>Schematic Diagrams</vt:lpstr>
      <vt:lpstr>Series Circuits</vt:lpstr>
      <vt:lpstr>Parallel Circuits</vt:lpstr>
      <vt:lpstr>Which type of circuits are each of the following?</vt:lpstr>
      <vt:lpstr>Electrical Energy and Electric Power</vt:lpstr>
      <vt:lpstr>Fuses and Circuit Breakers</vt:lpstr>
      <vt:lpstr>Have you seen these before?</vt:lpstr>
      <vt:lpstr>What to do next…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</dc:title>
  <dc:creator>Vanessa Byrnes</dc:creator>
  <cp:lastModifiedBy>cit-sysop</cp:lastModifiedBy>
  <cp:revision>34</cp:revision>
  <dcterms:created xsi:type="dcterms:W3CDTF">2011-11-15T12:17:11Z</dcterms:created>
  <dcterms:modified xsi:type="dcterms:W3CDTF">2011-11-15T17:50:05Z</dcterms:modified>
</cp:coreProperties>
</file>